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4"/>
  </p:notesMasterIdLst>
  <p:sldIdLst>
    <p:sldId id="282" r:id="rId2"/>
    <p:sldId id="283" r:id="rId3"/>
    <p:sldId id="284" r:id="rId4"/>
    <p:sldId id="285" r:id="rId5"/>
    <p:sldId id="286" r:id="rId6"/>
    <p:sldId id="287" r:id="rId7"/>
    <p:sldId id="288" r:id="rId8"/>
    <p:sldId id="289" r:id="rId9"/>
    <p:sldId id="290" r:id="rId10"/>
    <p:sldId id="291" r:id="rId11"/>
    <p:sldId id="292" r:id="rId12"/>
    <p:sldId id="293" r:id="rId13"/>
    <p:sldId id="294" r:id="rId14"/>
    <p:sldId id="385" r:id="rId15"/>
    <p:sldId id="295" r:id="rId16"/>
    <p:sldId id="297" r:id="rId17"/>
    <p:sldId id="298" r:id="rId18"/>
    <p:sldId id="362" r:id="rId19"/>
    <p:sldId id="299" r:id="rId20"/>
    <p:sldId id="364" r:id="rId21"/>
    <p:sldId id="379" r:id="rId22"/>
    <p:sldId id="380" r:id="rId23"/>
    <p:sldId id="381" r:id="rId24"/>
    <p:sldId id="384" r:id="rId25"/>
    <p:sldId id="383" r:id="rId26"/>
    <p:sldId id="368" r:id="rId27"/>
    <p:sldId id="372" r:id="rId28"/>
    <p:sldId id="373" r:id="rId29"/>
    <p:sldId id="374" r:id="rId30"/>
    <p:sldId id="382" r:id="rId31"/>
    <p:sldId id="305" r:id="rId32"/>
    <p:sldId id="306" r:id="rId33"/>
    <p:sldId id="307" r:id="rId34"/>
    <p:sldId id="308" r:id="rId35"/>
    <p:sldId id="363" r:id="rId36"/>
    <p:sldId id="309" r:id="rId37"/>
    <p:sldId id="387" r:id="rId38"/>
    <p:sldId id="499" r:id="rId39"/>
    <p:sldId id="310" r:id="rId40"/>
    <p:sldId id="479" r:id="rId41"/>
    <p:sldId id="480" r:id="rId42"/>
    <p:sldId id="481" r:id="rId43"/>
    <p:sldId id="500" r:id="rId44"/>
    <p:sldId id="501" r:id="rId45"/>
    <p:sldId id="482" r:id="rId46"/>
    <p:sldId id="483" r:id="rId47"/>
    <p:sldId id="484" r:id="rId48"/>
    <p:sldId id="485" r:id="rId49"/>
    <p:sldId id="503" r:id="rId50"/>
    <p:sldId id="486" r:id="rId51"/>
    <p:sldId id="487" r:id="rId52"/>
    <p:sldId id="488" r:id="rId53"/>
    <p:sldId id="489" r:id="rId54"/>
    <p:sldId id="490" r:id="rId55"/>
    <p:sldId id="492" r:id="rId56"/>
    <p:sldId id="493" r:id="rId57"/>
    <p:sldId id="504" r:id="rId58"/>
    <p:sldId id="505" r:id="rId59"/>
    <p:sldId id="494" r:id="rId60"/>
    <p:sldId id="495" r:id="rId61"/>
    <p:sldId id="496" r:id="rId62"/>
    <p:sldId id="497" r:id="rId63"/>
    <p:sldId id="506" r:id="rId64"/>
    <p:sldId id="507" r:id="rId65"/>
    <p:sldId id="498" r:id="rId66"/>
    <p:sldId id="311" r:id="rId67"/>
    <p:sldId id="475" r:id="rId68"/>
    <p:sldId id="477" r:id="rId69"/>
    <p:sldId id="478" r:id="rId70"/>
    <p:sldId id="312" r:id="rId71"/>
    <p:sldId id="313" r:id="rId72"/>
    <p:sldId id="388"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46" r:id="rId90"/>
    <p:sldId id="347" r:id="rId91"/>
    <p:sldId id="445" r:id="rId92"/>
    <p:sldId id="446" r:id="rId93"/>
    <p:sldId id="351" r:id="rId94"/>
    <p:sldId id="396" r:id="rId95"/>
    <p:sldId id="397" r:id="rId96"/>
    <p:sldId id="457" r:id="rId97"/>
    <p:sldId id="458" r:id="rId98"/>
    <p:sldId id="459" r:id="rId99"/>
    <p:sldId id="413" r:id="rId100"/>
    <p:sldId id="508" r:id="rId101"/>
    <p:sldId id="460" r:id="rId102"/>
    <p:sldId id="461" r:id="rId103"/>
    <p:sldId id="462" r:id="rId104"/>
    <p:sldId id="524" r:id="rId105"/>
    <p:sldId id="400" r:id="rId106"/>
    <p:sldId id="418" r:id="rId107"/>
    <p:sldId id="466" r:id="rId108"/>
    <p:sldId id="419" r:id="rId109"/>
    <p:sldId id="420" r:id="rId110"/>
    <p:sldId id="421" r:id="rId111"/>
    <p:sldId id="422" r:id="rId112"/>
    <p:sldId id="474" r:id="rId113"/>
    <p:sldId id="471" r:id="rId114"/>
    <p:sldId id="427" r:id="rId115"/>
    <p:sldId id="428" r:id="rId116"/>
    <p:sldId id="431" r:id="rId117"/>
    <p:sldId id="430" r:id="rId118"/>
    <p:sldId id="429" r:id="rId119"/>
    <p:sldId id="465" r:id="rId120"/>
    <p:sldId id="513" r:id="rId121"/>
    <p:sldId id="469" r:id="rId122"/>
    <p:sldId id="509" r:id="rId123"/>
    <p:sldId id="470" r:id="rId124"/>
    <p:sldId id="511" r:id="rId125"/>
    <p:sldId id="514" r:id="rId126"/>
    <p:sldId id="512" r:id="rId127"/>
    <p:sldId id="515" r:id="rId128"/>
    <p:sldId id="516" r:id="rId129"/>
    <p:sldId id="472" r:id="rId130"/>
    <p:sldId id="433" r:id="rId131"/>
    <p:sldId id="434" r:id="rId132"/>
    <p:sldId id="437" r:id="rId133"/>
    <p:sldId id="517" r:id="rId134"/>
    <p:sldId id="442" r:id="rId135"/>
    <p:sldId id="439" r:id="rId136"/>
    <p:sldId id="441" r:id="rId137"/>
    <p:sldId id="473" r:id="rId138"/>
    <p:sldId id="519" r:id="rId139"/>
    <p:sldId id="520" r:id="rId140"/>
    <p:sldId id="521" r:id="rId141"/>
    <p:sldId id="522" r:id="rId142"/>
    <p:sldId id="523" r:id="rId1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7" autoAdjust="0"/>
    <p:restoredTop sz="94679" autoAdjust="0"/>
  </p:normalViewPr>
  <p:slideViewPr>
    <p:cSldViewPr>
      <p:cViewPr varScale="1">
        <p:scale>
          <a:sx n="97" d="100"/>
          <a:sy n="97" d="100"/>
        </p:scale>
        <p:origin x="1089"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jpe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4.jpe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4.jpe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4.jpe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4.jpe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4.jpe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4.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573BAC-C7C5-4660-B46E-953BDD68EAEB}" type="datetimeFigureOut">
              <a:rPr lang="zh-CN" altLang="en-US" smtClean="0"/>
              <a:pPr/>
              <a:t>2018/1/14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FE52B9-83AC-4B2B-AF6B-9B221E74EDF0}" type="slidenum">
              <a:rPr lang="zh-CN" altLang="en-US" smtClean="0"/>
              <a:pPr/>
              <a:t>‹#›</a:t>
            </a:fld>
            <a:endParaRPr lang="zh-CN" altLang="en-US"/>
          </a:p>
        </p:txBody>
      </p:sp>
    </p:spTree>
    <p:extLst>
      <p:ext uri="{BB962C8B-B14F-4D97-AF65-F5344CB8AC3E}">
        <p14:creationId xmlns:p14="http://schemas.microsoft.com/office/powerpoint/2010/main" val="2699750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9582D5FE-1FF4-4761-AC48-D2C8148113CD}" type="slidenum">
              <a:rPr lang="en-US" altLang="zh-CN" smtClean="0">
                <a:latin typeface="Arial" pitchFamily="34" charset="0"/>
              </a:rPr>
              <a:pPr/>
              <a:t>18</a:t>
            </a:fld>
            <a:endParaRPr lang="en-US" altLang="zh-CN">
              <a:latin typeface="Arial" pitchFamily="34"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2366540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1667CE7E-75C1-40D5-9A43-F4C9908630B6}" type="slidenum">
              <a:rPr lang="en-US" altLang="zh-CN" smtClean="0">
                <a:latin typeface="Arial" pitchFamily="34" charset="0"/>
              </a:rPr>
              <a:pPr/>
              <a:t>43</a:t>
            </a:fld>
            <a:endParaRPr lang="en-US" altLang="zh-CN">
              <a:latin typeface="Arial" pitchFamily="34"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4098914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0009C3B9-A4F6-43E8-9294-27351CC45708}" type="slidenum">
              <a:rPr lang="en-US" altLang="zh-CN" smtClean="0">
                <a:latin typeface="Arial" pitchFamily="34" charset="0"/>
              </a:rPr>
              <a:pPr/>
              <a:t>44</a:t>
            </a:fld>
            <a:endParaRPr lang="en-US" altLang="zh-CN">
              <a:latin typeface="Arial" pitchFamily="34"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1156593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531F331B-534F-4BAD-A89C-4BE54B6D3250}" type="slidenum">
              <a:rPr lang="en-US" altLang="zh-CN" smtClean="0">
                <a:latin typeface="Arial" pitchFamily="34" charset="0"/>
              </a:rPr>
              <a:pPr/>
              <a:t>52</a:t>
            </a:fld>
            <a:endParaRPr lang="en-US" altLang="zh-CN">
              <a:latin typeface="Arial" pitchFamily="34"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2895886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1DEB2A0E-F42D-4DF7-9DB9-986A5653FB6E}" type="slidenum">
              <a:rPr lang="en-US" altLang="zh-CN" smtClean="0">
                <a:latin typeface="Arial" pitchFamily="34" charset="0"/>
              </a:rPr>
              <a:pPr/>
              <a:t>54</a:t>
            </a:fld>
            <a:endParaRPr lang="en-US" altLang="zh-CN">
              <a:latin typeface="Arial" pitchFamily="34"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734087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658BCA37-BCC3-496B-8584-4FE993EFF6DD}" type="slidenum">
              <a:rPr lang="en-US" altLang="zh-CN" smtClean="0">
                <a:latin typeface="Arial" pitchFamily="34" charset="0"/>
              </a:rPr>
              <a:pPr/>
              <a:t>57</a:t>
            </a:fld>
            <a:endParaRPr lang="en-US" altLang="zh-CN">
              <a:latin typeface="Arial" pitchFamily="34" charset="0"/>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1954944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BA457184-17ED-40EF-8A5B-4CD8E672152F}" type="slidenum">
              <a:rPr lang="en-US" altLang="zh-CN" smtClean="0">
                <a:latin typeface="Arial" pitchFamily="34" charset="0"/>
              </a:rPr>
              <a:pPr/>
              <a:t>63</a:t>
            </a:fld>
            <a:endParaRPr lang="en-US" altLang="zh-CN">
              <a:latin typeface="Arial" pitchFamily="34"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704147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9F52C5E6-08C1-4BEE-BE11-0479F79F684C}" type="slidenum">
              <a:rPr lang="en-US" altLang="zh-CN" smtClean="0">
                <a:latin typeface="Arial" pitchFamily="34" charset="0"/>
              </a:rPr>
              <a:pPr/>
              <a:t>64</a:t>
            </a:fld>
            <a:endParaRPr lang="en-US" altLang="zh-CN">
              <a:latin typeface="Arial" pitchFamily="34"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1466213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337F3204-A349-40F8-A9E3-5B1F3D28FD02}" type="slidenum">
              <a:rPr lang="en-US" altLang="zh-CN" smtClean="0">
                <a:latin typeface="Arial" pitchFamily="34" charset="0"/>
              </a:rPr>
              <a:pPr/>
              <a:t>67</a:t>
            </a:fld>
            <a:endParaRPr lang="en-US" altLang="zh-CN">
              <a:latin typeface="Arial" pitchFamily="34" charset="0"/>
            </a:endParaRPr>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779665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1DB1A3E-6A20-4258-AF99-F40D833B0FA0}" type="slidenum">
              <a:rPr lang="en-US" altLang="zh-CN" smtClean="0">
                <a:latin typeface="Arial" pitchFamily="34" charset="0"/>
              </a:rPr>
              <a:pPr/>
              <a:t>68</a:t>
            </a:fld>
            <a:endParaRPr lang="en-US" altLang="zh-CN">
              <a:latin typeface="Arial" pitchFamily="34" charset="0"/>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2822777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0924F77C-BA0B-4262-B794-236984594735}" type="slidenum">
              <a:rPr lang="en-US" altLang="zh-CN" smtClean="0">
                <a:latin typeface="Arial" pitchFamily="34" charset="0"/>
              </a:rPr>
              <a:pPr/>
              <a:t>69</a:t>
            </a:fld>
            <a:endParaRPr lang="en-US" altLang="zh-CN">
              <a:latin typeface="Arial" pitchFamily="34" charset="0"/>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40592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C7D2FD4-FC7C-4211-BE63-70721A7E74EB}" type="slidenum">
              <a:rPr lang="en-US" altLang="zh-CN" smtClean="0">
                <a:latin typeface="Arial" pitchFamily="34" charset="0"/>
              </a:rPr>
              <a:pPr/>
              <a:t>20</a:t>
            </a:fld>
            <a:endParaRPr lang="en-US" altLang="zh-CN">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893843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FE52B9-83AC-4B2B-AF6B-9B221E74EDF0}" type="slidenum">
              <a:rPr lang="zh-CN" altLang="en-US" smtClean="0"/>
              <a:pPr/>
              <a:t>118</a:t>
            </a:fld>
            <a:endParaRPr lang="zh-CN" altLang="en-US"/>
          </a:p>
        </p:txBody>
      </p:sp>
    </p:spTree>
    <p:extLst>
      <p:ext uri="{BB962C8B-B14F-4D97-AF65-F5344CB8AC3E}">
        <p14:creationId xmlns:p14="http://schemas.microsoft.com/office/powerpoint/2010/main" val="2346963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0D6857CF-2858-4935-BCD8-0C68B5ED7ABF}" type="slidenum">
              <a:rPr lang="en-US" altLang="zh-CN" smtClean="0">
                <a:latin typeface="Arial" pitchFamily="34" charset="0"/>
              </a:rPr>
              <a:pPr/>
              <a:t>24</a:t>
            </a:fld>
            <a:endParaRPr lang="en-US" altLang="zh-CN">
              <a:latin typeface="Arial" pitchFamily="34"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2044839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8A77CF9A-FB47-45D0-8F7D-47EE32862FB0}" type="slidenum">
              <a:rPr lang="zh-CN" altLang="en-US" smtClean="0">
                <a:latin typeface="Arial" pitchFamily="34" charset="0"/>
              </a:rPr>
              <a:pPr/>
              <a:t>26</a:t>
            </a:fld>
            <a:endParaRPr lang="en-US" altLang="zh-CN">
              <a:latin typeface="Arial" pitchFamily="34"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p:spPr>
        <p:txBody>
          <a:bodyPr/>
          <a:lstStyle/>
          <a:p>
            <a:endParaRPr lang="zh-CN" altLang="en-US">
              <a:latin typeface="Arial" pitchFamily="34" charset="0"/>
            </a:endParaRPr>
          </a:p>
        </p:txBody>
      </p:sp>
    </p:spTree>
    <p:extLst>
      <p:ext uri="{BB962C8B-B14F-4D97-AF65-F5344CB8AC3E}">
        <p14:creationId xmlns:p14="http://schemas.microsoft.com/office/powerpoint/2010/main" val="2083455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8725A027-054F-4777-9C50-119B3981BD23}" type="slidenum">
              <a:rPr lang="en-US" altLang="zh-CN" smtClean="0">
                <a:latin typeface="Arial" pitchFamily="34" charset="0"/>
              </a:rPr>
              <a:pPr/>
              <a:t>27</a:t>
            </a:fld>
            <a:endParaRPr lang="en-US" altLang="zh-CN">
              <a:latin typeface="Arial" pitchFamily="34"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2827665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61F92D11-225F-4BF0-9108-2BE341D3280E}" type="slidenum">
              <a:rPr lang="en-US" altLang="zh-CN" smtClean="0">
                <a:latin typeface="Arial" pitchFamily="34" charset="0"/>
              </a:rPr>
              <a:pPr/>
              <a:t>28</a:t>
            </a:fld>
            <a:endParaRPr lang="en-US" altLang="zh-CN">
              <a:latin typeface="Arial" pitchFamily="34"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2797047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E1AD01B2-87AE-45CA-972C-B930921ACDB2}" type="slidenum">
              <a:rPr lang="en-US" altLang="zh-CN" smtClean="0">
                <a:latin typeface="Arial" pitchFamily="34" charset="0"/>
              </a:rPr>
              <a:pPr/>
              <a:t>29</a:t>
            </a:fld>
            <a:endParaRPr lang="en-US" altLang="zh-CN">
              <a:latin typeface="Arial" pitchFamily="34" charset="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967475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FE1C1FBD-EF43-41CA-8DF6-E43024BB9396}" type="slidenum">
              <a:rPr lang="en-US" altLang="zh-CN" smtClean="0">
                <a:latin typeface="Arial" pitchFamily="34" charset="0"/>
              </a:rPr>
              <a:pPr/>
              <a:t>35</a:t>
            </a:fld>
            <a:endParaRPr lang="en-US" altLang="zh-CN">
              <a:latin typeface="Arial" pitchFamily="34"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79765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3068F85B-1FDD-4F5E-8679-FDAA808118E1}" type="slidenum">
              <a:rPr lang="en-US" altLang="zh-CN" smtClean="0">
                <a:latin typeface="Arial" pitchFamily="34" charset="0"/>
              </a:rPr>
              <a:pPr/>
              <a:t>38</a:t>
            </a:fld>
            <a:endParaRPr lang="en-US" altLang="zh-CN">
              <a:latin typeface="Arial" pitchFamily="34"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335451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sz="3600" b="1">
                <a:latin typeface="隶书" pitchFamily="49" charset="-122"/>
                <a:ea typeface="隶书" pitchFamily="49"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4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A4011E4E-D6A5-4CBF-AE9C-EB752EB50AB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67B3618F-1105-4C43-955D-75BD41E32668}"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B969DB09-7CEF-4BE9-8F45-C302B7256ED1}"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4199B125-DE3D-45B0-BEB6-FFE75C60CB46}"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501FA9C8-F653-42D3-92B0-534A28424F8B}" type="slidenum">
              <a:rPr lang="en-US" altLang="zh-CN"/>
              <a:pPr>
                <a:defRPr/>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4199B125-DE3D-45B0-BEB6-FFE75C60CB46}"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501FA9C8-F653-42D3-92B0-534A28424F8B}" type="slidenum">
              <a:rPr lang="en-US" altLang="zh-CN"/>
              <a:pPr>
                <a:defRPr/>
              </a:pPr>
              <a:t>‹#›</a:t>
            </a:fld>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4199B125-DE3D-45B0-BEB6-FFE75C60CB46}"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501FA9C8-F653-42D3-92B0-534A28424F8B}" type="slidenum">
              <a:rPr lang="en-US" altLang="zh-CN"/>
              <a:pPr>
                <a:defRPr/>
              </a:pPr>
              <a:t>‹#›</a:t>
            </a:fld>
            <a:endParaRPr lang="en-US" altLang="zh-C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4199B125-DE3D-45B0-BEB6-FFE75C60CB46}"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501FA9C8-F653-42D3-92B0-534A28424F8B}" type="slidenum">
              <a:rPr lang="en-US" altLang="zh-CN"/>
              <a:pPr>
                <a:defRPr/>
              </a:pPr>
              <a:t>‹#›</a:t>
            </a:fld>
            <a:endParaRPr lang="en-US" alt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4199B125-DE3D-45B0-BEB6-FFE75C60CB46}"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501FA9C8-F653-42D3-92B0-534A28424F8B}" type="slidenum">
              <a:rPr lang="en-US" altLang="zh-CN"/>
              <a:pPr>
                <a:defRPr/>
              </a:pPr>
              <a:t>‹#›</a:t>
            </a:fld>
            <a:endParaRPr lang="en-US" alt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4199B125-DE3D-45B0-BEB6-FFE75C60CB46}"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501FA9C8-F653-42D3-92B0-534A28424F8B}" type="slidenum">
              <a:rPr lang="en-US" altLang="zh-CN"/>
              <a:pPr>
                <a:defRPr/>
              </a:pPr>
              <a:t>‹#›</a:t>
            </a:fld>
            <a:endParaRPr lang="en-US" altLang="zh-C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D749ED26-4A1E-413B-B432-A8E2C9D62DF6}"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F064F5ED-DEE6-4FD5-BDD4-ED5F192EF0CC}" type="slidenum">
              <a:rPr lang="en-US" altLang="zh-CN"/>
              <a:pPr>
                <a:defRPr/>
              </a:pPr>
              <a:t>‹#›</a:t>
            </a:fld>
            <a:endParaRPr lang="en-US" altLang="zh-C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042988" y="1773238"/>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05388" y="1773238"/>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19F9DE4C-7BC7-4538-B418-1CE11C6D00AE}" type="datetime1">
              <a:rPr lang="zh-CN" altLang="en-US"/>
              <a:pPr>
                <a:defRPr/>
              </a:pPr>
              <a:t>2018/1/14</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zh-CN" altLang="en-US"/>
              <a:t>计算机与通信工程学院</a:t>
            </a:r>
          </a:p>
        </p:txBody>
      </p:sp>
      <p:sp>
        <p:nvSpPr>
          <p:cNvPr id="7" name="Rectangle 13"/>
          <p:cNvSpPr>
            <a:spLocks noGrp="1" noChangeArrowheads="1"/>
          </p:cNvSpPr>
          <p:nvPr>
            <p:ph type="sldNum" sz="quarter" idx="12"/>
          </p:nvPr>
        </p:nvSpPr>
        <p:spPr>
          <a:ln/>
        </p:spPr>
        <p:txBody>
          <a:bodyPr/>
          <a:lstStyle>
            <a:lvl1pPr>
              <a:defRPr/>
            </a:lvl1pPr>
          </a:lstStyle>
          <a:p>
            <a:pPr>
              <a:defRPr/>
            </a:pPr>
            <a:fld id="{A96B02C2-BEB8-4C66-92FA-A4898EF2D56E}"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sz="1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6251E08A-9318-4F89-BB5B-DF1BCCA1C26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D4E05AB2-8804-40D4-8A95-6D67F03CC994}"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E6ED017B-4CAA-419F-B239-DCE7A93C4191}" type="slidenum">
              <a:rPr lang="en-US" altLang="zh-CN"/>
              <a:pPr>
                <a:defRPr/>
              </a:pPr>
              <a:t>‹#›</a:t>
            </a:fld>
            <a:endParaRPr lang="en-US" alt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D4E05AB2-8804-40D4-8A95-6D67F03CC994}"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E6ED017B-4CAA-419F-B239-DCE7A93C4191}" type="slidenum">
              <a:rPr lang="en-US" altLang="zh-CN"/>
              <a:pPr>
                <a:defRPr/>
              </a:pPr>
              <a:t>‹#›</a:t>
            </a:fld>
            <a:endParaRPr lang="en-US"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D4E05AB2-8804-40D4-8A95-6D67F03CC994}"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E6ED017B-4CAA-419F-B239-DCE7A93C4191}" type="slidenum">
              <a:rPr lang="en-US" altLang="zh-CN"/>
              <a:pPr>
                <a:defRPr/>
              </a:pPr>
              <a:t>‹#›</a:t>
            </a:fld>
            <a:endParaRPr lang="en-US" altLang="zh-C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D749ED26-4A1E-413B-B432-A8E2C9D62DF6}"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F064F5ED-DEE6-4FD5-BDD4-ED5F192EF0CC}" type="slidenum">
              <a:rPr lang="en-US" altLang="zh-CN"/>
              <a:pPr>
                <a:defRPr/>
              </a:pPr>
              <a:t>‹#›</a:t>
            </a:fld>
            <a:endParaRPr lang="en-US" altLang="zh-CN"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D749ED26-4A1E-413B-B432-A8E2C9D62DF6}"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F064F5ED-DEE6-4FD5-BDD4-ED5F192EF0CC}" type="slidenum">
              <a:rPr lang="en-US" altLang="zh-CN"/>
              <a:pPr>
                <a:defRPr/>
              </a:pPr>
              <a:t>‹#›</a:t>
            </a:fld>
            <a:endParaRPr lang="en-US" altLang="zh-CN"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D4E05AB2-8804-40D4-8A95-6D67F03CC994}"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E6ED017B-4CAA-419F-B239-DCE7A93C4191}" type="slidenum">
              <a:rPr lang="en-US" altLang="zh-CN"/>
              <a:pPr>
                <a:defRPr/>
              </a:pPr>
              <a:t>‹#›</a:t>
            </a:fld>
            <a:endParaRPr lang="en-US" altLang="zh-CN"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D4E05AB2-8804-40D4-8A95-6D67F03CC994}"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E6ED017B-4CAA-419F-B239-DCE7A93C4191}" type="slidenum">
              <a:rPr lang="en-US" altLang="zh-CN"/>
              <a:pPr>
                <a:defRPr/>
              </a:pPr>
              <a:t>‹#›</a:t>
            </a:fld>
            <a:endParaRPr lang="en-US" altLang="zh-CN"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D4E05AB2-8804-40D4-8A95-6D67F03CC994}"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E6ED017B-4CAA-419F-B239-DCE7A93C4191}" type="slidenum">
              <a:rPr lang="en-US" altLang="zh-CN"/>
              <a:pPr>
                <a:defRPr/>
              </a:pPr>
              <a:t>‹#›</a:t>
            </a:fld>
            <a:endParaRPr lang="en-US" altLang="zh-CN"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68358451-FF16-408E-9965-66A1147ACEF2}"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301FDDCC-ED4D-4926-9D24-D3AA22997143}" type="slidenum">
              <a:rPr lang="en-US" altLang="zh-CN"/>
              <a:pPr>
                <a:defRPr/>
              </a:pPr>
              <a:t>‹#›</a:t>
            </a:fld>
            <a:endParaRPr lang="en-US" altLang="zh-CN"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49C76B80-4205-44E9-9041-F79573F81FCC}"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DA3F3610-B2AF-4E61-9D44-736F062E61EE}"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DFC502A4-6B61-4BF7-91C5-751CD63B3E37}"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9"/>
          <p:cNvSpPr>
            <a:spLocks noGrp="1"/>
          </p:cNvSpPr>
          <p:nvPr>
            <p:ph sz="quarter" idx="10"/>
          </p:nvPr>
        </p:nvSpPr>
        <p:spPr>
          <a:xfrm>
            <a:off x="3923928" y="6309320"/>
            <a:ext cx="2807940" cy="548681"/>
          </a:xfrm>
        </p:spPr>
        <p:txBody>
          <a:bodyPr/>
          <a:lstStyle>
            <a:lvl1pPr>
              <a:buNone/>
              <a:defRPr sz="1800"/>
            </a:lvl1pPr>
          </a:lstStyle>
          <a:p>
            <a:pPr lvl="0"/>
            <a:r>
              <a:rPr lang="zh-CN" altLang="en-US"/>
              <a:t>单击此处编辑母版文本样式</a:t>
            </a:r>
          </a:p>
        </p:txBody>
      </p:sp>
      <p:sp>
        <p:nvSpPr>
          <p:cNvPr id="5" name="Rectangle 11"/>
          <p:cNvSpPr>
            <a:spLocks noGrp="1" noChangeArrowheads="1"/>
          </p:cNvSpPr>
          <p:nvPr>
            <p:ph type="dt" sz="half" idx="11"/>
          </p:nvPr>
        </p:nvSpPr>
        <p:spPr/>
        <p:txBody>
          <a:bodyPr/>
          <a:lstStyle>
            <a:lvl1pPr>
              <a:defRPr sz="1400">
                <a:ea typeface="宋体" pitchFamily="2" charset="-122"/>
              </a:defRPr>
            </a:lvl1pPr>
          </a:lstStyle>
          <a:p>
            <a:pPr>
              <a:defRPr/>
            </a:pPr>
            <a:fld id="{49C76B80-4205-44E9-9041-F79573F81FCC}" type="datetime1">
              <a:rPr lang="zh-CN" altLang="en-US"/>
              <a:pPr>
                <a:defRPr/>
              </a:pPr>
              <a:t>2018/1/14</a:t>
            </a:fld>
            <a:endParaRPr lang="en-US" altLang="zh-CN" dirty="0"/>
          </a:p>
        </p:txBody>
      </p:sp>
      <p:sp>
        <p:nvSpPr>
          <p:cNvPr id="6" name="Rectangle 13"/>
          <p:cNvSpPr>
            <a:spLocks noGrp="1" noChangeArrowheads="1"/>
          </p:cNvSpPr>
          <p:nvPr>
            <p:ph type="sldNum" sz="quarter" idx="12"/>
          </p:nvPr>
        </p:nvSpPr>
        <p:spPr/>
        <p:txBody>
          <a:bodyPr/>
          <a:lstStyle>
            <a:lvl1pPr algn="r">
              <a:defRPr sz="1400">
                <a:ea typeface="宋体" pitchFamily="2" charset="-122"/>
              </a:defRPr>
            </a:lvl1pPr>
          </a:lstStyle>
          <a:p>
            <a:pPr>
              <a:defRPr/>
            </a:pPr>
            <a:fld id="{DA3F3610-B2AF-4E61-9D44-736F062E61EE}"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981200"/>
            <a:ext cx="3810000" cy="4114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7" name="灯片编号占位符 6"/>
          <p:cNvSpPr>
            <a:spLocks noGrp="1"/>
          </p:cNvSpPr>
          <p:nvPr>
            <p:ph type="sldNum" sz="quarter" idx="12"/>
          </p:nvPr>
        </p:nvSpPr>
        <p:spPr/>
        <p:txBody>
          <a:bodyPr/>
          <a:lstStyle>
            <a:lvl1pPr>
              <a:defRPr/>
            </a:lvl1pPr>
          </a:lstStyle>
          <a:p>
            <a:pPr>
              <a:defRPr/>
            </a:pPr>
            <a:fld id="{6BC95A5A-8A80-40EF-95EB-12F9C17CEA66}"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8" name="页脚占位符 7"/>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9" name="灯片编号占位符 8"/>
          <p:cNvSpPr>
            <a:spLocks noGrp="1"/>
          </p:cNvSpPr>
          <p:nvPr>
            <p:ph type="sldNum" sz="quarter" idx="12"/>
          </p:nvPr>
        </p:nvSpPr>
        <p:spPr/>
        <p:txBody>
          <a:bodyPr/>
          <a:lstStyle>
            <a:lvl1pPr>
              <a:defRPr/>
            </a:lvl1pPr>
          </a:lstStyle>
          <a:p>
            <a:pPr>
              <a:defRPr/>
            </a:pPr>
            <a:fld id="{BB55DE6F-BD6F-45F0-93BB-940F614BCD5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4" name="页脚占位符 3"/>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1C549907-AB9D-4F79-9112-327FBF76520A}"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3" name="页脚占位符 2"/>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D304940C-3653-494B-9D32-E381E79A2840}"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A0B275AC-48C5-4325-9333-FE0364537F1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zh-CN" altLang="en-US" dirty="0"/>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ED1B297E-3EF2-46A1-BDEC-4493058A95A5}"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921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613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latin typeface="+mn-lt"/>
                <a:ea typeface="+mn-ea"/>
              </a:defRPr>
            </a:lvl1pPr>
          </a:lstStyle>
          <a:p>
            <a:pPr fontAlgn="base">
              <a:spcBef>
                <a:spcPct val="0"/>
              </a:spcBef>
              <a:spcAft>
                <a:spcPct val="0"/>
              </a:spcAft>
              <a:defRPr/>
            </a:pPr>
            <a:endParaRPr kumimoji="1" lang="en-US" altLang="zh-CN">
              <a:solidFill>
                <a:srgbClr val="000000"/>
              </a:solidFill>
            </a:endParaRPr>
          </a:p>
        </p:txBody>
      </p:sp>
      <p:sp>
        <p:nvSpPr>
          <p:cNvPr id="176133" name="Rectangle 5"/>
          <p:cNvSpPr>
            <a:spLocks noGrp="1" noChangeArrowheads="1"/>
          </p:cNvSpPr>
          <p:nvPr>
            <p:ph type="ftr" sz="quarter" idx="3"/>
          </p:nvPr>
        </p:nvSpPr>
        <p:spPr bwMode="auto">
          <a:xfrm>
            <a:off x="611560" y="6400800"/>
            <a:ext cx="5334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chemeClr val="tx1"/>
                </a:solidFill>
                <a:latin typeface="+mn-lt"/>
                <a:ea typeface="+mn-ea"/>
              </a:defRPr>
            </a:lvl1pPr>
          </a:lstStyle>
          <a:p>
            <a:pPr fontAlgn="base">
              <a:spcBef>
                <a:spcPct val="0"/>
              </a:spcBef>
              <a:spcAft>
                <a:spcPct val="0"/>
              </a:spcAft>
              <a:defRPr/>
            </a:pPr>
            <a:endParaRPr kumimoji="1" lang="zh-CN" altLang="en-US" dirty="0">
              <a:solidFill>
                <a:srgbClr val="000000"/>
              </a:solidFill>
            </a:endParaRPr>
          </a:p>
          <a:p>
            <a:pPr fontAlgn="base">
              <a:spcBef>
                <a:spcPct val="0"/>
              </a:spcBef>
              <a:spcAft>
                <a:spcPct val="0"/>
              </a:spcAft>
              <a:defRPr/>
            </a:pPr>
            <a:r>
              <a:rPr kumimoji="1" lang="zh-CN" altLang="en-US" dirty="0">
                <a:solidFill>
                  <a:srgbClr val="000000"/>
                </a:solidFill>
              </a:rPr>
              <a:t>《计算机网络》第1章 计算机网络概论</a:t>
            </a:r>
            <a:endParaRPr kumimoji="1" lang="en-US" altLang="zh-CN" dirty="0">
              <a:solidFill>
                <a:srgbClr val="000000"/>
              </a:solidFill>
            </a:endParaRPr>
          </a:p>
        </p:txBody>
      </p:sp>
      <p:sp>
        <p:nvSpPr>
          <p:cNvPr id="176134" name="Rectangle 6"/>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chemeClr val="tx1"/>
                </a:solidFill>
                <a:latin typeface="+mn-lt"/>
                <a:ea typeface="+mn-ea"/>
              </a:defRPr>
            </a:lvl1pPr>
          </a:lstStyle>
          <a:p>
            <a:pPr fontAlgn="base">
              <a:spcBef>
                <a:spcPct val="0"/>
              </a:spcBef>
              <a:spcAft>
                <a:spcPct val="0"/>
              </a:spcAft>
              <a:defRPr/>
            </a:pPr>
            <a:fld id="{A337A659-19C8-4F43-8212-1D9ECD774A3C}" type="slidenum">
              <a:rPr kumimoji="1" lang="zh-CN" altLang="en-US">
                <a:solidFill>
                  <a:srgbClr val="000000"/>
                </a:solidFill>
              </a:rPr>
              <a:pPr fontAlgn="base">
                <a:spcBef>
                  <a:spcPct val="0"/>
                </a:spcBef>
                <a:spcAft>
                  <a:spcPct val="0"/>
                </a:spcAft>
                <a:defRPr/>
              </a:pPr>
              <a:t>‹#›</a:t>
            </a:fld>
            <a:endParaRPr kumimoji="1"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81" r:id="rId15"/>
    <p:sldLayoutId id="2147483682" r:id="rId16"/>
    <p:sldLayoutId id="2147483683" r:id="rId17"/>
    <p:sldLayoutId id="2147483685" r:id="rId18"/>
    <p:sldLayoutId id="2147483690" r:id="rId19"/>
    <p:sldLayoutId id="2147483691" r:id="rId20"/>
    <p:sldLayoutId id="2147483693" r:id="rId21"/>
    <p:sldLayoutId id="2147483694" r:id="rId22"/>
    <p:sldLayoutId id="2147483695" r:id="rId23"/>
    <p:sldLayoutId id="2147483696" r:id="rId24"/>
    <p:sldLayoutId id="2147483698" r:id="rId25"/>
    <p:sldLayoutId id="2147483699" r:id="rId26"/>
    <p:sldLayoutId id="2147483700" r:id="rId27"/>
    <p:sldLayoutId id="2147483701" r:id="rId28"/>
    <p:sldLayoutId id="2147483702" r:id="rId29"/>
    <p:sldLayoutId id="2147483703" r:id="rId30"/>
  </p:sldLayoutIdLst>
  <p:hf hdr="0" dt="0"/>
  <p:txStyles>
    <p:titleStyle>
      <a:lvl1pPr algn="ctr" rtl="0" eaLnBrk="0" fontAlgn="base" hangingPunct="0">
        <a:spcBef>
          <a:spcPct val="0"/>
        </a:spcBef>
        <a:spcAft>
          <a:spcPct val="0"/>
        </a:spcAft>
        <a:defRPr kumimoji="1" sz="4400" b="1">
          <a:solidFill>
            <a:schemeClr val="accent2"/>
          </a:solidFill>
          <a:latin typeface="隶书" pitchFamily="49" charset="-122"/>
          <a:ea typeface="隶书" pitchFamily="49" charset="-122"/>
          <a:cs typeface="+mj-cs"/>
        </a:defRPr>
      </a:lvl1pPr>
      <a:lvl2pPr algn="ctr" rtl="0" eaLnBrk="0" fontAlgn="base" hangingPunct="0">
        <a:spcBef>
          <a:spcPct val="0"/>
        </a:spcBef>
        <a:spcAft>
          <a:spcPct val="0"/>
        </a:spcAft>
        <a:defRPr kumimoji="1" sz="4400" b="1">
          <a:solidFill>
            <a:schemeClr val="accent2"/>
          </a:solidFill>
          <a:latin typeface="Times New Roman" charset="0"/>
          <a:ea typeface="宋体" pitchFamily="2" charset="-122"/>
        </a:defRPr>
      </a:lvl2pPr>
      <a:lvl3pPr algn="ctr" rtl="0" eaLnBrk="0" fontAlgn="base" hangingPunct="0">
        <a:spcBef>
          <a:spcPct val="0"/>
        </a:spcBef>
        <a:spcAft>
          <a:spcPct val="0"/>
        </a:spcAft>
        <a:defRPr kumimoji="1" sz="4400" b="1">
          <a:solidFill>
            <a:schemeClr val="accent2"/>
          </a:solidFill>
          <a:latin typeface="Times New Roman" charset="0"/>
          <a:ea typeface="宋体" pitchFamily="2" charset="-122"/>
        </a:defRPr>
      </a:lvl3pPr>
      <a:lvl4pPr algn="ctr" rtl="0" eaLnBrk="0" fontAlgn="base" hangingPunct="0">
        <a:spcBef>
          <a:spcPct val="0"/>
        </a:spcBef>
        <a:spcAft>
          <a:spcPct val="0"/>
        </a:spcAft>
        <a:defRPr kumimoji="1" sz="4400" b="1">
          <a:solidFill>
            <a:schemeClr val="accent2"/>
          </a:solidFill>
          <a:latin typeface="Times New Roman" charset="0"/>
          <a:ea typeface="宋体" pitchFamily="2" charset="-122"/>
        </a:defRPr>
      </a:lvl4pPr>
      <a:lvl5pPr algn="ctr" rtl="0" eaLnBrk="0" fontAlgn="base" hangingPunct="0">
        <a:spcBef>
          <a:spcPct val="0"/>
        </a:spcBef>
        <a:spcAft>
          <a:spcPct val="0"/>
        </a:spcAft>
        <a:defRPr kumimoji="1" sz="4400" b="1">
          <a:solidFill>
            <a:schemeClr val="accent2"/>
          </a:solidFill>
          <a:latin typeface="Times New Roman" charset="0"/>
          <a:ea typeface="宋体" pitchFamily="2" charset="-122"/>
        </a:defRPr>
      </a:lvl5pPr>
      <a:lvl6pPr marL="457200" algn="ctr" rtl="0" fontAlgn="base">
        <a:spcBef>
          <a:spcPct val="0"/>
        </a:spcBef>
        <a:spcAft>
          <a:spcPct val="0"/>
        </a:spcAft>
        <a:defRPr kumimoji="1" sz="4400" b="1">
          <a:solidFill>
            <a:schemeClr val="accent2"/>
          </a:solidFill>
          <a:latin typeface="Times New Roman" charset="0"/>
          <a:ea typeface="宋体" pitchFamily="2" charset="-122"/>
        </a:defRPr>
      </a:lvl6pPr>
      <a:lvl7pPr marL="914400" algn="ctr" rtl="0" fontAlgn="base">
        <a:spcBef>
          <a:spcPct val="0"/>
        </a:spcBef>
        <a:spcAft>
          <a:spcPct val="0"/>
        </a:spcAft>
        <a:defRPr kumimoji="1" sz="4400" b="1">
          <a:solidFill>
            <a:schemeClr val="accent2"/>
          </a:solidFill>
          <a:latin typeface="Times New Roman" charset="0"/>
          <a:ea typeface="宋体" pitchFamily="2" charset="-122"/>
        </a:defRPr>
      </a:lvl7pPr>
      <a:lvl8pPr marL="1371600" algn="ctr" rtl="0" fontAlgn="base">
        <a:spcBef>
          <a:spcPct val="0"/>
        </a:spcBef>
        <a:spcAft>
          <a:spcPct val="0"/>
        </a:spcAft>
        <a:defRPr kumimoji="1" sz="4400" b="1">
          <a:solidFill>
            <a:schemeClr val="accent2"/>
          </a:solidFill>
          <a:latin typeface="Times New Roman" charset="0"/>
          <a:ea typeface="宋体" pitchFamily="2" charset="-122"/>
        </a:defRPr>
      </a:lvl8pPr>
      <a:lvl9pPr marL="1828800" algn="ctr" rtl="0" fontAlgn="base">
        <a:spcBef>
          <a:spcPct val="0"/>
        </a:spcBef>
        <a:spcAft>
          <a:spcPct val="0"/>
        </a:spcAft>
        <a:defRPr kumimoji="1" sz="4400" b="1">
          <a:solidFill>
            <a:schemeClr val="accent2"/>
          </a:solidFill>
          <a:latin typeface="Times New Roman" charset="0"/>
          <a:ea typeface="宋体" pitchFamily="2" charset="-122"/>
        </a:defRPr>
      </a:lvl9pPr>
    </p:titleStyle>
    <p:bodyStyle>
      <a:lvl1pPr marL="342900" indent="-342900" algn="l" rtl="0" eaLnBrk="0" fontAlgn="base" hangingPunct="0">
        <a:spcBef>
          <a:spcPct val="20000"/>
        </a:spcBef>
        <a:spcAft>
          <a:spcPts val="600"/>
        </a:spcAft>
        <a:buChar char="•"/>
        <a:defRPr kumimoji="1" sz="2400" b="1">
          <a:solidFill>
            <a:schemeClr val="tx1"/>
          </a:solidFill>
          <a:latin typeface="+mn-lt"/>
          <a:ea typeface="+mn-ea"/>
          <a:cs typeface="+mn-cs"/>
        </a:defRPr>
      </a:lvl1pPr>
      <a:lvl2pPr marL="742950" indent="-285750" algn="l" rtl="0" eaLnBrk="0" fontAlgn="base" hangingPunct="0">
        <a:spcBef>
          <a:spcPct val="20000"/>
        </a:spcBef>
        <a:spcAft>
          <a:spcPts val="600"/>
        </a:spcAft>
        <a:buChar char="–"/>
        <a:defRPr kumimoji="1" sz="2000" b="1">
          <a:solidFill>
            <a:schemeClr val="tx1"/>
          </a:solidFill>
          <a:latin typeface="+mn-lt"/>
          <a:ea typeface="+mn-ea"/>
        </a:defRPr>
      </a:lvl2pPr>
      <a:lvl3pPr marL="1143000" indent="-228600" algn="l" rtl="0" eaLnBrk="0" fontAlgn="base" hangingPunct="0">
        <a:spcBef>
          <a:spcPct val="20000"/>
        </a:spcBef>
        <a:spcAft>
          <a:spcPts val="600"/>
        </a:spcAft>
        <a:buChar char="•"/>
        <a:defRPr kumimoji="1" sz="1800" b="1">
          <a:solidFill>
            <a:schemeClr val="tx1"/>
          </a:solidFill>
          <a:latin typeface="+mn-lt"/>
          <a:ea typeface="+mn-ea"/>
        </a:defRPr>
      </a:lvl3pPr>
      <a:lvl4pPr marL="1600200" indent="-228600" algn="l" rtl="0" eaLnBrk="0" fontAlgn="base" hangingPunct="0">
        <a:spcBef>
          <a:spcPct val="20000"/>
        </a:spcBef>
        <a:spcAft>
          <a:spcPts val="600"/>
        </a:spcAft>
        <a:buChar char="–"/>
        <a:defRPr kumimoji="1" sz="1600" b="1">
          <a:solidFill>
            <a:schemeClr val="tx1"/>
          </a:solidFill>
          <a:latin typeface="+mn-lt"/>
          <a:ea typeface="+mn-ea"/>
        </a:defRPr>
      </a:lvl4pPr>
      <a:lvl5pPr marL="2057400" indent="-228600" algn="l" rtl="0" eaLnBrk="0" fontAlgn="base" hangingPunct="0">
        <a:spcBef>
          <a:spcPct val="20000"/>
        </a:spcBef>
        <a:spcAft>
          <a:spcPts val="600"/>
        </a:spcAft>
        <a:buChar char="»"/>
        <a:defRPr kumimoji="1" sz="1400" b="1">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jpeg"/><Relationship Id="rId4" Type="http://schemas.openxmlformats.org/officeDocument/2006/relationships/image" Target="../media/image8.emf"/></Relationships>
</file>

<file path=ppt/slides/_rels/slide1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jpeg"/><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jpeg"/><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jpeg"/><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jpeg"/><Relationship Id="rId4" Type="http://schemas.openxmlformats.org/officeDocument/2006/relationships/image" Target="../media/image17.em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9.wmf"/></Relationships>
</file>

<file path=ppt/slides/_rels/slide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30.wmf"/></Relationships>
</file>

<file path=ppt/slides/_rels/slide4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30.wmf"/></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jpeg"/><Relationship Id="rId4"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13.w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13.w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34.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42.wmf"/></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jpeg"/><Relationship Id="rId4" Type="http://schemas.openxmlformats.org/officeDocument/2006/relationships/image" Target="../media/image5.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ctrTitle"/>
          </p:nvPr>
        </p:nvSpPr>
        <p:spPr>
          <a:xfrm>
            <a:off x="685800" y="2286000"/>
            <a:ext cx="7772400" cy="2057400"/>
          </a:xfrm>
        </p:spPr>
        <p:txBody>
          <a:bodyPr/>
          <a:lstStyle/>
          <a:p>
            <a:pPr eaLnBrk="1" hangingPunct="1">
              <a:defRPr/>
            </a:pPr>
            <a:r>
              <a:rPr lang="zh-CN" altLang="en-US" sz="6600" dirty="0">
                <a:effectLst>
                  <a:outerShdw blurRad="38100" dist="38100" dir="2700000" algn="tl">
                    <a:srgbClr val="C0C0C0"/>
                  </a:outerShdw>
                </a:effectLst>
                <a:latin typeface="华文新魏" pitchFamily="2" charset="-122"/>
                <a:ea typeface="华文新魏" pitchFamily="2" charset="-122"/>
              </a:rPr>
              <a:t>第</a:t>
            </a:r>
            <a:r>
              <a:rPr lang="en-US" altLang="zh-CN" sz="6600" dirty="0">
                <a:effectLst>
                  <a:outerShdw blurRad="38100" dist="38100" dir="2700000" algn="tl">
                    <a:srgbClr val="C0C0C0"/>
                  </a:outerShdw>
                </a:effectLst>
                <a:latin typeface="华文新魏" pitchFamily="2" charset="-122"/>
                <a:ea typeface="华文新魏" pitchFamily="2" charset="-122"/>
              </a:rPr>
              <a:t>4</a:t>
            </a:r>
            <a:r>
              <a:rPr lang="zh-CN" altLang="en-US" sz="6600" dirty="0">
                <a:effectLst>
                  <a:outerShdw blurRad="38100" dist="38100" dir="2700000" algn="tl">
                    <a:srgbClr val="C0C0C0"/>
                  </a:outerShdw>
                </a:effectLst>
                <a:latin typeface="华文新魏" pitchFamily="2" charset="-122"/>
                <a:ea typeface="华文新魏" pitchFamily="2" charset="-122"/>
              </a:rPr>
              <a:t>章</a:t>
            </a:r>
            <a:br>
              <a:rPr lang="zh-CN" altLang="en-US" sz="6600" dirty="0">
                <a:effectLst>
                  <a:outerShdw blurRad="38100" dist="38100" dir="2700000" algn="tl">
                    <a:srgbClr val="C0C0C0"/>
                  </a:outerShdw>
                </a:effectLst>
                <a:latin typeface="华文新魏" pitchFamily="2" charset="-122"/>
                <a:ea typeface="华文新魏" pitchFamily="2" charset="-122"/>
              </a:rPr>
            </a:br>
            <a:r>
              <a:rPr lang="zh-CN" altLang="en-US" sz="6600" dirty="0">
                <a:effectLst>
                  <a:outerShdw blurRad="38100" dist="38100" dir="2700000" algn="tl">
                    <a:srgbClr val="C0C0C0"/>
                  </a:outerShdw>
                </a:effectLst>
                <a:latin typeface="华文新魏" pitchFamily="2" charset="-122"/>
                <a:ea typeface="华文新魏" pitchFamily="2" charset="-122"/>
              </a:rPr>
              <a:t>介质访问控制子层</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755576" y="764704"/>
            <a:ext cx="7772400" cy="5043487"/>
          </a:xfrm>
        </p:spPr>
        <p:txBody>
          <a:bodyPr/>
          <a:lstStyle/>
          <a:p>
            <a:pPr>
              <a:buFontTx/>
              <a:buNone/>
              <a:defRPr/>
            </a:pPr>
            <a:r>
              <a:rPr lang="en-US" altLang="zh-CN" sz="3200" b="1" u="sng" dirty="0">
                <a:solidFill>
                  <a:schemeClr val="accent6"/>
                </a:solidFill>
                <a:ea typeface="华文新魏" pitchFamily="2" charset="-122"/>
              </a:rPr>
              <a:t>CSMA/CD</a:t>
            </a:r>
            <a:r>
              <a:rPr lang="zh-CN" altLang="zh-CN" sz="3200" b="1" u="sng" dirty="0">
                <a:solidFill>
                  <a:schemeClr val="accent6"/>
                </a:solidFill>
                <a:ea typeface="华文新魏" pitchFamily="2" charset="-122"/>
              </a:rPr>
              <a:t>方法的主要特点</a:t>
            </a:r>
            <a:endParaRPr lang="en-US" altLang="zh-CN" sz="3200" b="1" u="sng" dirty="0">
              <a:solidFill>
                <a:schemeClr val="accent6"/>
              </a:solidFill>
              <a:ea typeface="华文新魏" pitchFamily="2" charset="-122"/>
            </a:endParaRPr>
          </a:p>
          <a:p>
            <a:pPr>
              <a:buFontTx/>
              <a:buNone/>
              <a:defRPr/>
            </a:pPr>
            <a:endParaRPr lang="zh-CN" altLang="zh-CN" sz="800" b="1" u="sng" dirty="0">
              <a:solidFill>
                <a:schemeClr val="accent6"/>
              </a:solidFill>
              <a:ea typeface="华文新魏" pitchFamily="2" charset="-122"/>
            </a:endParaRPr>
          </a:p>
          <a:p>
            <a:pPr>
              <a:defRPr/>
            </a:pPr>
            <a:r>
              <a:rPr lang="zh-CN" altLang="zh-CN" b="1" dirty="0">
                <a:ea typeface="华文新魏" pitchFamily="2" charset="-122"/>
              </a:rPr>
              <a:t>介质访问控制方法算法简单，易于实现。目前，有很多种</a:t>
            </a:r>
            <a:r>
              <a:rPr lang="en-US" altLang="zh-CN" b="1" dirty="0">
                <a:ea typeface="华文新魏" pitchFamily="2" charset="-122"/>
              </a:rPr>
              <a:t>VLSI</a:t>
            </a:r>
            <a:r>
              <a:rPr lang="zh-CN" altLang="zh-CN" b="1" dirty="0">
                <a:ea typeface="华文新魏" pitchFamily="2" charset="-122"/>
              </a:rPr>
              <a:t>可以实现</a:t>
            </a:r>
            <a:r>
              <a:rPr lang="en-US" altLang="zh-CN" b="1" dirty="0">
                <a:ea typeface="华文新魏" pitchFamily="2" charset="-122"/>
              </a:rPr>
              <a:t>CSMA/CD</a:t>
            </a:r>
            <a:r>
              <a:rPr lang="zh-CN" altLang="zh-CN" b="1" dirty="0">
                <a:ea typeface="华文新魏" pitchFamily="2" charset="-122"/>
              </a:rPr>
              <a:t>方法，有利于降低</a:t>
            </a:r>
            <a:r>
              <a:rPr lang="en-US" altLang="zh-CN" b="1" dirty="0">
                <a:ea typeface="华文新魏" pitchFamily="2" charset="-122"/>
              </a:rPr>
              <a:t>Ethernet</a:t>
            </a:r>
            <a:r>
              <a:rPr lang="zh-CN" altLang="zh-CN" b="1" dirty="0">
                <a:ea typeface="华文新魏" pitchFamily="2" charset="-122"/>
              </a:rPr>
              <a:t>组网成本，扩大应用范围。</a:t>
            </a:r>
          </a:p>
          <a:p>
            <a:pPr>
              <a:defRPr/>
            </a:pPr>
            <a:r>
              <a:rPr lang="zh-CN" altLang="zh-CN" b="1" dirty="0">
                <a:ea typeface="华文新魏" pitchFamily="2" charset="-122"/>
              </a:rPr>
              <a:t>一种</a:t>
            </a:r>
            <a:r>
              <a:rPr lang="zh-CN" altLang="zh-CN" b="1" dirty="0">
                <a:solidFill>
                  <a:srgbClr val="FF0000"/>
                </a:solidFill>
                <a:ea typeface="华文新魏" pitchFamily="2" charset="-122"/>
              </a:rPr>
              <a:t>随机访问控制</a:t>
            </a:r>
            <a:r>
              <a:rPr lang="zh-CN" altLang="zh-CN" b="1" dirty="0">
                <a:ea typeface="华文新魏" pitchFamily="2" charset="-122"/>
              </a:rPr>
              <a:t>方法，适用于对传输实时性要求不高的办公环境。</a:t>
            </a:r>
          </a:p>
          <a:p>
            <a:pPr>
              <a:defRPr/>
            </a:pPr>
            <a:r>
              <a:rPr lang="zh-CN" altLang="zh-CN" b="1" dirty="0">
                <a:ea typeface="华文新魏" pitchFamily="2" charset="-122"/>
              </a:rPr>
              <a:t>在网络通信负荷较低时表现出较好的吞吐率与延迟特性。当网络通信负荷增大时，由于冲突增多，网络吞吐率下降、传输延迟增加。</a:t>
            </a:r>
          </a:p>
          <a:p>
            <a:pPr eaLnBrk="1" hangingPunct="1">
              <a:buFontTx/>
              <a:buNone/>
              <a:defRPr/>
            </a:pPr>
            <a:endParaRPr lang="zh-CN" altLang="en-US" b="1" u="sng" dirty="0">
              <a:solidFill>
                <a:schemeClr val="accent6"/>
              </a:solidFill>
              <a:ea typeface="华文新魏" pitchFamily="2" charset="-122"/>
            </a:endParaRPr>
          </a:p>
        </p:txBody>
      </p:sp>
      <p:sp>
        <p:nvSpPr>
          <p:cNvPr id="19460"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36D9616-7330-4E27-B570-048961A8A39D}" type="slidenum">
              <a:rPr lang="zh-CN" altLang="en-US">
                <a:solidFill>
                  <a:srgbClr val="000000"/>
                </a:solidFill>
              </a:rPr>
              <a:pPr>
                <a:defRPr/>
              </a:pPr>
              <a:t>10</a:t>
            </a:fld>
            <a:endParaRPr lang="en-US" altLang="zh-CN">
              <a:solidFill>
                <a:srgbClr val="00000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7772400" cy="875184"/>
          </a:xfrm>
        </p:spPr>
        <p:txBody>
          <a:bodyPr/>
          <a:lstStyle/>
          <a:p>
            <a:pPr algn="l">
              <a:buFont typeface="Arial" pitchFamily="34" charset="0"/>
              <a:buChar char="•"/>
            </a:pPr>
            <a:r>
              <a:rPr lang="en-US" altLang="zh-CN" sz="3200" u="sng" dirty="0">
                <a:latin typeface="Times New Roman" pitchFamily="18" charset="0"/>
                <a:cs typeface="Times New Roman" pitchFamily="18" charset="0"/>
              </a:rPr>
              <a:t> SSID</a:t>
            </a:r>
            <a:r>
              <a:rPr lang="zh-CN" altLang="en-US" sz="3200" u="sng" dirty="0">
                <a:latin typeface="Times New Roman" pitchFamily="18" charset="0"/>
                <a:cs typeface="Times New Roman" pitchFamily="18" charset="0"/>
              </a:rPr>
              <a:t>与</a:t>
            </a:r>
            <a:r>
              <a:rPr lang="en-US" altLang="zh-CN" sz="3200" u="sng" dirty="0">
                <a:latin typeface="Times New Roman" pitchFamily="18" charset="0"/>
                <a:cs typeface="Times New Roman" pitchFamily="18" charset="0"/>
              </a:rPr>
              <a:t>BSSID</a:t>
            </a:r>
            <a:endParaRPr lang="zh-CN" altLang="en-US" sz="3200" u="sng" dirty="0">
              <a:latin typeface="Times New Roman" pitchFamily="18" charset="0"/>
              <a:cs typeface="Times New Roman" pitchFamily="18" charset="0"/>
            </a:endParaRPr>
          </a:p>
        </p:txBody>
      </p:sp>
      <p:pic>
        <p:nvPicPr>
          <p:cNvPr id="6" name="内容占位符 5" descr="IMG_0153.JPG"/>
          <p:cNvPicPr>
            <a:picLocks noGrp="1" noChangeAspect="1"/>
          </p:cNvPicPr>
          <p:nvPr>
            <p:ph idx="1"/>
          </p:nvPr>
        </p:nvPicPr>
        <p:blipFill>
          <a:blip r:embed="rId2" cstate="print">
            <a:lum contrast="20000"/>
          </a:blip>
          <a:srcRect t="35000" b="26501"/>
          <a:stretch>
            <a:fillRect/>
          </a:stretch>
        </p:blipFill>
        <p:spPr>
          <a:xfrm>
            <a:off x="1403648" y="3068960"/>
            <a:ext cx="6172200" cy="3168352"/>
          </a:xfrm>
        </p:spPr>
      </p:pic>
      <p:sp>
        <p:nvSpPr>
          <p:cNvPr id="4" name="页脚占位符 3"/>
          <p:cNvSpPr>
            <a:spLocks noGrp="1"/>
          </p:cNvSpPr>
          <p:nvPr>
            <p:ph type="ftr" sz="quarter" idx="11"/>
          </p:nvPr>
        </p:nvSpPr>
        <p:spPr/>
        <p:txBody>
          <a:bodyPr/>
          <a:lstStyle/>
          <a:p>
            <a:pPr>
              <a:defRPr/>
            </a:pPr>
            <a:endParaRPr lang="zh-CN" altLang="en-US"/>
          </a:p>
          <a:p>
            <a:pPr>
              <a:defRPr/>
            </a:pPr>
            <a:r>
              <a:rPr lang="zh-CN" altLang="en-US"/>
              <a:t>《计算机网络》第1章 计算机网络概论</a:t>
            </a:r>
            <a:endParaRPr lang="en-US" altLang="zh-CN" dirty="0"/>
          </a:p>
        </p:txBody>
      </p:sp>
      <p:sp>
        <p:nvSpPr>
          <p:cNvPr id="5" name="灯片编号占位符 4"/>
          <p:cNvSpPr>
            <a:spLocks noGrp="1"/>
          </p:cNvSpPr>
          <p:nvPr>
            <p:ph type="sldNum" sz="quarter" idx="12"/>
          </p:nvPr>
        </p:nvSpPr>
        <p:spPr/>
        <p:txBody>
          <a:bodyPr/>
          <a:lstStyle/>
          <a:p>
            <a:pPr>
              <a:defRPr/>
            </a:pPr>
            <a:fld id="{6251E08A-9318-4F89-BB5B-DF1BCCA1C263}" type="slidenum">
              <a:rPr lang="zh-CN" altLang="en-US" smtClean="0">
                <a:solidFill>
                  <a:srgbClr val="000000"/>
                </a:solidFill>
              </a:rPr>
              <a:pPr>
                <a:defRPr/>
              </a:pPr>
              <a:t>100</a:t>
            </a:fld>
            <a:endParaRPr lang="en-US" altLang="zh-CN">
              <a:solidFill>
                <a:srgbClr val="000000"/>
              </a:solidFill>
            </a:endParaRPr>
          </a:p>
        </p:txBody>
      </p:sp>
      <p:sp>
        <p:nvSpPr>
          <p:cNvPr id="7" name="内容占位符 16"/>
          <p:cNvSpPr txBox="1">
            <a:spLocks/>
          </p:cNvSpPr>
          <p:nvPr/>
        </p:nvSpPr>
        <p:spPr bwMode="auto">
          <a:xfrm>
            <a:off x="395536" y="908720"/>
            <a:ext cx="8424936" cy="1872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ts val="600"/>
              </a:spcAft>
              <a:buClrTx/>
              <a:buSzTx/>
              <a:buFont typeface="Arial" pitchFamily="34" charset="0"/>
              <a:buChar char="•"/>
              <a:tabLst/>
              <a:defRPr/>
            </a:pPr>
            <a:r>
              <a:rPr kumimoji="1" lang="en-US" altLang="zh-CN" sz="2400" b="1" kern="0" dirty="0">
                <a:latin typeface="华文新魏" pitchFamily="2" charset="-122"/>
                <a:ea typeface="华文新魏" pitchFamily="2" charset="-122"/>
              </a:rPr>
              <a:t>  SSID</a:t>
            </a:r>
          </a:p>
          <a:p>
            <a:pPr marR="0" lvl="0" algn="l" defTabSz="914400" rtl="0" eaLnBrk="1" fontAlgn="base" latinLnBrk="0" hangingPunct="1">
              <a:lnSpc>
                <a:spcPct val="100000"/>
              </a:lnSpc>
              <a:buClrTx/>
              <a:buSzTx/>
              <a:tabLst/>
              <a:defRPr/>
            </a:pPr>
            <a:r>
              <a:rPr kumimoji="1" lang="en-US" altLang="zh-CN" sz="2400" b="1" kern="0" dirty="0">
                <a:latin typeface="华文新魏" pitchFamily="2" charset="-122"/>
                <a:ea typeface="华文新魏" pitchFamily="2" charset="-122"/>
              </a:rPr>
              <a:t>   AP</a:t>
            </a:r>
            <a:r>
              <a:rPr kumimoji="1" lang="zh-CN" altLang="en-US" sz="2400" b="1" kern="0" dirty="0">
                <a:latin typeface="华文新魏" pitchFamily="2" charset="-122"/>
                <a:ea typeface="华文新魏" pitchFamily="2" charset="-122"/>
              </a:rPr>
              <a:t>的服务集标识符，最长</a:t>
            </a:r>
            <a:r>
              <a:rPr kumimoji="1" lang="en-US" altLang="zh-CN" sz="2400" b="1" kern="0" dirty="0">
                <a:latin typeface="华文新魏" pitchFamily="2" charset="-122"/>
                <a:ea typeface="华文新魏" pitchFamily="2" charset="-122"/>
              </a:rPr>
              <a:t>32</a:t>
            </a:r>
            <a:r>
              <a:rPr kumimoji="1" lang="zh-CN" altLang="en-US" sz="2400" b="1" kern="0" dirty="0">
                <a:latin typeface="华文新魏" pitchFamily="2" charset="-122"/>
                <a:ea typeface="华文新魏" pitchFamily="2" charset="-122"/>
              </a:rPr>
              <a:t>个字符</a:t>
            </a:r>
            <a:endParaRPr kumimoji="1" lang="en-US" altLang="zh-CN" sz="2400" b="1" kern="0" dirty="0">
              <a:latin typeface="华文新魏" pitchFamily="2" charset="-122"/>
              <a:ea typeface="华文新魏" pitchFamily="2" charset="-122"/>
            </a:endParaRPr>
          </a:p>
          <a:p>
            <a:pPr marR="0" lvl="0" algn="l" defTabSz="914400" rtl="0" eaLnBrk="1" fontAlgn="base" latinLnBrk="0" hangingPunct="1">
              <a:lnSpc>
                <a:spcPct val="100000"/>
              </a:lnSpc>
              <a:spcBef>
                <a:spcPct val="20000"/>
              </a:spcBef>
              <a:spcAft>
                <a:spcPts val="600"/>
              </a:spcAft>
              <a:buClrTx/>
              <a:buSzTx/>
              <a:buFont typeface="Arial" pitchFamily="34" charset="0"/>
              <a:buChar char="•"/>
              <a:tabLst/>
              <a:defRPr/>
            </a:pPr>
            <a:r>
              <a:rPr kumimoji="1" lang="en-US" altLang="zh-CN" sz="2400" b="1" i="0" u="sng" strike="noStrike" kern="0" cap="none" spc="0" normalizeH="0" baseline="0" noProof="0" dirty="0">
                <a:ln>
                  <a:noFill/>
                </a:ln>
                <a:effectLst/>
                <a:uLnTx/>
                <a:uFillTx/>
                <a:latin typeface="华文新魏" pitchFamily="2" charset="-122"/>
                <a:ea typeface="华文新魏" pitchFamily="2" charset="-122"/>
                <a:cs typeface="+mn-cs"/>
              </a:rPr>
              <a:t>  BSSID</a:t>
            </a:r>
          </a:p>
          <a:p>
            <a:pPr marL="342900" lvl="1" indent="-342900" fontAlgn="base">
              <a:defRPr/>
            </a:pPr>
            <a:r>
              <a:rPr kumimoji="1" lang="en-US" altLang="zh-CN" sz="2000" b="1" kern="0" dirty="0">
                <a:latin typeface="华文新魏" pitchFamily="2" charset="-122"/>
                <a:ea typeface="华文新魏" pitchFamily="2" charset="-122"/>
              </a:rPr>
              <a:t>   </a:t>
            </a:r>
            <a:r>
              <a:rPr kumimoji="1" lang="zh-CN" altLang="en-US" sz="2400" b="1" kern="0" dirty="0">
                <a:latin typeface="华文新魏" pitchFamily="2" charset="-122"/>
                <a:ea typeface="华文新魏" pitchFamily="2" charset="-122"/>
              </a:rPr>
              <a:t>基本服务集标识符，</a:t>
            </a:r>
            <a:r>
              <a:rPr kumimoji="1" lang="en-US" altLang="zh-CN" sz="2400" b="1" kern="0" dirty="0">
                <a:latin typeface="华文新魏" pitchFamily="2" charset="-122"/>
                <a:ea typeface="华文新魏" pitchFamily="2" charset="-122"/>
              </a:rPr>
              <a:t>6</a:t>
            </a:r>
            <a:r>
              <a:rPr kumimoji="1" lang="zh-CN" altLang="en-US" sz="2400" b="1" kern="0" dirty="0">
                <a:latin typeface="华文新魏" pitchFamily="2" charset="-122"/>
                <a:ea typeface="华文新魏" pitchFamily="2" charset="-122"/>
              </a:rPr>
              <a:t>个字节（</a:t>
            </a:r>
            <a:r>
              <a:rPr kumimoji="1" lang="en-US" altLang="zh-CN" sz="2400" b="1" kern="0" dirty="0">
                <a:latin typeface="华文新魏" pitchFamily="2" charset="-122"/>
                <a:ea typeface="华文新魏" pitchFamily="2" charset="-122"/>
              </a:rPr>
              <a:t>48</a:t>
            </a:r>
            <a:r>
              <a:rPr kumimoji="1" lang="zh-CN" altLang="en-US" sz="2400" b="1" kern="0" dirty="0">
                <a:latin typeface="华文新魏" pitchFamily="2" charset="-122"/>
                <a:ea typeface="华文新魏" pitchFamily="2" charset="-122"/>
              </a:rPr>
              <a:t>位）</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endParaRPr>
          </a:p>
          <a:p>
            <a:pPr marL="342900" marR="0" lvl="1" indent="-342900" algn="l" defTabSz="914400" rtl="0" eaLnBrk="1" fontAlgn="base" latinLnBrk="0" hangingPunct="1">
              <a:lnSpc>
                <a:spcPct val="100000"/>
              </a:lnSpc>
              <a:spcBef>
                <a:spcPts val="0"/>
              </a:spcBef>
              <a:spcAft>
                <a:spcPts val="0"/>
              </a:spcAft>
              <a:buClrTx/>
              <a:buSzTx/>
              <a:buFontTx/>
              <a:buNone/>
              <a:tabLst/>
              <a:defRPr/>
            </a:pPr>
            <a:endPar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title"/>
          </p:nvPr>
        </p:nvSpPr>
        <p:spPr>
          <a:xfrm>
            <a:off x="179512" y="188640"/>
            <a:ext cx="8116887" cy="695325"/>
          </a:xfrm>
        </p:spPr>
        <p:txBody>
          <a:bodyPr/>
          <a:lstStyle/>
          <a:p>
            <a:pPr algn="l" eaLnBrk="1" hangingPunct="1">
              <a:buFont typeface="Arial" pitchFamily="34" charset="0"/>
              <a:buChar char="•"/>
            </a:pPr>
            <a:r>
              <a:rPr lang="en-US" altLang="zh-CN" sz="3200" u="sng" dirty="0">
                <a:latin typeface="Times New Roman" pitchFamily="18" charset="0"/>
                <a:cs typeface="Times New Roman" pitchFamily="18" charset="0"/>
              </a:rPr>
              <a:t> 802.11 </a:t>
            </a:r>
            <a:r>
              <a:rPr lang="zh-CN" altLang="en-US" sz="3200" u="sng" dirty="0">
                <a:latin typeface="Times New Roman" pitchFamily="18" charset="0"/>
                <a:cs typeface="Times New Roman" pitchFamily="18" charset="0"/>
              </a:rPr>
              <a:t>的 </a:t>
            </a:r>
            <a:r>
              <a:rPr lang="en-US" altLang="zh-CN" sz="3200" u="sng" dirty="0">
                <a:latin typeface="Times New Roman" pitchFamily="18" charset="0"/>
                <a:cs typeface="Times New Roman" pitchFamily="18" charset="0"/>
              </a:rPr>
              <a:t>MAC </a:t>
            </a:r>
            <a:r>
              <a:rPr lang="zh-CN" altLang="en-US" sz="3200" u="sng" dirty="0">
                <a:latin typeface="Times New Roman" pitchFamily="18" charset="0"/>
                <a:cs typeface="Times New Roman" pitchFamily="18" charset="0"/>
              </a:rPr>
              <a:t>层 </a:t>
            </a:r>
          </a:p>
        </p:txBody>
      </p:sp>
      <p:sp>
        <p:nvSpPr>
          <p:cNvPr id="26627" name="Line 13"/>
          <p:cNvSpPr>
            <a:spLocks noChangeShapeType="1"/>
          </p:cNvSpPr>
          <p:nvPr/>
        </p:nvSpPr>
        <p:spPr bwMode="auto">
          <a:xfrm>
            <a:off x="531813" y="2781300"/>
            <a:ext cx="6350" cy="3097213"/>
          </a:xfrm>
          <a:prstGeom prst="line">
            <a:avLst/>
          </a:prstGeom>
          <a:noFill/>
          <a:ln w="28575">
            <a:solidFill>
              <a:srgbClr val="333399"/>
            </a:solidFill>
            <a:round/>
            <a:headEnd type="triangle" w="sm" len="lg"/>
            <a:tailEnd type="triangle" w="sm" len="lg"/>
          </a:ln>
        </p:spPr>
        <p:txBody>
          <a:bodyPr wrap="none" anchor="ctr"/>
          <a:lstStyle/>
          <a:p>
            <a:endParaRPr lang="zh-CN" altLang="en-US" b="1">
              <a:latin typeface="华文新魏" pitchFamily="2" charset="-122"/>
              <a:ea typeface="华文新魏" pitchFamily="2" charset="-122"/>
            </a:endParaRPr>
          </a:p>
        </p:txBody>
      </p:sp>
      <p:sp>
        <p:nvSpPr>
          <p:cNvPr id="26628" name="Text Box 14"/>
          <p:cNvSpPr txBox="1">
            <a:spLocks noChangeArrowheads="1"/>
          </p:cNvSpPr>
          <p:nvPr/>
        </p:nvSpPr>
        <p:spPr bwMode="auto">
          <a:xfrm>
            <a:off x="34925" y="4005263"/>
            <a:ext cx="1073150" cy="398462"/>
          </a:xfrm>
          <a:prstGeom prst="rect">
            <a:avLst/>
          </a:prstGeom>
          <a:solidFill>
            <a:schemeClr val="bg1"/>
          </a:solid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MAC </a:t>
            </a:r>
            <a:r>
              <a:rPr kumimoji="1" lang="zh-CN" altLang="en-US">
                <a:solidFill>
                  <a:srgbClr val="333399"/>
                </a:solidFill>
                <a:latin typeface="Arial" pitchFamily="34" charset="0"/>
                <a:ea typeface="黑体" pitchFamily="49" charset="-122"/>
              </a:rPr>
              <a:t>层</a:t>
            </a:r>
          </a:p>
        </p:txBody>
      </p:sp>
      <p:sp>
        <p:nvSpPr>
          <p:cNvPr id="26629" name="Text Box 15"/>
          <p:cNvSpPr txBox="1">
            <a:spLocks noChangeArrowheads="1"/>
          </p:cNvSpPr>
          <p:nvPr/>
        </p:nvSpPr>
        <p:spPr bwMode="auto">
          <a:xfrm>
            <a:off x="1979712" y="2060848"/>
            <a:ext cx="3600450" cy="461962"/>
          </a:xfrm>
          <a:prstGeom prst="rect">
            <a:avLst/>
          </a:prstGeom>
          <a:noFill/>
          <a:ln w="9525">
            <a:noFill/>
            <a:miter lim="800000"/>
            <a:headEnd/>
            <a:tailEnd/>
          </a:ln>
        </p:spPr>
        <p:txBody>
          <a:bodyPr>
            <a:spAutoFit/>
          </a:bodyPr>
          <a:lstStyle/>
          <a:p>
            <a:r>
              <a:rPr kumimoji="1" lang="zh-CN" altLang="en-US" sz="2400" b="1" dirty="0">
                <a:latin typeface="华文新魏" pitchFamily="2" charset="-122"/>
                <a:ea typeface="华文新魏" pitchFamily="2" charset="-122"/>
              </a:rPr>
              <a:t>无争用服务（选用）</a:t>
            </a:r>
          </a:p>
        </p:txBody>
      </p:sp>
      <p:sp>
        <p:nvSpPr>
          <p:cNvPr id="26630" name="Rectangle 16"/>
          <p:cNvSpPr>
            <a:spLocks noChangeArrowheads="1"/>
          </p:cNvSpPr>
          <p:nvPr/>
        </p:nvSpPr>
        <p:spPr bwMode="auto">
          <a:xfrm>
            <a:off x="1116013" y="4160838"/>
            <a:ext cx="7704137" cy="2436812"/>
          </a:xfrm>
          <a:prstGeom prst="rect">
            <a:avLst/>
          </a:prstGeom>
          <a:solidFill>
            <a:srgbClr val="FFFF99"/>
          </a:solidFill>
          <a:ln w="28575">
            <a:solidFill>
              <a:schemeClr val="tx2"/>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6631" name="Rectangle 18"/>
          <p:cNvSpPr>
            <a:spLocks noChangeArrowheads="1"/>
          </p:cNvSpPr>
          <p:nvPr/>
        </p:nvSpPr>
        <p:spPr bwMode="auto">
          <a:xfrm>
            <a:off x="1150938" y="4181475"/>
            <a:ext cx="7669212" cy="1697038"/>
          </a:xfrm>
          <a:prstGeom prst="rect">
            <a:avLst/>
          </a:prstGeom>
          <a:solidFill>
            <a:srgbClr val="CCECFF"/>
          </a:solidFill>
          <a:ln w="9525">
            <a:noFill/>
            <a:miter lim="800000"/>
            <a:headEnd/>
            <a:tailEnd/>
          </a:ln>
        </p:spPr>
        <p:txBody>
          <a:bodyPr wrap="none" anchor="ctr"/>
          <a:lstStyle/>
          <a:p>
            <a:endParaRPr lang="zh-CN" altLang="en-US" sz="2400" b="1">
              <a:latin typeface="华文新魏" pitchFamily="2" charset="-122"/>
              <a:ea typeface="华文新魏" pitchFamily="2" charset="-122"/>
            </a:endParaRPr>
          </a:p>
        </p:txBody>
      </p:sp>
      <p:sp>
        <p:nvSpPr>
          <p:cNvPr id="26632" name="Rectangle 19"/>
          <p:cNvSpPr>
            <a:spLocks noChangeArrowheads="1"/>
          </p:cNvSpPr>
          <p:nvPr/>
        </p:nvSpPr>
        <p:spPr bwMode="auto">
          <a:xfrm>
            <a:off x="1139825" y="2782888"/>
            <a:ext cx="4714875" cy="1355725"/>
          </a:xfrm>
          <a:prstGeom prst="rect">
            <a:avLst/>
          </a:prstGeom>
          <a:solidFill>
            <a:srgbClr val="FFCCFF"/>
          </a:solidFill>
          <a:ln w="9525">
            <a:noFill/>
            <a:miter lim="800000"/>
            <a:headEnd/>
            <a:tailEnd/>
          </a:ln>
        </p:spPr>
        <p:txBody>
          <a:bodyPr wrap="none" anchor="ctr"/>
          <a:lstStyle/>
          <a:p>
            <a:endParaRPr lang="zh-CN" altLang="en-US" sz="2400" b="1">
              <a:latin typeface="华文新魏" pitchFamily="2" charset="-122"/>
              <a:ea typeface="华文新魏" pitchFamily="2" charset="-122"/>
            </a:endParaRPr>
          </a:p>
        </p:txBody>
      </p:sp>
      <p:sp>
        <p:nvSpPr>
          <p:cNvPr id="26633" name="Text Box 20"/>
          <p:cNvSpPr txBox="1">
            <a:spLocks noChangeArrowheads="1"/>
          </p:cNvSpPr>
          <p:nvPr/>
        </p:nvSpPr>
        <p:spPr bwMode="auto">
          <a:xfrm>
            <a:off x="6284913" y="2420938"/>
            <a:ext cx="2032000" cy="830262"/>
          </a:xfrm>
          <a:prstGeom prst="rect">
            <a:avLst/>
          </a:prstGeom>
          <a:noFill/>
          <a:ln w="9525">
            <a:noFill/>
            <a:miter lim="800000"/>
            <a:headEnd/>
            <a:tailEnd/>
          </a:ln>
        </p:spPr>
        <p:txBody>
          <a:bodyPr wrap="none">
            <a:spAutoFit/>
          </a:bodyPr>
          <a:lstStyle/>
          <a:p>
            <a:pPr algn="ctr"/>
            <a:r>
              <a:rPr kumimoji="1" lang="zh-CN" altLang="en-US" sz="2400" b="1">
                <a:latin typeface="华文新魏" pitchFamily="2" charset="-122"/>
                <a:ea typeface="华文新魏" pitchFamily="2" charset="-122"/>
              </a:rPr>
              <a:t>争用服务</a:t>
            </a:r>
          </a:p>
          <a:p>
            <a:pPr algn="ctr"/>
            <a:r>
              <a:rPr kumimoji="1" lang="zh-CN" altLang="en-US" sz="2400" b="1">
                <a:latin typeface="华文新魏" pitchFamily="2" charset="-122"/>
                <a:ea typeface="华文新魏" pitchFamily="2" charset="-122"/>
              </a:rPr>
              <a:t>（必须实现）</a:t>
            </a:r>
          </a:p>
        </p:txBody>
      </p:sp>
      <p:sp>
        <p:nvSpPr>
          <p:cNvPr id="26634" name="Text Box 23"/>
          <p:cNvSpPr txBox="1">
            <a:spLocks noChangeArrowheads="1"/>
          </p:cNvSpPr>
          <p:nvPr/>
        </p:nvSpPr>
        <p:spPr bwMode="auto">
          <a:xfrm>
            <a:off x="2547938" y="4360863"/>
            <a:ext cx="4962525" cy="1200150"/>
          </a:xfrm>
          <a:prstGeom prst="rect">
            <a:avLst/>
          </a:prstGeom>
          <a:noFill/>
          <a:ln w="9525">
            <a:noFill/>
            <a:miter lim="800000"/>
            <a:headEnd/>
            <a:tailEnd/>
          </a:ln>
        </p:spPr>
        <p:txBody>
          <a:bodyPr wrap="none">
            <a:spAutoFit/>
          </a:bodyPr>
          <a:lstStyle/>
          <a:p>
            <a:pPr algn="ctr"/>
            <a:r>
              <a:rPr kumimoji="1" lang="zh-CN" altLang="en-US" sz="2400" b="1" dirty="0">
                <a:latin typeface="华文新魏" pitchFamily="2" charset="-122"/>
                <a:ea typeface="华文新魏" pitchFamily="2" charset="-122"/>
              </a:rPr>
              <a:t>分布协调功能 </a:t>
            </a:r>
            <a:r>
              <a:rPr kumimoji="1" lang="en-US" altLang="zh-CN" sz="2400" b="1" dirty="0">
                <a:latin typeface="华文新魏" pitchFamily="2" charset="-122"/>
                <a:ea typeface="华文新魏" pitchFamily="2" charset="-122"/>
              </a:rPr>
              <a:t>DCF</a:t>
            </a:r>
          </a:p>
          <a:p>
            <a:pPr algn="ctr"/>
            <a:r>
              <a:rPr kumimoji="1" lang="en-US" altLang="zh-CN" sz="2400" b="1" dirty="0">
                <a:latin typeface="华文新魏" pitchFamily="2" charset="-122"/>
                <a:ea typeface="华文新魏" pitchFamily="2" charset="-122"/>
              </a:rPr>
              <a:t>(Distributed Coordination Function)</a:t>
            </a:r>
          </a:p>
          <a:p>
            <a:pPr algn="ctr"/>
            <a:r>
              <a:rPr kumimoji="1" lang="en-US" altLang="zh-CN" sz="2400" b="1" dirty="0">
                <a:latin typeface="华文新魏" pitchFamily="2" charset="-122"/>
                <a:ea typeface="华文新魏" pitchFamily="2" charset="-122"/>
              </a:rPr>
              <a:t>(CSMA/CA)</a:t>
            </a:r>
          </a:p>
        </p:txBody>
      </p:sp>
      <p:sp>
        <p:nvSpPr>
          <p:cNvPr id="26635" name="Text Box 24"/>
          <p:cNvSpPr txBox="1">
            <a:spLocks noChangeArrowheads="1"/>
          </p:cNvSpPr>
          <p:nvPr/>
        </p:nvSpPr>
        <p:spPr bwMode="auto">
          <a:xfrm>
            <a:off x="1327133" y="2997200"/>
            <a:ext cx="4238661" cy="830997"/>
          </a:xfrm>
          <a:prstGeom prst="rect">
            <a:avLst/>
          </a:prstGeom>
          <a:noFill/>
          <a:ln w="9525">
            <a:noFill/>
            <a:miter lim="800000"/>
            <a:headEnd/>
            <a:tailEnd/>
          </a:ln>
        </p:spPr>
        <p:txBody>
          <a:bodyPr wrap="none">
            <a:spAutoFit/>
          </a:bodyPr>
          <a:lstStyle/>
          <a:p>
            <a:pPr algn="ctr"/>
            <a:r>
              <a:rPr kumimoji="1" lang="zh-CN" altLang="en-US" sz="2400" b="1" dirty="0">
                <a:latin typeface="华文新魏" pitchFamily="2" charset="-122"/>
                <a:ea typeface="华文新魏" pitchFamily="2" charset="-122"/>
              </a:rPr>
              <a:t>点协调功能 </a:t>
            </a:r>
            <a:r>
              <a:rPr kumimoji="1" lang="en-US" altLang="zh-CN" sz="2400" b="1" dirty="0">
                <a:latin typeface="华文新魏" pitchFamily="2" charset="-122"/>
                <a:ea typeface="华文新魏" pitchFamily="2" charset="-122"/>
              </a:rPr>
              <a:t>PCF</a:t>
            </a:r>
          </a:p>
          <a:p>
            <a:pPr algn="ctr"/>
            <a:r>
              <a:rPr kumimoji="1" lang="en-US" altLang="zh-CN" sz="2400" b="1" dirty="0">
                <a:latin typeface="华文新魏" pitchFamily="2" charset="-122"/>
                <a:ea typeface="华文新魏" pitchFamily="2" charset="-122"/>
              </a:rPr>
              <a:t>(Point Coordination Function)</a:t>
            </a:r>
          </a:p>
        </p:txBody>
      </p:sp>
      <p:sp>
        <p:nvSpPr>
          <p:cNvPr id="26636" name="Rectangle 25"/>
          <p:cNvSpPr>
            <a:spLocks noChangeArrowheads="1"/>
          </p:cNvSpPr>
          <p:nvPr/>
        </p:nvSpPr>
        <p:spPr bwMode="auto">
          <a:xfrm>
            <a:off x="1116013" y="2781300"/>
            <a:ext cx="4745037" cy="1379538"/>
          </a:xfrm>
          <a:prstGeom prst="rect">
            <a:avLst/>
          </a:prstGeom>
          <a:noFill/>
          <a:ln w="28575">
            <a:solidFill>
              <a:schemeClr val="tx2"/>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6637" name="Line 37"/>
          <p:cNvSpPr>
            <a:spLocks noChangeShapeType="1"/>
          </p:cNvSpPr>
          <p:nvPr/>
        </p:nvSpPr>
        <p:spPr bwMode="auto">
          <a:xfrm>
            <a:off x="152400" y="2781300"/>
            <a:ext cx="812800" cy="0"/>
          </a:xfrm>
          <a:prstGeom prst="line">
            <a:avLst/>
          </a:prstGeom>
          <a:noFill/>
          <a:ln w="19050">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26638" name="Text Box 12"/>
          <p:cNvSpPr txBox="1">
            <a:spLocks noChangeArrowheads="1"/>
          </p:cNvSpPr>
          <p:nvPr/>
        </p:nvSpPr>
        <p:spPr bwMode="auto">
          <a:xfrm>
            <a:off x="4500563" y="6005513"/>
            <a:ext cx="1108075" cy="461962"/>
          </a:xfrm>
          <a:prstGeom prst="rect">
            <a:avLst/>
          </a:prstGeom>
          <a:solidFill>
            <a:schemeClr val="bg1"/>
          </a:solidFill>
          <a:ln w="9525">
            <a:noFill/>
            <a:miter lim="800000"/>
            <a:headEnd/>
            <a:tailEnd/>
          </a:ln>
        </p:spPr>
        <p:txBody>
          <a:bodyPr wrap="none">
            <a:spAutoFit/>
          </a:bodyPr>
          <a:lstStyle/>
          <a:p>
            <a:r>
              <a:rPr kumimoji="1" lang="zh-CN" altLang="en-US" sz="2400" b="1">
                <a:latin typeface="华文新魏" pitchFamily="2" charset="-122"/>
                <a:ea typeface="华文新魏" pitchFamily="2" charset="-122"/>
              </a:rPr>
              <a:t>物理层</a:t>
            </a:r>
          </a:p>
        </p:txBody>
      </p:sp>
      <p:sp>
        <p:nvSpPr>
          <p:cNvPr id="26639" name="Line 36"/>
          <p:cNvSpPr>
            <a:spLocks noChangeShapeType="1"/>
          </p:cNvSpPr>
          <p:nvPr/>
        </p:nvSpPr>
        <p:spPr bwMode="auto">
          <a:xfrm>
            <a:off x="152400" y="5878513"/>
            <a:ext cx="812800" cy="0"/>
          </a:xfrm>
          <a:prstGeom prst="line">
            <a:avLst/>
          </a:prstGeom>
          <a:noFill/>
          <a:ln w="19050">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313390" name="Text Box 46"/>
          <p:cNvSpPr txBox="1">
            <a:spLocks noChangeArrowheads="1"/>
          </p:cNvSpPr>
          <p:nvPr/>
        </p:nvSpPr>
        <p:spPr bwMode="auto">
          <a:xfrm>
            <a:off x="1187624" y="1268760"/>
            <a:ext cx="6972300" cy="831850"/>
          </a:xfrm>
          <a:prstGeom prst="rect">
            <a:avLst/>
          </a:prstGeom>
          <a:solidFill>
            <a:srgbClr val="FFFF99"/>
          </a:solidFill>
          <a:ln w="9525">
            <a:solidFill>
              <a:srgbClr val="333399"/>
            </a:solidFill>
            <a:miter lim="800000"/>
            <a:headEnd/>
            <a:tailEnd/>
          </a:ln>
        </p:spPr>
        <p:txBody>
          <a:bodyPr wrap="none">
            <a:spAutoFit/>
          </a:bodyPr>
          <a:lstStyle/>
          <a:p>
            <a:pPr algn="ctr"/>
            <a:r>
              <a:rPr lang="en-US" altLang="zh-CN" sz="2400" b="1" dirty="0">
                <a:latin typeface="华文新魏" pitchFamily="2" charset="-122"/>
                <a:ea typeface="华文新魏" pitchFamily="2" charset="-122"/>
              </a:rPr>
              <a:t>MAC </a:t>
            </a:r>
            <a:r>
              <a:rPr lang="zh-CN" altLang="en-US" sz="2400" b="1" dirty="0">
                <a:latin typeface="华文新魏" pitchFamily="2" charset="-122"/>
                <a:ea typeface="华文新魏" pitchFamily="2" charset="-122"/>
              </a:rPr>
              <a:t>层通过协调功能来确定在基本服务集 </a:t>
            </a:r>
            <a:r>
              <a:rPr lang="en-US" altLang="zh-CN" sz="2400" b="1" dirty="0">
                <a:latin typeface="华文新魏" pitchFamily="2" charset="-122"/>
                <a:ea typeface="华文新魏" pitchFamily="2" charset="-122"/>
              </a:rPr>
              <a:t>BSS </a:t>
            </a:r>
            <a:r>
              <a:rPr lang="zh-CN" altLang="en-US" sz="2400" b="1" dirty="0">
                <a:latin typeface="华文新魏" pitchFamily="2" charset="-122"/>
                <a:ea typeface="华文新魏" pitchFamily="2" charset="-122"/>
              </a:rPr>
              <a:t>中</a:t>
            </a:r>
          </a:p>
          <a:p>
            <a:pPr algn="ctr"/>
            <a:r>
              <a:rPr lang="zh-CN" altLang="en-US" sz="2400" b="1" dirty="0">
                <a:latin typeface="华文新魏" pitchFamily="2" charset="-122"/>
                <a:ea typeface="华文新魏" pitchFamily="2" charset="-122"/>
              </a:rPr>
              <a:t>的移动站在什么时间能发送数据或接收数据。 </a:t>
            </a:r>
          </a:p>
        </p:txBody>
      </p:sp>
      <p:sp>
        <p:nvSpPr>
          <p:cNvPr id="26641" name="Line 49"/>
          <p:cNvSpPr>
            <a:spLocks noChangeShapeType="1"/>
          </p:cNvSpPr>
          <p:nvPr/>
        </p:nvSpPr>
        <p:spPr bwMode="auto">
          <a:xfrm flipV="1">
            <a:off x="1108075" y="5876925"/>
            <a:ext cx="7712075" cy="1588"/>
          </a:xfrm>
          <a:prstGeom prst="line">
            <a:avLst/>
          </a:prstGeom>
          <a:noFill/>
          <a:ln w="19050">
            <a:solidFill>
              <a:schemeClr val="tx2"/>
            </a:solidFill>
            <a:round/>
            <a:headEnd/>
            <a:tailEnd/>
          </a:ln>
        </p:spPr>
        <p:txBody>
          <a:bodyPr/>
          <a:lstStyle/>
          <a:p>
            <a:endParaRPr lang="zh-CN" altLang="en-US" b="1">
              <a:latin typeface="华文新魏" pitchFamily="2" charset="-122"/>
              <a:ea typeface="华文新魏" pitchFamily="2" charset="-122"/>
            </a:endParaRPr>
          </a:p>
        </p:txBody>
      </p:sp>
      <p:sp>
        <p:nvSpPr>
          <p:cNvPr id="26642" name="AutoShape 50"/>
          <p:cNvSpPr>
            <a:spLocks noChangeArrowheads="1"/>
          </p:cNvSpPr>
          <p:nvPr/>
        </p:nvSpPr>
        <p:spPr bwMode="auto">
          <a:xfrm>
            <a:off x="7092950" y="3357563"/>
            <a:ext cx="576263" cy="935037"/>
          </a:xfrm>
          <a:prstGeom prst="upArrow">
            <a:avLst>
              <a:gd name="adj1" fmla="val 50000"/>
              <a:gd name="adj2" fmla="val 40565"/>
            </a:avLst>
          </a:prstGeom>
          <a:solidFill>
            <a:schemeClr val="accent1"/>
          </a:solidFill>
          <a:ln w="9525">
            <a:solidFill>
              <a:schemeClr val="tx1"/>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sp>
        <p:nvSpPr>
          <p:cNvPr id="26643" name="AutoShape 51"/>
          <p:cNvSpPr>
            <a:spLocks noChangeArrowheads="1"/>
          </p:cNvSpPr>
          <p:nvPr/>
        </p:nvSpPr>
        <p:spPr bwMode="auto">
          <a:xfrm>
            <a:off x="3203575" y="2492375"/>
            <a:ext cx="576263" cy="431800"/>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sp>
        <p:nvSpPr>
          <p:cNvPr id="26644" name="日期占位符 19"/>
          <p:cNvSpPr>
            <a:spLocks noGrp="1"/>
          </p:cNvSpPr>
          <p:nvPr>
            <p:ph type="dt" sz="quarter" idx="10"/>
          </p:nvPr>
        </p:nvSpPr>
        <p:spPr>
          <a:xfrm>
            <a:off x="0" y="6400800"/>
            <a:ext cx="1905000" cy="457200"/>
          </a:xfrm>
          <a:noFill/>
        </p:spPr>
        <p:txBody>
          <a:bodyPr/>
          <a:lstStyle/>
          <a:p>
            <a:fld id="{0E07907B-9578-4250-8BC5-944B11E93D6F}" type="datetime1">
              <a:rPr lang="zh-CN" altLang="en-US" smtClean="0">
                <a:latin typeface="华文新魏" pitchFamily="2" charset="-122"/>
                <a:ea typeface="华文新魏" pitchFamily="2" charset="-122"/>
              </a:rPr>
              <a:pPr/>
              <a:t>2018/1/14</a:t>
            </a:fld>
            <a:endParaRPr lang="en-US" altLang="zh-CN">
              <a:latin typeface="华文新魏" pitchFamily="2" charset="-122"/>
              <a:ea typeface="华文新魏" pitchFamily="2" charset="-122"/>
            </a:endParaRPr>
          </a:p>
        </p:txBody>
      </p:sp>
      <p:sp>
        <p:nvSpPr>
          <p:cNvPr id="26645" name="灯片编号占位符 20"/>
          <p:cNvSpPr>
            <a:spLocks noGrp="1"/>
          </p:cNvSpPr>
          <p:nvPr>
            <p:ph type="sldNum" sz="quarter" idx="12"/>
          </p:nvPr>
        </p:nvSpPr>
        <p:spPr>
          <a:noFill/>
        </p:spPr>
        <p:txBody>
          <a:bodyPr/>
          <a:lstStyle/>
          <a:p>
            <a:fld id="{B2C5C91C-7573-44D4-9D34-972345EC46C8}" type="slidenum">
              <a:rPr lang="en-US" altLang="zh-CN" smtClean="0"/>
              <a:pPr/>
              <a:t>101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3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9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3"/>
          <p:cNvSpPr>
            <a:spLocks noChangeShapeType="1"/>
          </p:cNvSpPr>
          <p:nvPr/>
        </p:nvSpPr>
        <p:spPr bwMode="auto">
          <a:xfrm>
            <a:off x="531813" y="2781300"/>
            <a:ext cx="6350" cy="3097213"/>
          </a:xfrm>
          <a:prstGeom prst="line">
            <a:avLst/>
          </a:prstGeom>
          <a:noFill/>
          <a:ln w="28575">
            <a:solidFill>
              <a:srgbClr val="333399"/>
            </a:solidFill>
            <a:round/>
            <a:headEnd type="triangle" w="sm" len="lg"/>
            <a:tailEnd type="triangle" w="sm" len="lg"/>
          </a:ln>
        </p:spPr>
        <p:txBody>
          <a:bodyPr wrap="none" anchor="ctr"/>
          <a:lstStyle/>
          <a:p>
            <a:endParaRPr lang="zh-CN" altLang="en-US" b="1">
              <a:latin typeface="华文新魏" pitchFamily="2" charset="-122"/>
              <a:ea typeface="华文新魏" pitchFamily="2" charset="-122"/>
            </a:endParaRPr>
          </a:p>
        </p:txBody>
      </p:sp>
      <p:sp>
        <p:nvSpPr>
          <p:cNvPr id="27651" name="Text Box 4"/>
          <p:cNvSpPr txBox="1">
            <a:spLocks noChangeArrowheads="1"/>
          </p:cNvSpPr>
          <p:nvPr/>
        </p:nvSpPr>
        <p:spPr bwMode="auto">
          <a:xfrm>
            <a:off x="34925" y="4005263"/>
            <a:ext cx="992579" cy="369332"/>
          </a:xfrm>
          <a:prstGeom prst="rect">
            <a:avLst/>
          </a:prstGeom>
          <a:solidFill>
            <a:schemeClr val="bg1"/>
          </a:solidFill>
          <a:ln w="9525">
            <a:noFill/>
            <a:miter lim="800000"/>
            <a:headEnd/>
            <a:tailEnd/>
          </a:ln>
        </p:spPr>
        <p:txBody>
          <a:bodyPr wrap="none">
            <a:spAutoFit/>
          </a:bodyPr>
          <a:lstStyle/>
          <a:p>
            <a:r>
              <a:rPr kumimoji="1" lang="en-US" altLang="zh-CN">
                <a:latin typeface="Arial" pitchFamily="34" charset="0"/>
                <a:ea typeface="黑体" pitchFamily="49" charset="-122"/>
              </a:rPr>
              <a:t>MAC </a:t>
            </a:r>
            <a:r>
              <a:rPr kumimoji="1" lang="zh-CN" altLang="en-US">
                <a:latin typeface="Arial" pitchFamily="34" charset="0"/>
                <a:ea typeface="黑体" pitchFamily="49" charset="-122"/>
              </a:rPr>
              <a:t>层</a:t>
            </a:r>
          </a:p>
        </p:txBody>
      </p:sp>
      <p:sp>
        <p:nvSpPr>
          <p:cNvPr id="27652" name="Text Box 5"/>
          <p:cNvSpPr txBox="1">
            <a:spLocks noChangeArrowheads="1"/>
          </p:cNvSpPr>
          <p:nvPr/>
        </p:nvSpPr>
        <p:spPr bwMode="auto">
          <a:xfrm>
            <a:off x="2411760" y="1988840"/>
            <a:ext cx="2016125" cy="461962"/>
          </a:xfrm>
          <a:prstGeom prst="rect">
            <a:avLst/>
          </a:prstGeom>
          <a:noFill/>
          <a:ln w="9525">
            <a:noFill/>
            <a:miter lim="800000"/>
            <a:headEnd/>
            <a:tailEnd/>
          </a:ln>
        </p:spPr>
        <p:txBody>
          <a:bodyPr>
            <a:spAutoFit/>
          </a:bodyPr>
          <a:lstStyle/>
          <a:p>
            <a:r>
              <a:rPr kumimoji="1" lang="zh-CN" altLang="en-US" sz="2400" b="1" dirty="0">
                <a:latin typeface="华文新魏" pitchFamily="2" charset="-122"/>
                <a:ea typeface="华文新魏" pitchFamily="2" charset="-122"/>
              </a:rPr>
              <a:t>无争用服务</a:t>
            </a:r>
          </a:p>
        </p:txBody>
      </p:sp>
      <p:sp>
        <p:nvSpPr>
          <p:cNvPr id="27653" name="Rectangle 6"/>
          <p:cNvSpPr>
            <a:spLocks noChangeArrowheads="1"/>
          </p:cNvSpPr>
          <p:nvPr/>
        </p:nvSpPr>
        <p:spPr bwMode="auto">
          <a:xfrm>
            <a:off x="1116013" y="4160838"/>
            <a:ext cx="7704137" cy="2436812"/>
          </a:xfrm>
          <a:prstGeom prst="rect">
            <a:avLst/>
          </a:prstGeom>
          <a:solidFill>
            <a:srgbClr val="FFFF99"/>
          </a:solidFill>
          <a:ln w="28575">
            <a:solidFill>
              <a:schemeClr val="tx2"/>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7654" name="Rectangle 7"/>
          <p:cNvSpPr>
            <a:spLocks noChangeArrowheads="1"/>
          </p:cNvSpPr>
          <p:nvPr/>
        </p:nvSpPr>
        <p:spPr bwMode="auto">
          <a:xfrm>
            <a:off x="1150938" y="4181475"/>
            <a:ext cx="7669212" cy="1697038"/>
          </a:xfrm>
          <a:prstGeom prst="rect">
            <a:avLst/>
          </a:prstGeom>
          <a:solidFill>
            <a:srgbClr val="CCE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7655" name="Rectangle 8"/>
          <p:cNvSpPr>
            <a:spLocks noChangeArrowheads="1"/>
          </p:cNvSpPr>
          <p:nvPr/>
        </p:nvSpPr>
        <p:spPr bwMode="auto">
          <a:xfrm>
            <a:off x="1139825" y="2782888"/>
            <a:ext cx="4714875" cy="1355725"/>
          </a:xfrm>
          <a:prstGeom prst="rect">
            <a:avLst/>
          </a:prstGeom>
          <a:solidFill>
            <a:srgbClr val="FFC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7656" name="Text Box 9"/>
          <p:cNvSpPr txBox="1">
            <a:spLocks noChangeArrowheads="1"/>
          </p:cNvSpPr>
          <p:nvPr/>
        </p:nvSpPr>
        <p:spPr bwMode="auto">
          <a:xfrm>
            <a:off x="6661150" y="2765425"/>
            <a:ext cx="1416050" cy="461963"/>
          </a:xfrm>
          <a:prstGeom prst="rect">
            <a:avLst/>
          </a:prstGeom>
          <a:noFill/>
          <a:ln w="9525">
            <a:noFill/>
            <a:miter lim="800000"/>
            <a:headEnd/>
            <a:tailEnd/>
          </a:ln>
        </p:spPr>
        <p:txBody>
          <a:bodyPr wrap="none">
            <a:spAutoFit/>
          </a:bodyPr>
          <a:lstStyle/>
          <a:p>
            <a:pPr algn="ctr"/>
            <a:r>
              <a:rPr kumimoji="1" lang="zh-CN" altLang="en-US" sz="2400" b="1">
                <a:latin typeface="华文新魏" pitchFamily="2" charset="-122"/>
                <a:ea typeface="华文新魏" pitchFamily="2" charset="-122"/>
              </a:rPr>
              <a:t>争用服务</a:t>
            </a:r>
          </a:p>
        </p:txBody>
      </p:sp>
      <p:sp>
        <p:nvSpPr>
          <p:cNvPr id="27657" name="Text Box 10"/>
          <p:cNvSpPr txBox="1">
            <a:spLocks noChangeArrowheads="1"/>
          </p:cNvSpPr>
          <p:nvPr/>
        </p:nvSpPr>
        <p:spPr bwMode="auto">
          <a:xfrm>
            <a:off x="2547938" y="4360863"/>
            <a:ext cx="4962525" cy="1200150"/>
          </a:xfrm>
          <a:prstGeom prst="rect">
            <a:avLst/>
          </a:prstGeom>
          <a:noFill/>
          <a:ln w="9525">
            <a:noFill/>
            <a:miter lim="800000"/>
            <a:headEnd/>
            <a:tailEnd/>
          </a:ln>
        </p:spPr>
        <p:txBody>
          <a:bodyPr wrap="none">
            <a:spAutoFit/>
          </a:bodyPr>
          <a:lstStyle/>
          <a:p>
            <a:pPr algn="ctr"/>
            <a:r>
              <a:rPr kumimoji="1" lang="zh-CN" altLang="en-US" sz="2400" b="1">
                <a:latin typeface="华文新魏" pitchFamily="2" charset="-122"/>
                <a:ea typeface="华文新魏" pitchFamily="2" charset="-122"/>
              </a:rPr>
              <a:t>分布协调功能 </a:t>
            </a:r>
            <a:r>
              <a:rPr kumimoji="1" lang="en-US" altLang="zh-CN" sz="2400" b="1">
                <a:latin typeface="华文新魏" pitchFamily="2" charset="-122"/>
                <a:ea typeface="华文新魏" pitchFamily="2" charset="-122"/>
              </a:rPr>
              <a:t>DCF</a:t>
            </a:r>
          </a:p>
          <a:p>
            <a:pPr algn="ctr"/>
            <a:r>
              <a:rPr kumimoji="1" lang="en-US" altLang="zh-CN" sz="2400" b="1">
                <a:latin typeface="华文新魏" pitchFamily="2" charset="-122"/>
                <a:ea typeface="华文新魏" pitchFamily="2" charset="-122"/>
              </a:rPr>
              <a:t>(Distributed Coordination Function)</a:t>
            </a:r>
          </a:p>
          <a:p>
            <a:pPr algn="ctr"/>
            <a:r>
              <a:rPr kumimoji="1" lang="en-US" altLang="zh-CN" sz="2400" b="1">
                <a:latin typeface="华文新魏" pitchFamily="2" charset="-122"/>
                <a:ea typeface="华文新魏" pitchFamily="2" charset="-122"/>
              </a:rPr>
              <a:t>(CSMA/CA)</a:t>
            </a:r>
          </a:p>
        </p:txBody>
      </p:sp>
      <p:sp>
        <p:nvSpPr>
          <p:cNvPr id="27658" name="Text Box 11"/>
          <p:cNvSpPr txBox="1">
            <a:spLocks noChangeArrowheads="1"/>
          </p:cNvSpPr>
          <p:nvPr/>
        </p:nvSpPr>
        <p:spPr bwMode="auto">
          <a:xfrm>
            <a:off x="1327133" y="2997200"/>
            <a:ext cx="4238661" cy="830997"/>
          </a:xfrm>
          <a:prstGeom prst="rect">
            <a:avLst/>
          </a:prstGeom>
          <a:noFill/>
          <a:ln w="9525">
            <a:noFill/>
            <a:miter lim="800000"/>
            <a:headEnd/>
            <a:tailEnd/>
          </a:ln>
        </p:spPr>
        <p:txBody>
          <a:bodyPr wrap="none">
            <a:spAutoFit/>
          </a:bodyPr>
          <a:lstStyle/>
          <a:p>
            <a:pPr algn="ctr"/>
            <a:r>
              <a:rPr kumimoji="1" lang="zh-CN" altLang="en-US" sz="2400" b="1">
                <a:latin typeface="华文新魏" pitchFamily="2" charset="-122"/>
                <a:ea typeface="华文新魏" pitchFamily="2" charset="-122"/>
              </a:rPr>
              <a:t>点协调功能 </a:t>
            </a:r>
            <a:r>
              <a:rPr kumimoji="1" lang="en-US" altLang="zh-CN" sz="2400" b="1">
                <a:latin typeface="华文新魏" pitchFamily="2" charset="-122"/>
                <a:ea typeface="华文新魏" pitchFamily="2" charset="-122"/>
              </a:rPr>
              <a:t>PCF</a:t>
            </a:r>
          </a:p>
          <a:p>
            <a:pPr algn="ctr"/>
            <a:r>
              <a:rPr kumimoji="1" lang="en-US" altLang="zh-CN" sz="2400" b="1">
                <a:latin typeface="华文新魏" pitchFamily="2" charset="-122"/>
                <a:ea typeface="华文新魏" pitchFamily="2" charset="-122"/>
              </a:rPr>
              <a:t>(Point Coordination Function)</a:t>
            </a:r>
          </a:p>
        </p:txBody>
      </p:sp>
      <p:sp>
        <p:nvSpPr>
          <p:cNvPr id="27659" name="Rectangle 12"/>
          <p:cNvSpPr>
            <a:spLocks noChangeArrowheads="1"/>
          </p:cNvSpPr>
          <p:nvPr/>
        </p:nvSpPr>
        <p:spPr bwMode="auto">
          <a:xfrm>
            <a:off x="1116013" y="2781300"/>
            <a:ext cx="4745037" cy="1379538"/>
          </a:xfrm>
          <a:prstGeom prst="rect">
            <a:avLst/>
          </a:prstGeom>
          <a:noFill/>
          <a:ln w="28575">
            <a:solidFill>
              <a:schemeClr val="tx2"/>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7660" name="Line 13"/>
          <p:cNvSpPr>
            <a:spLocks noChangeShapeType="1"/>
          </p:cNvSpPr>
          <p:nvPr/>
        </p:nvSpPr>
        <p:spPr bwMode="auto">
          <a:xfrm>
            <a:off x="152400" y="2781300"/>
            <a:ext cx="812800" cy="0"/>
          </a:xfrm>
          <a:prstGeom prst="line">
            <a:avLst/>
          </a:prstGeom>
          <a:noFill/>
          <a:ln w="19050">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27661" name="Text Box 14"/>
          <p:cNvSpPr txBox="1">
            <a:spLocks noChangeArrowheads="1"/>
          </p:cNvSpPr>
          <p:nvPr/>
        </p:nvSpPr>
        <p:spPr bwMode="auto">
          <a:xfrm>
            <a:off x="4500563" y="6005513"/>
            <a:ext cx="1108075" cy="461962"/>
          </a:xfrm>
          <a:prstGeom prst="rect">
            <a:avLst/>
          </a:prstGeom>
          <a:solidFill>
            <a:schemeClr val="bg1"/>
          </a:solidFill>
          <a:ln w="9525">
            <a:noFill/>
            <a:miter lim="800000"/>
            <a:headEnd/>
            <a:tailEnd/>
          </a:ln>
        </p:spPr>
        <p:txBody>
          <a:bodyPr wrap="none">
            <a:spAutoFit/>
          </a:bodyPr>
          <a:lstStyle/>
          <a:p>
            <a:r>
              <a:rPr kumimoji="1" lang="zh-CN" altLang="en-US" sz="2400" b="1">
                <a:latin typeface="华文新魏" pitchFamily="2" charset="-122"/>
                <a:ea typeface="华文新魏" pitchFamily="2" charset="-122"/>
              </a:rPr>
              <a:t>物理层</a:t>
            </a:r>
          </a:p>
        </p:txBody>
      </p:sp>
      <p:sp>
        <p:nvSpPr>
          <p:cNvPr id="27662" name="Line 15"/>
          <p:cNvSpPr>
            <a:spLocks noChangeShapeType="1"/>
          </p:cNvSpPr>
          <p:nvPr/>
        </p:nvSpPr>
        <p:spPr bwMode="auto">
          <a:xfrm>
            <a:off x="152400" y="5878513"/>
            <a:ext cx="812800" cy="0"/>
          </a:xfrm>
          <a:prstGeom prst="line">
            <a:avLst/>
          </a:prstGeom>
          <a:noFill/>
          <a:ln w="19050">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27663" name="Line 17"/>
          <p:cNvSpPr>
            <a:spLocks noChangeShapeType="1"/>
          </p:cNvSpPr>
          <p:nvPr/>
        </p:nvSpPr>
        <p:spPr bwMode="auto">
          <a:xfrm flipV="1">
            <a:off x="1108075" y="5876925"/>
            <a:ext cx="7712075" cy="1588"/>
          </a:xfrm>
          <a:prstGeom prst="line">
            <a:avLst/>
          </a:prstGeom>
          <a:noFill/>
          <a:ln w="19050">
            <a:solidFill>
              <a:schemeClr val="tx2"/>
            </a:solidFill>
            <a:round/>
            <a:headEnd/>
            <a:tailEnd/>
          </a:ln>
        </p:spPr>
        <p:txBody>
          <a:bodyPr/>
          <a:lstStyle/>
          <a:p>
            <a:endParaRPr lang="zh-CN" altLang="en-US" b="1">
              <a:latin typeface="华文新魏" pitchFamily="2" charset="-122"/>
              <a:ea typeface="华文新魏" pitchFamily="2" charset="-122"/>
            </a:endParaRPr>
          </a:p>
        </p:txBody>
      </p:sp>
      <p:sp>
        <p:nvSpPr>
          <p:cNvPr id="27664" name="AutoShape 18"/>
          <p:cNvSpPr>
            <a:spLocks noChangeArrowheads="1"/>
          </p:cNvSpPr>
          <p:nvPr/>
        </p:nvSpPr>
        <p:spPr bwMode="auto">
          <a:xfrm>
            <a:off x="7092950" y="3357563"/>
            <a:ext cx="576263" cy="935037"/>
          </a:xfrm>
          <a:prstGeom prst="upArrow">
            <a:avLst>
              <a:gd name="adj1" fmla="val 50000"/>
              <a:gd name="adj2" fmla="val 40565"/>
            </a:avLst>
          </a:prstGeom>
          <a:solidFill>
            <a:schemeClr val="accent1"/>
          </a:solidFill>
          <a:ln w="9525">
            <a:solidFill>
              <a:schemeClr val="tx1"/>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sp>
        <p:nvSpPr>
          <p:cNvPr id="27665" name="AutoShape 19"/>
          <p:cNvSpPr>
            <a:spLocks noChangeArrowheads="1"/>
          </p:cNvSpPr>
          <p:nvPr/>
        </p:nvSpPr>
        <p:spPr bwMode="auto">
          <a:xfrm>
            <a:off x="3203575" y="2492375"/>
            <a:ext cx="576263" cy="431800"/>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sp>
        <p:nvSpPr>
          <p:cNvPr id="360470" name="Line 22"/>
          <p:cNvSpPr>
            <a:spLocks noChangeShapeType="1"/>
          </p:cNvSpPr>
          <p:nvPr/>
        </p:nvSpPr>
        <p:spPr bwMode="auto">
          <a:xfrm>
            <a:off x="6370638" y="1725613"/>
            <a:ext cx="1587" cy="2566987"/>
          </a:xfrm>
          <a:prstGeom prst="line">
            <a:avLst/>
          </a:prstGeom>
          <a:noFill/>
          <a:ln w="76200">
            <a:solidFill>
              <a:srgbClr val="333399"/>
            </a:solidFill>
            <a:round/>
            <a:headEnd/>
            <a:tailEnd type="triangle" w="med" len="lg"/>
          </a:ln>
        </p:spPr>
        <p:txBody>
          <a:bodyPr/>
          <a:lstStyle/>
          <a:p>
            <a:endParaRPr lang="zh-CN" altLang="en-US" b="1">
              <a:latin typeface="华文新魏" pitchFamily="2" charset="-122"/>
              <a:ea typeface="华文新魏" pitchFamily="2" charset="-122"/>
            </a:endParaRPr>
          </a:p>
        </p:txBody>
      </p:sp>
      <p:sp>
        <p:nvSpPr>
          <p:cNvPr id="360469" name="Rectangle 21"/>
          <p:cNvSpPr>
            <a:spLocks noGrp="1" noChangeArrowheads="1"/>
          </p:cNvSpPr>
          <p:nvPr>
            <p:ph type="title"/>
          </p:nvPr>
        </p:nvSpPr>
        <p:spPr>
          <a:xfrm>
            <a:off x="611560" y="404664"/>
            <a:ext cx="8208962" cy="1296988"/>
          </a:xfrm>
          <a:solidFill>
            <a:srgbClr val="FFFF99"/>
          </a:solidFill>
          <a:ln>
            <a:solidFill>
              <a:srgbClr val="333399"/>
            </a:solidFill>
          </a:ln>
        </p:spPr>
        <p:txBody>
          <a:bodyPr/>
          <a:lstStyle/>
          <a:p>
            <a:pPr algn="ctr" eaLnBrk="1" hangingPunct="1"/>
            <a:r>
              <a:rPr lang="en-US" altLang="zh-CN" sz="2400" dirty="0">
                <a:latin typeface="华文新魏" pitchFamily="2" charset="-122"/>
                <a:ea typeface="华文新魏" pitchFamily="2" charset="-122"/>
              </a:rPr>
              <a:t>DCF </a:t>
            </a:r>
            <a:r>
              <a:rPr lang="zh-CN" altLang="en-US" sz="2400" dirty="0">
                <a:latin typeface="华文新魏" pitchFamily="2" charset="-122"/>
                <a:ea typeface="华文新魏" pitchFamily="2" charset="-122"/>
              </a:rPr>
              <a:t>子层在每一个结点使用 </a:t>
            </a:r>
            <a:r>
              <a:rPr lang="en-US" altLang="zh-CN" sz="2400" dirty="0">
                <a:latin typeface="华文新魏" pitchFamily="2" charset="-122"/>
                <a:ea typeface="华文新魏" pitchFamily="2" charset="-122"/>
              </a:rPr>
              <a:t>CSMA </a:t>
            </a:r>
            <a:r>
              <a:rPr lang="zh-CN" altLang="en-US" sz="2400" dirty="0">
                <a:latin typeface="华文新魏" pitchFamily="2" charset="-122"/>
                <a:ea typeface="华文新魏" pitchFamily="2" charset="-122"/>
              </a:rPr>
              <a:t>机制的分布式接入算法，让各个站通过争用信道来获取发送权。因此 </a:t>
            </a:r>
            <a:r>
              <a:rPr lang="en-US" altLang="zh-CN" sz="2400" dirty="0">
                <a:latin typeface="华文新魏" pitchFamily="2" charset="-122"/>
                <a:ea typeface="华文新魏" pitchFamily="2" charset="-122"/>
              </a:rPr>
              <a:t>DCF </a:t>
            </a:r>
            <a:r>
              <a:rPr lang="zh-CN" altLang="en-US" sz="2400" dirty="0">
                <a:latin typeface="华文新魏" pitchFamily="2" charset="-122"/>
                <a:ea typeface="华文新魏" pitchFamily="2" charset="-122"/>
              </a:rPr>
              <a:t>向上提供争用服务。 </a:t>
            </a:r>
          </a:p>
        </p:txBody>
      </p:sp>
      <p:sp>
        <p:nvSpPr>
          <p:cNvPr id="27668" name="日期占位符 19"/>
          <p:cNvSpPr>
            <a:spLocks noGrp="1"/>
          </p:cNvSpPr>
          <p:nvPr>
            <p:ph type="dt" sz="quarter" idx="10"/>
          </p:nvPr>
        </p:nvSpPr>
        <p:spPr>
          <a:xfrm>
            <a:off x="0" y="6400800"/>
            <a:ext cx="1905000" cy="457200"/>
          </a:xfrm>
          <a:noFill/>
        </p:spPr>
        <p:txBody>
          <a:bodyPr/>
          <a:lstStyle/>
          <a:p>
            <a:fld id="{337F6296-720A-447B-8869-FBF5E77C108B}" type="datetime1">
              <a:rPr lang="zh-CN" altLang="en-US" smtClean="0"/>
              <a:pPr/>
              <a:t>2018/1/14</a:t>
            </a:fld>
            <a:endParaRPr lang="en-US" altLang="zh-CN" dirty="0"/>
          </a:p>
        </p:txBody>
      </p:sp>
      <p:sp>
        <p:nvSpPr>
          <p:cNvPr id="27669" name="灯片编号占位符 20"/>
          <p:cNvSpPr>
            <a:spLocks noGrp="1"/>
          </p:cNvSpPr>
          <p:nvPr>
            <p:ph type="sldNum" sz="quarter" idx="12"/>
          </p:nvPr>
        </p:nvSpPr>
        <p:spPr>
          <a:noFill/>
        </p:spPr>
        <p:txBody>
          <a:bodyPr/>
          <a:lstStyle/>
          <a:p>
            <a:fld id="{61AA000E-03D0-4499-A5EA-A074C277FB65}" type="slidenum">
              <a:rPr lang="en-US" altLang="zh-CN" smtClean="0"/>
              <a:pPr/>
              <a:t>102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04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0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70" grpId="0" animBg="1"/>
      <p:bldP spid="36046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Line 3"/>
          <p:cNvSpPr>
            <a:spLocks noChangeShapeType="1"/>
          </p:cNvSpPr>
          <p:nvPr/>
        </p:nvSpPr>
        <p:spPr bwMode="auto">
          <a:xfrm>
            <a:off x="531813" y="2781300"/>
            <a:ext cx="6350" cy="3097213"/>
          </a:xfrm>
          <a:prstGeom prst="line">
            <a:avLst/>
          </a:prstGeom>
          <a:noFill/>
          <a:ln w="28575">
            <a:solidFill>
              <a:srgbClr val="333399"/>
            </a:solidFill>
            <a:round/>
            <a:headEnd type="triangle" w="sm" len="lg"/>
            <a:tailEnd type="triangle" w="sm" len="lg"/>
          </a:ln>
        </p:spPr>
        <p:txBody>
          <a:bodyPr wrap="none" anchor="ctr"/>
          <a:lstStyle/>
          <a:p>
            <a:endParaRPr lang="zh-CN" altLang="en-US"/>
          </a:p>
        </p:txBody>
      </p:sp>
      <p:sp>
        <p:nvSpPr>
          <p:cNvPr id="28675" name="Text Box 4"/>
          <p:cNvSpPr txBox="1">
            <a:spLocks noChangeArrowheads="1"/>
          </p:cNvSpPr>
          <p:nvPr/>
        </p:nvSpPr>
        <p:spPr bwMode="auto">
          <a:xfrm>
            <a:off x="34925" y="4005263"/>
            <a:ext cx="997389" cy="369332"/>
          </a:xfrm>
          <a:prstGeom prst="rect">
            <a:avLst/>
          </a:prstGeom>
          <a:solidFill>
            <a:schemeClr val="bg1"/>
          </a:solidFill>
          <a:ln w="9525">
            <a:noFill/>
            <a:miter lim="800000"/>
            <a:headEnd/>
            <a:tailEnd/>
          </a:ln>
        </p:spPr>
        <p:txBody>
          <a:bodyPr wrap="none">
            <a:spAutoFit/>
          </a:bodyPr>
          <a:lstStyle/>
          <a:p>
            <a:r>
              <a:rPr kumimoji="1" lang="en-US" altLang="zh-CN" b="1">
                <a:latin typeface="华文新魏" pitchFamily="2" charset="-122"/>
                <a:ea typeface="华文新魏" pitchFamily="2" charset="-122"/>
              </a:rPr>
              <a:t>MAC </a:t>
            </a:r>
            <a:r>
              <a:rPr kumimoji="1" lang="zh-CN" altLang="en-US" b="1">
                <a:latin typeface="华文新魏" pitchFamily="2" charset="-122"/>
                <a:ea typeface="华文新魏" pitchFamily="2" charset="-122"/>
              </a:rPr>
              <a:t>层</a:t>
            </a:r>
          </a:p>
        </p:txBody>
      </p:sp>
      <p:sp>
        <p:nvSpPr>
          <p:cNvPr id="28676" name="Text Box 5"/>
          <p:cNvSpPr txBox="1">
            <a:spLocks noChangeArrowheads="1"/>
          </p:cNvSpPr>
          <p:nvPr/>
        </p:nvSpPr>
        <p:spPr bwMode="auto">
          <a:xfrm>
            <a:off x="2484438" y="1916113"/>
            <a:ext cx="2016125" cy="461962"/>
          </a:xfrm>
          <a:prstGeom prst="rect">
            <a:avLst/>
          </a:prstGeom>
          <a:noFill/>
          <a:ln w="9525">
            <a:noFill/>
            <a:miter lim="800000"/>
            <a:headEnd/>
            <a:tailEnd/>
          </a:ln>
        </p:spPr>
        <p:txBody>
          <a:bodyPr>
            <a:spAutoFit/>
          </a:bodyPr>
          <a:lstStyle/>
          <a:p>
            <a:r>
              <a:rPr kumimoji="1" lang="zh-CN" altLang="en-US" sz="2400" b="1" dirty="0">
                <a:latin typeface="华文新魏" pitchFamily="2" charset="-122"/>
                <a:ea typeface="华文新魏" pitchFamily="2" charset="-122"/>
              </a:rPr>
              <a:t>无争用服务</a:t>
            </a:r>
          </a:p>
        </p:txBody>
      </p:sp>
      <p:sp>
        <p:nvSpPr>
          <p:cNvPr id="28677" name="Rectangle 6"/>
          <p:cNvSpPr>
            <a:spLocks noChangeArrowheads="1"/>
          </p:cNvSpPr>
          <p:nvPr/>
        </p:nvSpPr>
        <p:spPr bwMode="auto">
          <a:xfrm>
            <a:off x="1116013" y="4160838"/>
            <a:ext cx="7704137" cy="2436812"/>
          </a:xfrm>
          <a:prstGeom prst="rect">
            <a:avLst/>
          </a:prstGeom>
          <a:solidFill>
            <a:srgbClr val="FFFF99"/>
          </a:solidFill>
          <a:ln w="28575">
            <a:solidFill>
              <a:schemeClr val="tx2"/>
            </a:solidFill>
            <a:miter lim="800000"/>
            <a:headEnd/>
            <a:tailEnd/>
          </a:ln>
        </p:spPr>
        <p:txBody>
          <a:bodyPr wrap="none" anchor="ctr"/>
          <a:lstStyle/>
          <a:p>
            <a:endParaRPr lang="zh-CN" altLang="en-US"/>
          </a:p>
        </p:txBody>
      </p:sp>
      <p:sp>
        <p:nvSpPr>
          <p:cNvPr id="28678" name="Rectangle 7"/>
          <p:cNvSpPr>
            <a:spLocks noChangeArrowheads="1"/>
          </p:cNvSpPr>
          <p:nvPr/>
        </p:nvSpPr>
        <p:spPr bwMode="auto">
          <a:xfrm>
            <a:off x="1150938" y="4181475"/>
            <a:ext cx="7669212" cy="1697038"/>
          </a:xfrm>
          <a:prstGeom prst="rect">
            <a:avLst/>
          </a:prstGeom>
          <a:solidFill>
            <a:srgbClr val="CCECFF"/>
          </a:solidFill>
          <a:ln w="9525">
            <a:noFill/>
            <a:miter lim="800000"/>
            <a:headEnd/>
            <a:tailEnd/>
          </a:ln>
        </p:spPr>
        <p:txBody>
          <a:bodyPr wrap="none" anchor="ctr"/>
          <a:lstStyle/>
          <a:p>
            <a:endParaRPr lang="zh-CN" altLang="en-US"/>
          </a:p>
        </p:txBody>
      </p:sp>
      <p:sp>
        <p:nvSpPr>
          <p:cNvPr id="28679" name="Rectangle 8"/>
          <p:cNvSpPr>
            <a:spLocks noChangeArrowheads="1"/>
          </p:cNvSpPr>
          <p:nvPr/>
        </p:nvSpPr>
        <p:spPr bwMode="auto">
          <a:xfrm>
            <a:off x="1139825" y="2782888"/>
            <a:ext cx="4714875" cy="1355725"/>
          </a:xfrm>
          <a:prstGeom prst="rect">
            <a:avLst/>
          </a:prstGeom>
          <a:solidFill>
            <a:srgbClr val="FFCCFF"/>
          </a:solidFill>
          <a:ln w="9525">
            <a:noFill/>
            <a:miter lim="800000"/>
            <a:headEnd/>
            <a:tailEnd/>
          </a:ln>
        </p:spPr>
        <p:txBody>
          <a:bodyPr wrap="none" anchor="ctr"/>
          <a:lstStyle/>
          <a:p>
            <a:endParaRPr lang="zh-CN" altLang="en-US"/>
          </a:p>
        </p:txBody>
      </p:sp>
      <p:sp>
        <p:nvSpPr>
          <p:cNvPr id="28680" name="Text Box 9"/>
          <p:cNvSpPr txBox="1">
            <a:spLocks noChangeArrowheads="1"/>
          </p:cNvSpPr>
          <p:nvPr/>
        </p:nvSpPr>
        <p:spPr bwMode="auto">
          <a:xfrm>
            <a:off x="6661150" y="2838450"/>
            <a:ext cx="1416050" cy="461963"/>
          </a:xfrm>
          <a:prstGeom prst="rect">
            <a:avLst/>
          </a:prstGeom>
          <a:noFill/>
          <a:ln w="9525">
            <a:noFill/>
            <a:miter lim="800000"/>
            <a:headEnd/>
            <a:tailEnd/>
          </a:ln>
        </p:spPr>
        <p:txBody>
          <a:bodyPr wrap="none">
            <a:spAutoFit/>
          </a:bodyPr>
          <a:lstStyle/>
          <a:p>
            <a:pPr algn="ctr"/>
            <a:r>
              <a:rPr kumimoji="1" lang="zh-CN" altLang="en-US" sz="2400" b="1">
                <a:latin typeface="华文新魏" pitchFamily="2" charset="-122"/>
                <a:ea typeface="华文新魏" pitchFamily="2" charset="-122"/>
              </a:rPr>
              <a:t>争用服务</a:t>
            </a:r>
          </a:p>
        </p:txBody>
      </p:sp>
      <p:sp>
        <p:nvSpPr>
          <p:cNvPr id="28681" name="Text Box 10"/>
          <p:cNvSpPr txBox="1">
            <a:spLocks noChangeArrowheads="1"/>
          </p:cNvSpPr>
          <p:nvPr/>
        </p:nvSpPr>
        <p:spPr bwMode="auto">
          <a:xfrm>
            <a:off x="2547938" y="4360863"/>
            <a:ext cx="4962525" cy="1200150"/>
          </a:xfrm>
          <a:prstGeom prst="rect">
            <a:avLst/>
          </a:prstGeom>
          <a:noFill/>
          <a:ln w="9525">
            <a:noFill/>
            <a:miter lim="800000"/>
            <a:headEnd/>
            <a:tailEnd/>
          </a:ln>
        </p:spPr>
        <p:txBody>
          <a:bodyPr wrap="none">
            <a:spAutoFit/>
          </a:bodyPr>
          <a:lstStyle/>
          <a:p>
            <a:pPr algn="ctr"/>
            <a:r>
              <a:rPr kumimoji="1" lang="zh-CN" altLang="en-US" sz="2400" b="1" dirty="0">
                <a:latin typeface="华文新魏" pitchFamily="2" charset="-122"/>
                <a:ea typeface="华文新魏" pitchFamily="2" charset="-122"/>
              </a:rPr>
              <a:t>分布协调功能 </a:t>
            </a:r>
            <a:r>
              <a:rPr kumimoji="1" lang="en-US" altLang="zh-CN" sz="2400" b="1" dirty="0">
                <a:latin typeface="华文新魏" pitchFamily="2" charset="-122"/>
                <a:ea typeface="华文新魏" pitchFamily="2" charset="-122"/>
              </a:rPr>
              <a:t>DCF</a:t>
            </a:r>
          </a:p>
          <a:p>
            <a:pPr algn="ctr"/>
            <a:r>
              <a:rPr kumimoji="1" lang="en-US" altLang="zh-CN" sz="2400" b="1" dirty="0">
                <a:latin typeface="华文新魏" pitchFamily="2" charset="-122"/>
                <a:ea typeface="华文新魏" pitchFamily="2" charset="-122"/>
              </a:rPr>
              <a:t>(Distributed Coordination Function)</a:t>
            </a:r>
          </a:p>
          <a:p>
            <a:pPr algn="ctr"/>
            <a:r>
              <a:rPr kumimoji="1" lang="en-US" altLang="zh-CN" sz="2400" b="1" dirty="0">
                <a:latin typeface="华文新魏" pitchFamily="2" charset="-122"/>
                <a:ea typeface="华文新魏" pitchFamily="2" charset="-122"/>
              </a:rPr>
              <a:t>(CSMA/CA)</a:t>
            </a:r>
          </a:p>
        </p:txBody>
      </p:sp>
      <p:sp>
        <p:nvSpPr>
          <p:cNvPr id="28682" name="Text Box 11"/>
          <p:cNvSpPr txBox="1">
            <a:spLocks noChangeArrowheads="1"/>
          </p:cNvSpPr>
          <p:nvPr/>
        </p:nvSpPr>
        <p:spPr bwMode="auto">
          <a:xfrm>
            <a:off x="1327133" y="2997200"/>
            <a:ext cx="4238661" cy="830997"/>
          </a:xfrm>
          <a:prstGeom prst="rect">
            <a:avLst/>
          </a:prstGeom>
          <a:noFill/>
          <a:ln w="9525">
            <a:noFill/>
            <a:miter lim="800000"/>
            <a:headEnd/>
            <a:tailEnd/>
          </a:ln>
        </p:spPr>
        <p:txBody>
          <a:bodyPr wrap="none">
            <a:spAutoFit/>
          </a:bodyPr>
          <a:lstStyle/>
          <a:p>
            <a:pPr algn="ctr"/>
            <a:r>
              <a:rPr kumimoji="1" lang="zh-CN" altLang="en-US" sz="2400" b="1">
                <a:latin typeface="华文新魏" pitchFamily="2" charset="-122"/>
                <a:ea typeface="华文新魏" pitchFamily="2" charset="-122"/>
              </a:rPr>
              <a:t>点协调功能 </a:t>
            </a:r>
            <a:r>
              <a:rPr kumimoji="1" lang="en-US" altLang="zh-CN" sz="2400" b="1">
                <a:latin typeface="华文新魏" pitchFamily="2" charset="-122"/>
                <a:ea typeface="华文新魏" pitchFamily="2" charset="-122"/>
              </a:rPr>
              <a:t>PCF</a:t>
            </a:r>
          </a:p>
          <a:p>
            <a:pPr algn="ctr"/>
            <a:r>
              <a:rPr kumimoji="1" lang="en-US" altLang="zh-CN" sz="2400" b="1">
                <a:latin typeface="华文新魏" pitchFamily="2" charset="-122"/>
                <a:ea typeface="华文新魏" pitchFamily="2" charset="-122"/>
              </a:rPr>
              <a:t>(Point Coordination Function)</a:t>
            </a:r>
          </a:p>
        </p:txBody>
      </p:sp>
      <p:sp>
        <p:nvSpPr>
          <p:cNvPr id="28683" name="Rectangle 12"/>
          <p:cNvSpPr>
            <a:spLocks noChangeArrowheads="1"/>
          </p:cNvSpPr>
          <p:nvPr/>
        </p:nvSpPr>
        <p:spPr bwMode="auto">
          <a:xfrm>
            <a:off x="1116013" y="2781300"/>
            <a:ext cx="4745037" cy="1379538"/>
          </a:xfrm>
          <a:prstGeom prst="rect">
            <a:avLst/>
          </a:prstGeom>
          <a:noFill/>
          <a:ln w="28575">
            <a:solidFill>
              <a:schemeClr val="tx2"/>
            </a:solidFill>
            <a:miter lim="800000"/>
            <a:headEnd/>
            <a:tailEnd/>
          </a:ln>
        </p:spPr>
        <p:txBody>
          <a:bodyPr wrap="none" anchor="ctr"/>
          <a:lstStyle/>
          <a:p>
            <a:endParaRPr lang="zh-CN" altLang="en-US"/>
          </a:p>
        </p:txBody>
      </p:sp>
      <p:sp>
        <p:nvSpPr>
          <p:cNvPr id="28684" name="Line 13"/>
          <p:cNvSpPr>
            <a:spLocks noChangeShapeType="1"/>
          </p:cNvSpPr>
          <p:nvPr/>
        </p:nvSpPr>
        <p:spPr bwMode="auto">
          <a:xfrm>
            <a:off x="152400" y="2781300"/>
            <a:ext cx="812800" cy="0"/>
          </a:xfrm>
          <a:prstGeom prst="line">
            <a:avLst/>
          </a:prstGeom>
          <a:noFill/>
          <a:ln w="19050">
            <a:solidFill>
              <a:srgbClr val="333399"/>
            </a:solidFill>
            <a:round/>
            <a:headEnd/>
            <a:tailEnd/>
          </a:ln>
        </p:spPr>
        <p:txBody>
          <a:bodyPr/>
          <a:lstStyle/>
          <a:p>
            <a:endParaRPr lang="zh-CN" altLang="en-US"/>
          </a:p>
        </p:txBody>
      </p:sp>
      <p:sp>
        <p:nvSpPr>
          <p:cNvPr id="28685" name="Text Box 14"/>
          <p:cNvSpPr txBox="1">
            <a:spLocks noChangeArrowheads="1"/>
          </p:cNvSpPr>
          <p:nvPr/>
        </p:nvSpPr>
        <p:spPr bwMode="auto">
          <a:xfrm>
            <a:off x="4500563" y="6005513"/>
            <a:ext cx="1108075" cy="461962"/>
          </a:xfrm>
          <a:prstGeom prst="rect">
            <a:avLst/>
          </a:prstGeom>
          <a:solidFill>
            <a:schemeClr val="bg1"/>
          </a:solidFill>
          <a:ln w="9525">
            <a:noFill/>
            <a:miter lim="800000"/>
            <a:headEnd/>
            <a:tailEnd/>
          </a:ln>
        </p:spPr>
        <p:txBody>
          <a:bodyPr wrap="none">
            <a:spAutoFit/>
          </a:bodyPr>
          <a:lstStyle/>
          <a:p>
            <a:r>
              <a:rPr kumimoji="1" lang="zh-CN" altLang="en-US" sz="2400" b="1">
                <a:latin typeface="华文新魏" pitchFamily="2" charset="-122"/>
                <a:ea typeface="华文新魏" pitchFamily="2" charset="-122"/>
              </a:rPr>
              <a:t>物理层</a:t>
            </a:r>
          </a:p>
        </p:txBody>
      </p:sp>
      <p:sp>
        <p:nvSpPr>
          <p:cNvPr id="28686" name="Line 15"/>
          <p:cNvSpPr>
            <a:spLocks noChangeShapeType="1"/>
          </p:cNvSpPr>
          <p:nvPr/>
        </p:nvSpPr>
        <p:spPr bwMode="auto">
          <a:xfrm>
            <a:off x="152400" y="5878513"/>
            <a:ext cx="812800" cy="0"/>
          </a:xfrm>
          <a:prstGeom prst="line">
            <a:avLst/>
          </a:prstGeom>
          <a:noFill/>
          <a:ln w="19050">
            <a:solidFill>
              <a:srgbClr val="333399"/>
            </a:solidFill>
            <a:round/>
            <a:headEnd/>
            <a:tailEnd/>
          </a:ln>
        </p:spPr>
        <p:txBody>
          <a:bodyPr/>
          <a:lstStyle/>
          <a:p>
            <a:endParaRPr lang="zh-CN" altLang="en-US"/>
          </a:p>
        </p:txBody>
      </p:sp>
      <p:sp>
        <p:nvSpPr>
          <p:cNvPr id="28687" name="Line 17"/>
          <p:cNvSpPr>
            <a:spLocks noChangeShapeType="1"/>
          </p:cNvSpPr>
          <p:nvPr/>
        </p:nvSpPr>
        <p:spPr bwMode="auto">
          <a:xfrm flipV="1">
            <a:off x="1108075" y="5876925"/>
            <a:ext cx="7712075" cy="1588"/>
          </a:xfrm>
          <a:prstGeom prst="line">
            <a:avLst/>
          </a:prstGeom>
          <a:noFill/>
          <a:ln w="19050">
            <a:solidFill>
              <a:schemeClr val="tx2"/>
            </a:solidFill>
            <a:round/>
            <a:headEnd/>
            <a:tailEnd/>
          </a:ln>
        </p:spPr>
        <p:txBody>
          <a:bodyPr/>
          <a:lstStyle/>
          <a:p>
            <a:endParaRPr lang="zh-CN" altLang="en-US"/>
          </a:p>
        </p:txBody>
      </p:sp>
      <p:sp>
        <p:nvSpPr>
          <p:cNvPr id="28688" name="AutoShape 18"/>
          <p:cNvSpPr>
            <a:spLocks noChangeArrowheads="1"/>
          </p:cNvSpPr>
          <p:nvPr/>
        </p:nvSpPr>
        <p:spPr bwMode="auto">
          <a:xfrm>
            <a:off x="7092950" y="3357563"/>
            <a:ext cx="576263" cy="935037"/>
          </a:xfrm>
          <a:prstGeom prst="upArrow">
            <a:avLst>
              <a:gd name="adj1" fmla="val 50000"/>
              <a:gd name="adj2" fmla="val 40565"/>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28689" name="AutoShape 19"/>
          <p:cNvSpPr>
            <a:spLocks noChangeArrowheads="1"/>
          </p:cNvSpPr>
          <p:nvPr/>
        </p:nvSpPr>
        <p:spPr bwMode="auto">
          <a:xfrm>
            <a:off x="3203575" y="2492375"/>
            <a:ext cx="576263" cy="431800"/>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361493" name="Rectangle 21"/>
          <p:cNvSpPr>
            <a:spLocks noGrp="1" noChangeArrowheads="1"/>
          </p:cNvSpPr>
          <p:nvPr>
            <p:ph type="title"/>
          </p:nvPr>
        </p:nvSpPr>
        <p:spPr>
          <a:xfrm>
            <a:off x="71438" y="188913"/>
            <a:ext cx="8893175" cy="1223962"/>
          </a:xfrm>
          <a:solidFill>
            <a:srgbClr val="FFFF99"/>
          </a:solidFill>
          <a:ln>
            <a:solidFill>
              <a:srgbClr val="333399"/>
            </a:solidFill>
          </a:ln>
        </p:spPr>
        <p:txBody>
          <a:bodyPr/>
          <a:lstStyle/>
          <a:p>
            <a:pPr algn="ctr" eaLnBrk="1" hangingPunct="1"/>
            <a:r>
              <a:rPr lang="en-US" altLang="zh-CN" sz="2400" dirty="0"/>
              <a:t>PCF </a:t>
            </a:r>
            <a:r>
              <a:rPr lang="zh-CN" altLang="en-US" sz="2400" dirty="0"/>
              <a:t>子层使用集中控制的接入算法把发送数据权</a:t>
            </a:r>
            <a:br>
              <a:rPr lang="zh-CN" altLang="en-US" sz="2400" dirty="0"/>
            </a:br>
            <a:r>
              <a:rPr lang="zh-CN" altLang="en-US" sz="2400" dirty="0"/>
              <a:t>轮流交给各个站从而避免了碰撞的产生 </a:t>
            </a:r>
          </a:p>
        </p:txBody>
      </p:sp>
      <p:sp>
        <p:nvSpPr>
          <p:cNvPr id="361494" name="Line 22"/>
          <p:cNvSpPr>
            <a:spLocks noChangeShapeType="1"/>
          </p:cNvSpPr>
          <p:nvPr/>
        </p:nvSpPr>
        <p:spPr bwMode="auto">
          <a:xfrm>
            <a:off x="4716463" y="1412875"/>
            <a:ext cx="0" cy="1584325"/>
          </a:xfrm>
          <a:prstGeom prst="line">
            <a:avLst/>
          </a:prstGeom>
          <a:noFill/>
          <a:ln w="76200">
            <a:solidFill>
              <a:srgbClr val="333399"/>
            </a:solidFill>
            <a:round/>
            <a:headEnd/>
            <a:tailEnd type="triangle" w="med" len="lg"/>
          </a:ln>
        </p:spPr>
        <p:txBody>
          <a:bodyPr/>
          <a:lstStyle/>
          <a:p>
            <a:endParaRPr lang="zh-CN" altLang="en-US"/>
          </a:p>
        </p:txBody>
      </p:sp>
      <p:sp>
        <p:nvSpPr>
          <p:cNvPr id="28692" name="日期占位符 19"/>
          <p:cNvSpPr>
            <a:spLocks noGrp="1"/>
          </p:cNvSpPr>
          <p:nvPr>
            <p:ph type="dt" sz="quarter" idx="10"/>
          </p:nvPr>
        </p:nvSpPr>
        <p:spPr>
          <a:xfrm>
            <a:off x="0" y="6400800"/>
            <a:ext cx="1905000" cy="457200"/>
          </a:xfrm>
          <a:noFill/>
        </p:spPr>
        <p:txBody>
          <a:bodyPr/>
          <a:lstStyle/>
          <a:p>
            <a:fld id="{25A9BAC9-7B9D-418D-A5E1-B06ACA35CA7C}" type="datetime1">
              <a:rPr lang="zh-CN" altLang="en-US" smtClean="0"/>
              <a:pPr/>
              <a:t>2018/1/14</a:t>
            </a:fld>
            <a:endParaRPr lang="en-US" altLang="zh-CN" dirty="0"/>
          </a:p>
        </p:txBody>
      </p:sp>
      <p:sp>
        <p:nvSpPr>
          <p:cNvPr id="28693" name="灯片编号占位符 20"/>
          <p:cNvSpPr>
            <a:spLocks noGrp="1"/>
          </p:cNvSpPr>
          <p:nvPr>
            <p:ph type="sldNum" sz="quarter" idx="12"/>
          </p:nvPr>
        </p:nvSpPr>
        <p:spPr>
          <a:noFill/>
        </p:spPr>
        <p:txBody>
          <a:bodyPr/>
          <a:lstStyle/>
          <a:p>
            <a:fld id="{91C7634C-B54A-462A-B2C5-6BBB44B92476}" type="slidenum">
              <a:rPr lang="en-US" altLang="zh-CN" smtClean="0"/>
              <a:pPr/>
              <a:t>103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14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1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93" grpId="0" animBg="1"/>
      <p:bldP spid="36149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Line 3"/>
          <p:cNvSpPr>
            <a:spLocks noChangeShapeType="1"/>
          </p:cNvSpPr>
          <p:nvPr/>
        </p:nvSpPr>
        <p:spPr bwMode="auto">
          <a:xfrm>
            <a:off x="531813" y="2781300"/>
            <a:ext cx="6350" cy="3097213"/>
          </a:xfrm>
          <a:prstGeom prst="line">
            <a:avLst/>
          </a:prstGeom>
          <a:noFill/>
          <a:ln w="28575">
            <a:solidFill>
              <a:srgbClr val="333399"/>
            </a:solidFill>
            <a:round/>
            <a:headEnd type="triangle" w="sm" len="lg"/>
            <a:tailEnd type="triangle" w="sm" len="lg"/>
          </a:ln>
        </p:spPr>
        <p:txBody>
          <a:bodyPr wrap="none" anchor="ctr"/>
          <a:lstStyle/>
          <a:p>
            <a:endParaRPr lang="zh-CN" altLang="en-US"/>
          </a:p>
        </p:txBody>
      </p:sp>
      <p:sp>
        <p:nvSpPr>
          <p:cNvPr id="28675" name="Text Box 4"/>
          <p:cNvSpPr txBox="1">
            <a:spLocks noChangeArrowheads="1"/>
          </p:cNvSpPr>
          <p:nvPr/>
        </p:nvSpPr>
        <p:spPr bwMode="auto">
          <a:xfrm>
            <a:off x="34925" y="4005263"/>
            <a:ext cx="1022972" cy="369332"/>
          </a:xfrm>
          <a:prstGeom prst="rect">
            <a:avLst/>
          </a:prstGeom>
          <a:solidFill>
            <a:schemeClr val="bg1"/>
          </a:solidFill>
          <a:ln w="9525">
            <a:noFill/>
            <a:miter lim="800000"/>
            <a:headEnd/>
            <a:tailEnd/>
          </a:ln>
        </p:spPr>
        <p:txBody>
          <a:bodyPr wrap="none">
            <a:spAutoFit/>
          </a:bodyPr>
          <a:lstStyle/>
          <a:p>
            <a:r>
              <a:rPr kumimoji="1" lang="en-US" altLang="zh-CN">
                <a:latin typeface="微软雅黑" panose="020B0503020204020204" pitchFamily="34" charset="-122"/>
                <a:ea typeface="微软雅黑" panose="020B0503020204020204" pitchFamily="34" charset="-122"/>
              </a:rPr>
              <a:t>MAC </a:t>
            </a:r>
            <a:r>
              <a:rPr kumimoji="1" lang="zh-CN" altLang="en-US">
                <a:latin typeface="微软雅黑" panose="020B0503020204020204" pitchFamily="34" charset="-122"/>
                <a:ea typeface="微软雅黑" panose="020B0503020204020204" pitchFamily="34" charset="-122"/>
              </a:rPr>
              <a:t>层</a:t>
            </a:r>
          </a:p>
        </p:txBody>
      </p:sp>
      <p:sp>
        <p:nvSpPr>
          <p:cNvPr id="28676" name="Text Box 5"/>
          <p:cNvSpPr txBox="1">
            <a:spLocks noChangeArrowheads="1"/>
          </p:cNvSpPr>
          <p:nvPr/>
        </p:nvSpPr>
        <p:spPr bwMode="auto">
          <a:xfrm>
            <a:off x="2484438" y="1916113"/>
            <a:ext cx="4679850" cy="461962"/>
          </a:xfrm>
          <a:prstGeom prst="rect">
            <a:avLst/>
          </a:prstGeom>
          <a:noFill/>
          <a:ln w="9525">
            <a:noFill/>
            <a:miter lim="800000"/>
            <a:headEnd/>
            <a:tailEnd/>
          </a:ln>
        </p:spPr>
        <p:txBody>
          <a:bodyPr wrap="square">
            <a:spAutoFit/>
          </a:bodyPr>
          <a:lstStyle/>
          <a:p>
            <a:r>
              <a:rPr kumimoji="1" lang="zh-CN" altLang="en-US" sz="2400" dirty="0">
                <a:latin typeface="微软雅黑" panose="020B0503020204020204" pitchFamily="34" charset="-122"/>
                <a:ea typeface="微软雅黑" panose="020B0503020204020204" pitchFamily="34" charset="-122"/>
              </a:rPr>
              <a:t>无争用服务，要求高时启用</a:t>
            </a:r>
          </a:p>
        </p:txBody>
      </p:sp>
      <p:sp>
        <p:nvSpPr>
          <p:cNvPr id="28677" name="Rectangle 6"/>
          <p:cNvSpPr>
            <a:spLocks noChangeArrowheads="1"/>
          </p:cNvSpPr>
          <p:nvPr/>
        </p:nvSpPr>
        <p:spPr bwMode="auto">
          <a:xfrm>
            <a:off x="1116013" y="4160838"/>
            <a:ext cx="7704137" cy="2436812"/>
          </a:xfrm>
          <a:prstGeom prst="rect">
            <a:avLst/>
          </a:prstGeom>
          <a:solidFill>
            <a:srgbClr val="FFFF99"/>
          </a:solidFill>
          <a:ln w="28575">
            <a:solidFill>
              <a:schemeClr val="tx2"/>
            </a:solidFill>
            <a:miter lim="800000"/>
            <a:headEnd/>
            <a:tailEnd/>
          </a:ln>
        </p:spPr>
        <p:txBody>
          <a:bodyPr wrap="none" anchor="ctr"/>
          <a:lstStyle/>
          <a:p>
            <a:endParaRPr lang="zh-CN" altLang="en-US"/>
          </a:p>
        </p:txBody>
      </p:sp>
      <p:sp>
        <p:nvSpPr>
          <p:cNvPr id="28678" name="Rectangle 7"/>
          <p:cNvSpPr>
            <a:spLocks noChangeArrowheads="1"/>
          </p:cNvSpPr>
          <p:nvPr/>
        </p:nvSpPr>
        <p:spPr bwMode="auto">
          <a:xfrm>
            <a:off x="1150938" y="4181475"/>
            <a:ext cx="7669212" cy="1697038"/>
          </a:xfrm>
          <a:prstGeom prst="rect">
            <a:avLst/>
          </a:prstGeom>
          <a:solidFill>
            <a:srgbClr val="CCECFF"/>
          </a:solidFill>
          <a:ln w="9525">
            <a:noFill/>
            <a:miter lim="800000"/>
            <a:headEnd/>
            <a:tailEnd/>
          </a:ln>
        </p:spPr>
        <p:txBody>
          <a:bodyPr wrap="none" anchor="ctr"/>
          <a:lstStyle/>
          <a:p>
            <a:endParaRPr lang="zh-CN" altLang="en-US"/>
          </a:p>
        </p:txBody>
      </p:sp>
      <p:sp>
        <p:nvSpPr>
          <p:cNvPr id="28679" name="Rectangle 8"/>
          <p:cNvSpPr>
            <a:spLocks noChangeArrowheads="1"/>
          </p:cNvSpPr>
          <p:nvPr/>
        </p:nvSpPr>
        <p:spPr bwMode="auto">
          <a:xfrm>
            <a:off x="1139825" y="2782888"/>
            <a:ext cx="4714875" cy="1355725"/>
          </a:xfrm>
          <a:prstGeom prst="rect">
            <a:avLst/>
          </a:prstGeom>
          <a:solidFill>
            <a:srgbClr val="FFCCFF"/>
          </a:solidFill>
          <a:ln w="9525">
            <a:noFill/>
            <a:miter lim="800000"/>
            <a:headEnd/>
            <a:tailEnd/>
          </a:ln>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8680" name="Text Box 9"/>
          <p:cNvSpPr txBox="1">
            <a:spLocks noChangeArrowheads="1"/>
          </p:cNvSpPr>
          <p:nvPr/>
        </p:nvSpPr>
        <p:spPr bwMode="auto">
          <a:xfrm>
            <a:off x="6661150" y="2838450"/>
            <a:ext cx="1416050" cy="461963"/>
          </a:xfrm>
          <a:prstGeom prst="rect">
            <a:avLst/>
          </a:prstGeom>
          <a:noFill/>
          <a:ln w="9525">
            <a:noFill/>
            <a:miter lim="800000"/>
            <a:headEnd/>
            <a:tailEnd/>
          </a:ln>
        </p:spPr>
        <p:txBody>
          <a:bodyPr wrap="none">
            <a:spAutoFit/>
          </a:bodyPr>
          <a:lstStyle/>
          <a:p>
            <a:pPr algn="ctr"/>
            <a:r>
              <a:rPr kumimoji="1" lang="zh-CN" altLang="en-US" sz="2400">
                <a:latin typeface="微软雅黑" panose="020B0503020204020204" pitchFamily="34" charset="-122"/>
                <a:ea typeface="微软雅黑" panose="020B0503020204020204" pitchFamily="34" charset="-122"/>
              </a:rPr>
              <a:t>争用服务</a:t>
            </a:r>
          </a:p>
        </p:txBody>
      </p:sp>
      <p:sp>
        <p:nvSpPr>
          <p:cNvPr id="28681" name="Text Box 10"/>
          <p:cNvSpPr txBox="1">
            <a:spLocks noChangeArrowheads="1"/>
          </p:cNvSpPr>
          <p:nvPr/>
        </p:nvSpPr>
        <p:spPr bwMode="auto">
          <a:xfrm>
            <a:off x="3439666" y="4360863"/>
            <a:ext cx="3179075" cy="1200329"/>
          </a:xfrm>
          <a:prstGeom prst="rect">
            <a:avLst/>
          </a:prstGeom>
          <a:noFill/>
          <a:ln w="9525">
            <a:noFill/>
            <a:miter lim="800000"/>
            <a:headEnd/>
            <a:tailEnd/>
          </a:ln>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分布协调功能 </a:t>
            </a:r>
            <a:r>
              <a:rPr kumimoji="1" lang="en-US" altLang="zh-CN" sz="2400" dirty="0">
                <a:latin typeface="微软雅黑" panose="020B0503020204020204" pitchFamily="34" charset="-122"/>
                <a:ea typeface="微软雅黑" panose="020B0503020204020204" pitchFamily="34" charset="-122"/>
              </a:rPr>
              <a:t>DCF</a:t>
            </a:r>
          </a:p>
          <a:p>
            <a:pPr algn="ct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必须支持</a:t>
            </a:r>
            <a:r>
              <a:rPr kumimoji="1" lang="en-US" altLang="zh-CN" sz="2400" dirty="0">
                <a:latin typeface="微软雅黑" panose="020B0503020204020204" pitchFamily="34" charset="-122"/>
                <a:ea typeface="微软雅黑" panose="020B0503020204020204" pitchFamily="34" charset="-122"/>
              </a:rPr>
              <a:t>)</a:t>
            </a:r>
          </a:p>
          <a:p>
            <a:pPr algn="ct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使用</a:t>
            </a:r>
            <a:r>
              <a:rPr kumimoji="1" lang="en-US" altLang="zh-CN" sz="2400" dirty="0">
                <a:latin typeface="微软雅黑" panose="020B0503020204020204" pitchFamily="34" charset="-122"/>
                <a:ea typeface="微软雅黑" panose="020B0503020204020204" pitchFamily="34" charset="-122"/>
              </a:rPr>
              <a:t>CSMA/CA</a:t>
            </a:r>
            <a:r>
              <a:rPr kumimoji="1" lang="zh-CN" altLang="en-US" sz="2400" dirty="0">
                <a:latin typeface="微软雅黑" panose="020B0503020204020204" pitchFamily="34" charset="-122"/>
                <a:ea typeface="微软雅黑" panose="020B0503020204020204" pitchFamily="34" charset="-122"/>
              </a:rPr>
              <a:t>方法</a:t>
            </a:r>
            <a:r>
              <a:rPr kumimoji="1" lang="en-US" altLang="zh-CN" sz="2400" dirty="0">
                <a:latin typeface="微软雅黑" panose="020B0503020204020204" pitchFamily="34" charset="-122"/>
                <a:ea typeface="微软雅黑" panose="020B0503020204020204" pitchFamily="34" charset="-122"/>
              </a:rPr>
              <a:t>)</a:t>
            </a:r>
          </a:p>
        </p:txBody>
      </p:sp>
      <p:sp>
        <p:nvSpPr>
          <p:cNvPr id="28682" name="Text Box 11"/>
          <p:cNvSpPr txBox="1">
            <a:spLocks noChangeArrowheads="1"/>
          </p:cNvSpPr>
          <p:nvPr/>
        </p:nvSpPr>
        <p:spPr bwMode="auto">
          <a:xfrm>
            <a:off x="2260882" y="2997200"/>
            <a:ext cx="2371163" cy="830997"/>
          </a:xfrm>
          <a:prstGeom prst="rect">
            <a:avLst/>
          </a:prstGeom>
          <a:noFill/>
          <a:ln w="9525">
            <a:noFill/>
            <a:miter lim="800000"/>
            <a:headEnd/>
            <a:tailEnd/>
          </a:ln>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点协调功能 </a:t>
            </a:r>
            <a:r>
              <a:rPr kumimoji="1" lang="en-US" altLang="zh-CN" sz="2400" dirty="0">
                <a:latin typeface="微软雅黑" panose="020B0503020204020204" pitchFamily="34" charset="-122"/>
                <a:ea typeface="微软雅黑" panose="020B0503020204020204" pitchFamily="34" charset="-122"/>
              </a:rPr>
              <a:t>PCF</a:t>
            </a:r>
          </a:p>
          <a:p>
            <a:pPr algn="ct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选用</a:t>
            </a:r>
            <a:r>
              <a:rPr kumimoji="1" lang="en-US" altLang="zh-CN" sz="2400" dirty="0">
                <a:latin typeface="微软雅黑" panose="020B0503020204020204" pitchFamily="34" charset="-122"/>
                <a:ea typeface="微软雅黑" panose="020B0503020204020204" pitchFamily="34" charset="-122"/>
              </a:rPr>
              <a:t>)</a:t>
            </a:r>
          </a:p>
        </p:txBody>
      </p:sp>
      <p:sp>
        <p:nvSpPr>
          <p:cNvPr id="28683" name="Rectangle 12"/>
          <p:cNvSpPr>
            <a:spLocks noChangeArrowheads="1"/>
          </p:cNvSpPr>
          <p:nvPr/>
        </p:nvSpPr>
        <p:spPr bwMode="auto">
          <a:xfrm>
            <a:off x="1116013" y="2781300"/>
            <a:ext cx="4745037" cy="1379538"/>
          </a:xfrm>
          <a:prstGeom prst="rect">
            <a:avLst/>
          </a:prstGeom>
          <a:noFill/>
          <a:ln w="28575">
            <a:solidFill>
              <a:schemeClr val="tx2"/>
            </a:solidFill>
            <a:miter lim="800000"/>
            <a:headEnd/>
            <a:tailEnd/>
          </a:ln>
        </p:spPr>
        <p:txBody>
          <a:bodyPr wrap="none" anchor="ctr"/>
          <a:lstStyle/>
          <a:p>
            <a:endParaRPr lang="zh-CN" altLang="en-US"/>
          </a:p>
        </p:txBody>
      </p:sp>
      <p:sp>
        <p:nvSpPr>
          <p:cNvPr id="28684" name="Line 13"/>
          <p:cNvSpPr>
            <a:spLocks noChangeShapeType="1"/>
          </p:cNvSpPr>
          <p:nvPr/>
        </p:nvSpPr>
        <p:spPr bwMode="auto">
          <a:xfrm>
            <a:off x="152400" y="2781300"/>
            <a:ext cx="812800" cy="0"/>
          </a:xfrm>
          <a:prstGeom prst="line">
            <a:avLst/>
          </a:prstGeom>
          <a:noFill/>
          <a:ln w="19050">
            <a:solidFill>
              <a:srgbClr val="333399"/>
            </a:solidFill>
            <a:round/>
            <a:headEnd/>
            <a:tailEnd/>
          </a:ln>
        </p:spPr>
        <p:txBody>
          <a:bodyPr/>
          <a:lstStyle/>
          <a:p>
            <a:endParaRPr lang="zh-CN" altLang="en-US"/>
          </a:p>
        </p:txBody>
      </p:sp>
      <p:sp>
        <p:nvSpPr>
          <p:cNvPr id="28685" name="Text Box 14"/>
          <p:cNvSpPr txBox="1">
            <a:spLocks noChangeArrowheads="1"/>
          </p:cNvSpPr>
          <p:nvPr/>
        </p:nvSpPr>
        <p:spPr bwMode="auto">
          <a:xfrm>
            <a:off x="4500563" y="6005513"/>
            <a:ext cx="1108075" cy="461962"/>
          </a:xfrm>
          <a:prstGeom prst="rect">
            <a:avLst/>
          </a:prstGeom>
          <a:solidFill>
            <a:schemeClr val="bg1"/>
          </a:solidFill>
          <a:ln w="9525">
            <a:noFill/>
            <a:miter lim="800000"/>
            <a:headEnd/>
            <a:tailEnd/>
          </a:ln>
        </p:spPr>
        <p:txBody>
          <a:bodyPr wrap="none">
            <a:spAutoFit/>
          </a:bodyPr>
          <a:lstStyle/>
          <a:p>
            <a:r>
              <a:rPr kumimoji="1" lang="zh-CN" altLang="en-US" sz="2400">
                <a:latin typeface="微软雅黑" panose="020B0503020204020204" pitchFamily="34" charset="-122"/>
                <a:ea typeface="微软雅黑" panose="020B0503020204020204" pitchFamily="34" charset="-122"/>
              </a:rPr>
              <a:t>物理层</a:t>
            </a:r>
          </a:p>
        </p:txBody>
      </p:sp>
      <p:sp>
        <p:nvSpPr>
          <p:cNvPr id="28686" name="Line 15"/>
          <p:cNvSpPr>
            <a:spLocks noChangeShapeType="1"/>
          </p:cNvSpPr>
          <p:nvPr/>
        </p:nvSpPr>
        <p:spPr bwMode="auto">
          <a:xfrm>
            <a:off x="152400" y="5878513"/>
            <a:ext cx="812800" cy="0"/>
          </a:xfrm>
          <a:prstGeom prst="line">
            <a:avLst/>
          </a:prstGeom>
          <a:noFill/>
          <a:ln w="19050">
            <a:solidFill>
              <a:srgbClr val="333399"/>
            </a:solidFill>
            <a:round/>
            <a:headEnd/>
            <a:tailEnd/>
          </a:ln>
        </p:spPr>
        <p:txBody>
          <a:bodyPr/>
          <a:lstStyle/>
          <a:p>
            <a:endParaRPr lang="zh-CN" altLang="en-US"/>
          </a:p>
        </p:txBody>
      </p:sp>
      <p:sp>
        <p:nvSpPr>
          <p:cNvPr id="28687" name="Line 17"/>
          <p:cNvSpPr>
            <a:spLocks noChangeShapeType="1"/>
          </p:cNvSpPr>
          <p:nvPr/>
        </p:nvSpPr>
        <p:spPr bwMode="auto">
          <a:xfrm flipV="1">
            <a:off x="1108075" y="5876925"/>
            <a:ext cx="7712075" cy="1588"/>
          </a:xfrm>
          <a:prstGeom prst="line">
            <a:avLst/>
          </a:prstGeom>
          <a:noFill/>
          <a:ln w="19050">
            <a:solidFill>
              <a:schemeClr val="tx2"/>
            </a:solidFill>
            <a:round/>
            <a:headEnd/>
            <a:tailEnd/>
          </a:ln>
        </p:spPr>
        <p:txBody>
          <a:bodyPr/>
          <a:lstStyle/>
          <a:p>
            <a:endParaRPr lang="zh-CN" altLang="en-US"/>
          </a:p>
        </p:txBody>
      </p:sp>
      <p:sp>
        <p:nvSpPr>
          <p:cNvPr id="28688" name="AutoShape 18"/>
          <p:cNvSpPr>
            <a:spLocks noChangeArrowheads="1"/>
          </p:cNvSpPr>
          <p:nvPr/>
        </p:nvSpPr>
        <p:spPr bwMode="auto">
          <a:xfrm>
            <a:off x="7092950" y="3357563"/>
            <a:ext cx="576263" cy="935037"/>
          </a:xfrm>
          <a:prstGeom prst="upArrow">
            <a:avLst>
              <a:gd name="adj1" fmla="val 50000"/>
              <a:gd name="adj2" fmla="val 40565"/>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28689" name="AutoShape 19"/>
          <p:cNvSpPr>
            <a:spLocks noChangeArrowheads="1"/>
          </p:cNvSpPr>
          <p:nvPr/>
        </p:nvSpPr>
        <p:spPr bwMode="auto">
          <a:xfrm>
            <a:off x="3203575" y="2492375"/>
            <a:ext cx="576263" cy="431800"/>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a:p>
        </p:txBody>
      </p:sp>
    </p:spTree>
    <p:extLst>
      <p:ext uri="{BB962C8B-B14F-4D97-AF65-F5344CB8AC3E}">
        <p14:creationId xmlns:p14="http://schemas.microsoft.com/office/powerpoint/2010/main" val="19505814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日期占位符 4"/>
          <p:cNvSpPr>
            <a:spLocks noGrp="1"/>
          </p:cNvSpPr>
          <p:nvPr>
            <p:ph type="dt" sz="quarter" idx="10"/>
          </p:nvPr>
        </p:nvSpPr>
        <p:spPr>
          <a:xfrm>
            <a:off x="251520" y="6400800"/>
            <a:ext cx="1905000" cy="457200"/>
          </a:xfrm>
          <a:noFill/>
        </p:spPr>
        <p:txBody>
          <a:bodyPr/>
          <a:lstStyle/>
          <a:p>
            <a:fld id="{3632ACA5-3039-4D90-BC7F-6AF19A14F304}" type="datetime1">
              <a:rPr lang="zh-CN" altLang="en-US" smtClean="0"/>
              <a:pPr/>
              <a:t>2018/1/14</a:t>
            </a:fld>
            <a:endParaRPr lang="en-US" altLang="zh-CN" dirty="0"/>
          </a:p>
        </p:txBody>
      </p:sp>
      <p:sp>
        <p:nvSpPr>
          <p:cNvPr id="11269" name="灯片编号占位符 5"/>
          <p:cNvSpPr>
            <a:spLocks noGrp="1"/>
          </p:cNvSpPr>
          <p:nvPr>
            <p:ph type="sldNum" sz="quarter" idx="12"/>
          </p:nvPr>
        </p:nvSpPr>
        <p:spPr>
          <a:noFill/>
        </p:spPr>
        <p:txBody>
          <a:bodyPr/>
          <a:lstStyle/>
          <a:p>
            <a:fld id="{723ACB65-C583-40F5-B108-774DB172DED0}" type="slidenum">
              <a:rPr lang="en-US" altLang="zh-CN" smtClean="0"/>
              <a:pPr/>
              <a:t>105</a:t>
            </a:fld>
            <a:endParaRPr lang="en-US" altLang="zh-CN" dirty="0"/>
          </a:p>
        </p:txBody>
      </p:sp>
      <p:sp>
        <p:nvSpPr>
          <p:cNvPr id="7" name="Rectangle 9"/>
          <p:cNvSpPr txBox="1">
            <a:spLocks noChangeArrowheads="1"/>
          </p:cNvSpPr>
          <p:nvPr/>
        </p:nvSpPr>
        <p:spPr bwMode="auto">
          <a:xfrm>
            <a:off x="467544" y="1340768"/>
            <a:ext cx="7561262" cy="26031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fontAlgn="base">
              <a:lnSpc>
                <a:spcPct val="105000"/>
              </a:lnSpc>
              <a:spcBef>
                <a:spcPct val="20000"/>
              </a:spcBef>
              <a:spcAft>
                <a:spcPts val="600"/>
              </a:spcAft>
              <a:buFont typeface="Arial" pitchFamily="34" charset="0"/>
              <a:buChar cha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传统</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Ethernet</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局域网与</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802.11</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无线局域网的异同点</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endParaRPr>
          </a:p>
          <a:p>
            <a:pPr marL="742950" marR="0" lvl="1" indent="-285750" algn="l" defTabSz="914400" rtl="0" eaLnBrk="1" fontAlgn="base" latinLnBrk="0" hangingPunct="1">
              <a:lnSpc>
                <a:spcPct val="105000"/>
              </a:lnSpc>
              <a:spcBef>
                <a:spcPct val="20000"/>
              </a:spcBef>
              <a:spcAft>
                <a:spcPts val="600"/>
              </a:spcAft>
              <a:buClrTx/>
              <a:buSzTx/>
              <a:buFontTx/>
              <a:buChar char="–"/>
              <a:tabLst/>
              <a:defRPr/>
            </a:pP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CSMA/CD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协议要求一个站点在发送本站数据的同时，还必须不间断地检测信道，但在无线局域网的设备中要实现这种功能就花费过大。</a:t>
            </a:r>
          </a:p>
          <a:p>
            <a:pPr marL="742950" marR="0" lvl="1" indent="-285750" algn="l" defTabSz="914400" rtl="0" eaLnBrk="1" fontAlgn="base" latinLnBrk="0" hangingPunct="1">
              <a:lnSpc>
                <a:spcPct val="105000"/>
              </a:lnSpc>
              <a:spcBef>
                <a:spcPct val="20000"/>
              </a:spcBef>
              <a:spcAft>
                <a:spcPts val="600"/>
              </a:spcAft>
              <a:buClrTx/>
              <a:buSzTx/>
              <a:buFontTx/>
              <a:buChar char="–"/>
              <a:tabLst/>
              <a:defRPr/>
            </a:pP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即使我们能够实现碰撞检测的功能，并且当我们在发送数据时检测到信道是空闲的，在接收端仍然有可能发生碰撞。  </a:t>
            </a:r>
          </a:p>
        </p:txBody>
      </p:sp>
      <p:sp>
        <p:nvSpPr>
          <p:cNvPr id="9" name="内容占位符 16"/>
          <p:cNvSpPr>
            <a:spLocks noGrp="1"/>
          </p:cNvSpPr>
          <p:nvPr>
            <p:ph idx="1"/>
          </p:nvPr>
        </p:nvSpPr>
        <p:spPr>
          <a:xfrm>
            <a:off x="323528" y="404665"/>
            <a:ext cx="7920880" cy="864096"/>
          </a:xfrm>
        </p:spPr>
        <p:txBody>
          <a:bodyPr/>
          <a:lstStyle/>
          <a:p>
            <a:pPr eaLnBrk="1" hangingPunct="1">
              <a:buFontTx/>
              <a:buNone/>
              <a:defRPr/>
            </a:pPr>
            <a:r>
              <a:rPr lang="en-US" altLang="zh-CN" sz="2800" b="1" u="sng" dirty="0">
                <a:solidFill>
                  <a:schemeClr val="accent6"/>
                </a:solidFill>
                <a:ea typeface="华文新魏" pitchFamily="2" charset="-122"/>
              </a:rPr>
              <a:t>4.7.3  802.11</a:t>
            </a:r>
            <a:r>
              <a:rPr lang="zh-CN" altLang="en-US" sz="2800" b="1" u="sng" dirty="0">
                <a:solidFill>
                  <a:schemeClr val="accent6"/>
                </a:solidFill>
                <a:ea typeface="华文新魏" pitchFamily="2" charset="-122"/>
              </a:rPr>
              <a:t>的</a:t>
            </a:r>
            <a:r>
              <a:rPr lang="en-US" altLang="zh-CN" sz="2800" b="1" u="sng" dirty="0">
                <a:solidFill>
                  <a:schemeClr val="accent6"/>
                </a:solidFill>
                <a:ea typeface="华文新魏" pitchFamily="2" charset="-122"/>
              </a:rPr>
              <a:t>CSMA/CA</a:t>
            </a:r>
            <a:r>
              <a:rPr lang="zh-CN" altLang="en-US" sz="2800" b="1" u="sng" dirty="0">
                <a:solidFill>
                  <a:schemeClr val="accent6"/>
                </a:solidFill>
                <a:ea typeface="华文新魏" pitchFamily="2" charset="-122"/>
              </a:rPr>
              <a:t>协议实现方法</a:t>
            </a:r>
            <a:endParaRPr lang="en-US" altLang="zh-CN" sz="2800" b="1" u="sng" dirty="0">
              <a:solidFill>
                <a:schemeClr val="accent6"/>
              </a:solidFill>
              <a:ea typeface="华文新魏" pitchFamily="2" charset="-122"/>
            </a:endParaRPr>
          </a:p>
        </p:txBody>
      </p:sp>
      <p:sp>
        <p:nvSpPr>
          <p:cNvPr id="11" name="Rectangle 9"/>
          <p:cNvSpPr txBox="1">
            <a:spLocks noChangeArrowheads="1"/>
          </p:cNvSpPr>
          <p:nvPr/>
        </p:nvSpPr>
        <p:spPr bwMode="auto">
          <a:xfrm>
            <a:off x="467544" y="4077072"/>
            <a:ext cx="8136904" cy="2087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无线局域网不能使用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CSMA/CD</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，而只能使用改进的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CSMA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协议</a:t>
            </a:r>
          </a:p>
          <a:p>
            <a:pPr marL="742950" marR="0" lvl="1" indent="-285750" algn="just" defTabSz="914400" rtl="0" eaLnBrk="1" fontAlgn="base" latinLnBrk="0" hangingPunct="1">
              <a:lnSpc>
                <a:spcPct val="90000"/>
              </a:lnSpc>
              <a:spcBef>
                <a:spcPct val="20000"/>
              </a:spcBef>
              <a:spcAft>
                <a:spcPts val="600"/>
              </a:spcAft>
              <a:buClrTx/>
              <a:buSzTx/>
              <a:buFontTx/>
              <a:buChar char="–"/>
              <a:tabLst/>
              <a:defRPr/>
            </a:pP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改进的办法是把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CSMA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增加一个</a:t>
            </a:r>
            <a:r>
              <a:rPr kumimoji="1" lang="zh-CN" altLang="en-US" sz="2000" b="1" i="0" u="none" strike="noStrike" kern="0" cap="none" spc="0" normalizeH="0" baseline="0" noProof="0" dirty="0">
                <a:ln>
                  <a:noFill/>
                </a:ln>
                <a:solidFill>
                  <a:srgbClr val="FF0000"/>
                </a:solidFill>
                <a:effectLst/>
                <a:uLnTx/>
                <a:uFillTx/>
                <a:latin typeface="华文新魏" pitchFamily="2" charset="-122"/>
                <a:ea typeface="华文新魏" pitchFamily="2" charset="-122"/>
              </a:rPr>
              <a:t>碰撞避免</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(Collision Avoidance)</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功能</a:t>
            </a:r>
            <a:r>
              <a:rPr kumimoji="1" lang="zh-CN" altLang="en-US" sz="2000" b="1" kern="0" dirty="0">
                <a:latin typeface="华文新魏" pitchFamily="2" charset="-122"/>
                <a:ea typeface="华文新魏" pitchFamily="2" charset="-122"/>
              </a:rPr>
              <a:t>，</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监听到信道空闲时，不是立即发送，而是退避。</a:t>
            </a:r>
          </a:p>
          <a:p>
            <a:pPr marL="742950" marR="0" lvl="1" indent="-285750" algn="l" defTabSz="914400" rtl="0" eaLnBrk="1" fontAlgn="base" latinLnBrk="0" hangingPunct="1">
              <a:lnSpc>
                <a:spcPct val="90000"/>
              </a:lnSpc>
              <a:spcBef>
                <a:spcPct val="20000"/>
              </a:spcBef>
              <a:spcAft>
                <a:spcPts val="600"/>
              </a:spcAft>
              <a:buClrTx/>
              <a:buSzTx/>
              <a:buFontTx/>
              <a:buChar char="–"/>
              <a:tabLst/>
              <a:defRPr/>
            </a:pP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使用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CSMA/CA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的同时，还增加使用</a:t>
            </a:r>
            <a:r>
              <a:rPr kumimoji="1" lang="zh-CN" altLang="en-US" sz="2000" b="1" i="0" u="none" strike="noStrike" kern="0" cap="none" spc="0" normalizeH="0" baseline="0" noProof="0" dirty="0">
                <a:ln>
                  <a:noFill/>
                </a:ln>
                <a:solidFill>
                  <a:srgbClr val="FF0000"/>
                </a:solidFill>
                <a:effectLst/>
                <a:uLnTx/>
                <a:uFillTx/>
                <a:latin typeface="华文新魏" pitchFamily="2" charset="-122"/>
                <a:ea typeface="华文新魏" pitchFamily="2" charset="-122"/>
              </a:rPr>
              <a:t>停止等待协议</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title"/>
          </p:nvPr>
        </p:nvSpPr>
        <p:spPr>
          <a:xfrm>
            <a:off x="251520" y="0"/>
            <a:ext cx="8116887" cy="1152128"/>
          </a:xfrm>
        </p:spPr>
        <p:txBody>
          <a:bodyPr/>
          <a:lstStyle/>
          <a:p>
            <a:pPr algn="l" eaLnBrk="1" hangingPunct="1"/>
            <a:r>
              <a:rPr lang="zh-CN" altLang="en-US" sz="3200" u="sng" dirty="0"/>
              <a:t> 帧间间隔 </a:t>
            </a:r>
            <a:r>
              <a:rPr lang="en-US" altLang="zh-CN" sz="3200" u="sng" dirty="0"/>
              <a:t>IFS </a:t>
            </a:r>
            <a:r>
              <a:rPr lang="zh-CN" altLang="en-US" sz="3200" u="sng" dirty="0"/>
              <a:t>的规定</a:t>
            </a:r>
            <a:endParaRPr lang="en-US" altLang="zh-CN" sz="3200" u="sng" dirty="0"/>
          </a:p>
        </p:txBody>
      </p:sp>
      <p:sp>
        <p:nvSpPr>
          <p:cNvPr id="318473" name="Rectangle 9"/>
          <p:cNvSpPr>
            <a:spLocks noGrp="1" noChangeArrowheads="1"/>
          </p:cNvSpPr>
          <p:nvPr>
            <p:ph type="body" idx="1"/>
          </p:nvPr>
        </p:nvSpPr>
        <p:spPr>
          <a:xfrm>
            <a:off x="539552" y="1196752"/>
            <a:ext cx="7993063" cy="5040560"/>
          </a:xfrm>
        </p:spPr>
        <p:txBody>
          <a:bodyPr/>
          <a:lstStyle/>
          <a:p>
            <a:pPr eaLnBrk="1" hangingPunct="1"/>
            <a:r>
              <a:rPr lang="zh-CN" altLang="en-US" dirty="0">
                <a:latin typeface="华文新魏" pitchFamily="2" charset="-122"/>
                <a:ea typeface="华文新魏" pitchFamily="2" charset="-122"/>
              </a:rPr>
              <a:t>所有的站在完成发送后，必须再等待一段很短的时间（继续监听）才能发送下一帧。这段时间的通称是</a:t>
            </a:r>
            <a:r>
              <a:rPr lang="zh-CN" altLang="en-US" dirty="0">
                <a:solidFill>
                  <a:srgbClr val="FF0000"/>
                </a:solidFill>
                <a:latin typeface="华文新魏" pitchFamily="2" charset="-122"/>
                <a:ea typeface="华文新魏" pitchFamily="2" charset="-122"/>
              </a:rPr>
              <a:t>帧间间隔</a:t>
            </a: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IFS (</a:t>
            </a:r>
            <a:r>
              <a:rPr lang="en-US" altLang="zh-CN" dirty="0" err="1">
                <a:latin typeface="华文新魏" pitchFamily="2" charset="-122"/>
                <a:ea typeface="华文新魏" pitchFamily="2" charset="-122"/>
              </a:rPr>
              <a:t>InterFrame</a:t>
            </a:r>
            <a:r>
              <a:rPr lang="en-US" altLang="zh-CN" dirty="0">
                <a:latin typeface="华文新魏" pitchFamily="2" charset="-122"/>
                <a:ea typeface="华文新魏" pitchFamily="2" charset="-122"/>
              </a:rPr>
              <a:t> Space)</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pPr>
              <a:defRPr/>
            </a:pPr>
            <a:r>
              <a:rPr lang="en-US" altLang="zh-CN" dirty="0">
                <a:ea typeface="华文新魏" pitchFamily="2" charset="-122"/>
              </a:rPr>
              <a:t>802.11</a:t>
            </a:r>
            <a:r>
              <a:rPr lang="zh-CN" altLang="zh-CN" dirty="0">
                <a:ea typeface="华文新魏" pitchFamily="2" charset="-122"/>
              </a:rPr>
              <a:t>规定了四种帧间间隔：</a:t>
            </a:r>
            <a:endParaRPr lang="en-US" altLang="zh-CN" dirty="0">
              <a:ea typeface="华文新魏" pitchFamily="2" charset="-122"/>
            </a:endParaRPr>
          </a:p>
          <a:p>
            <a:pPr lvl="1">
              <a:spcBef>
                <a:spcPts val="0"/>
              </a:spcBef>
              <a:spcAft>
                <a:spcPts val="0"/>
              </a:spcAft>
              <a:defRPr/>
            </a:pPr>
            <a:r>
              <a:rPr lang="zh-CN" altLang="zh-CN" dirty="0">
                <a:ea typeface="华文新魏" pitchFamily="2" charset="-122"/>
              </a:rPr>
              <a:t>短帧间间隔（</a:t>
            </a:r>
            <a:r>
              <a:rPr lang="en-US" altLang="zh-CN" dirty="0">
                <a:ea typeface="华文新魏" pitchFamily="2" charset="-122"/>
              </a:rPr>
              <a:t>SIFS</a:t>
            </a:r>
            <a:r>
              <a:rPr lang="zh-CN" altLang="zh-CN" dirty="0">
                <a:ea typeface="华文新魏" pitchFamily="2" charset="-122"/>
              </a:rPr>
              <a:t>）</a:t>
            </a:r>
            <a:r>
              <a:rPr lang="zh-CN" altLang="en-US" dirty="0">
                <a:ea typeface="华文新魏" pitchFamily="2" charset="-122"/>
              </a:rPr>
              <a:t>，</a:t>
            </a:r>
            <a:r>
              <a:rPr lang="en-US" altLang="zh-CN" dirty="0">
                <a:ea typeface="华文新魏" pitchFamily="2" charset="-122"/>
              </a:rPr>
              <a:t>28us</a:t>
            </a:r>
          </a:p>
          <a:p>
            <a:pPr lvl="1">
              <a:spcBef>
                <a:spcPts val="0"/>
              </a:spcBef>
              <a:spcAft>
                <a:spcPts val="0"/>
              </a:spcAft>
              <a:defRPr/>
            </a:pPr>
            <a:r>
              <a:rPr lang="zh-CN" altLang="zh-CN" dirty="0">
                <a:ea typeface="华文新魏" pitchFamily="2" charset="-122"/>
              </a:rPr>
              <a:t>点协调功能帧间间隔（</a:t>
            </a:r>
            <a:r>
              <a:rPr lang="en-US" altLang="zh-CN" dirty="0">
                <a:ea typeface="华文新魏" pitchFamily="2" charset="-122"/>
              </a:rPr>
              <a:t>PIFS</a:t>
            </a:r>
            <a:r>
              <a:rPr lang="zh-CN" altLang="zh-CN" dirty="0">
                <a:ea typeface="华文新魏" pitchFamily="2" charset="-122"/>
              </a:rPr>
              <a:t>）</a:t>
            </a:r>
            <a:endParaRPr lang="en-US" altLang="zh-CN" dirty="0">
              <a:ea typeface="华文新魏" pitchFamily="2" charset="-122"/>
            </a:endParaRPr>
          </a:p>
          <a:p>
            <a:pPr lvl="1">
              <a:spcBef>
                <a:spcPts val="0"/>
              </a:spcBef>
              <a:spcAft>
                <a:spcPts val="0"/>
              </a:spcAft>
              <a:defRPr/>
            </a:pPr>
            <a:r>
              <a:rPr lang="zh-CN" altLang="zh-CN" dirty="0">
                <a:ea typeface="华文新魏" pitchFamily="2" charset="-122"/>
              </a:rPr>
              <a:t>分布协调功能帧间间隔（</a:t>
            </a:r>
            <a:r>
              <a:rPr lang="en-US" altLang="zh-CN" dirty="0">
                <a:ea typeface="华文新魏" pitchFamily="2" charset="-122"/>
              </a:rPr>
              <a:t>DIFS</a:t>
            </a:r>
            <a:r>
              <a:rPr lang="zh-CN" altLang="zh-CN" dirty="0">
                <a:ea typeface="华文新魏" pitchFamily="2" charset="-122"/>
              </a:rPr>
              <a:t>）</a:t>
            </a:r>
            <a:r>
              <a:rPr lang="en-US" altLang="zh-CN" dirty="0">
                <a:ea typeface="华文新魏" pitchFamily="2" charset="-122"/>
              </a:rPr>
              <a:t>128us</a:t>
            </a:r>
          </a:p>
          <a:p>
            <a:pPr lvl="1">
              <a:spcBef>
                <a:spcPts val="0"/>
              </a:spcBef>
              <a:spcAft>
                <a:spcPts val="0"/>
              </a:spcAft>
              <a:defRPr/>
            </a:pPr>
            <a:r>
              <a:rPr lang="zh-CN" altLang="zh-CN" dirty="0">
                <a:ea typeface="华文新魏" pitchFamily="2" charset="-122"/>
              </a:rPr>
              <a:t>扩展帧间间隔（</a:t>
            </a:r>
            <a:r>
              <a:rPr lang="en-US" altLang="zh-CN" dirty="0">
                <a:ea typeface="华文新魏" pitchFamily="2" charset="-122"/>
              </a:rPr>
              <a:t>EIFS</a:t>
            </a:r>
            <a:r>
              <a:rPr lang="zh-CN" altLang="zh-CN" dirty="0">
                <a:ea typeface="华文新魏" pitchFamily="2" charset="-122"/>
              </a:rPr>
              <a:t>）</a:t>
            </a:r>
            <a:endParaRPr lang="zh-CN" altLang="en-US" dirty="0">
              <a:latin typeface="华文新魏" pitchFamily="2" charset="-122"/>
              <a:ea typeface="华文新魏" pitchFamily="2" charset="-122"/>
            </a:endParaRPr>
          </a:p>
          <a:p>
            <a:pPr eaLnBrk="1" hangingPunct="1"/>
            <a:r>
              <a:rPr lang="zh-CN" altLang="en-US" dirty="0">
                <a:latin typeface="华文新魏" pitchFamily="2" charset="-122"/>
                <a:ea typeface="华文新魏" pitchFamily="2" charset="-122"/>
              </a:rPr>
              <a:t>帧间间隔长度取决于该站欲发送的帧的类型。高优先级帧需要等待的时间较短，因此可优先获得发送权。</a:t>
            </a:r>
          </a:p>
          <a:p>
            <a:pPr eaLnBrk="1" hangingPunct="1"/>
            <a:r>
              <a:rPr lang="zh-CN" altLang="en-US" dirty="0">
                <a:latin typeface="华文新魏" pitchFamily="2" charset="-122"/>
                <a:ea typeface="华文新魏" pitchFamily="2" charset="-122"/>
              </a:rPr>
              <a:t>若低优先级帧还没来得及发送而其他站的高优先级帧已发送到媒体，则媒体变为忙态因而低优先级帧就只能再推迟发送了。这样就减少了发生碰撞的机会。   </a:t>
            </a:r>
          </a:p>
        </p:txBody>
      </p:sp>
      <p:sp>
        <p:nvSpPr>
          <p:cNvPr id="29700" name="日期占位符 4"/>
          <p:cNvSpPr>
            <a:spLocks noGrp="1"/>
          </p:cNvSpPr>
          <p:nvPr>
            <p:ph type="dt" sz="quarter" idx="10"/>
          </p:nvPr>
        </p:nvSpPr>
        <p:spPr>
          <a:xfrm>
            <a:off x="0" y="6400800"/>
            <a:ext cx="1905000" cy="457200"/>
          </a:xfrm>
          <a:noFill/>
        </p:spPr>
        <p:txBody>
          <a:bodyPr/>
          <a:lstStyle/>
          <a:p>
            <a:fld id="{9F3228A8-A41E-4DF2-AF1C-983E74BD0A7D}" type="datetime1">
              <a:rPr lang="zh-CN" altLang="en-US" smtClean="0"/>
              <a:pPr/>
              <a:t>2018/1/14</a:t>
            </a:fld>
            <a:endParaRPr lang="en-US" altLang="zh-CN" dirty="0"/>
          </a:p>
        </p:txBody>
      </p:sp>
      <p:sp>
        <p:nvSpPr>
          <p:cNvPr id="29701" name="灯片编号占位符 5"/>
          <p:cNvSpPr>
            <a:spLocks noGrp="1"/>
          </p:cNvSpPr>
          <p:nvPr>
            <p:ph type="sldNum" sz="quarter" idx="12"/>
          </p:nvPr>
        </p:nvSpPr>
        <p:spPr>
          <a:noFill/>
        </p:spPr>
        <p:txBody>
          <a:bodyPr/>
          <a:lstStyle/>
          <a:p>
            <a:fld id="{C948F109-C370-46AC-8666-114EDCEEA8E3}" type="slidenum">
              <a:rPr lang="en-US" altLang="zh-CN" smtClean="0"/>
              <a:pPr/>
              <a:t>106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847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84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3568" y="764704"/>
            <a:ext cx="7772400" cy="4538662"/>
          </a:xfrm>
        </p:spPr>
        <p:txBody>
          <a:bodyPr/>
          <a:lstStyle/>
          <a:p>
            <a:pPr eaLnBrk="1" hangingPunct="1">
              <a:defRPr/>
            </a:pPr>
            <a:r>
              <a:rPr lang="zh-CN" altLang="zh-CN" sz="3200" b="1" u="sng" dirty="0">
                <a:solidFill>
                  <a:schemeClr val="accent6"/>
                </a:solidFill>
                <a:latin typeface="华文新魏" pitchFamily="2" charset="-122"/>
                <a:ea typeface="华文新魏" pitchFamily="2" charset="-122"/>
              </a:rPr>
              <a:t>四种帧间间隔作用的比较</a:t>
            </a:r>
            <a:endParaRPr lang="zh-CN" altLang="en-US" sz="3200" b="1" u="sng" dirty="0">
              <a:solidFill>
                <a:schemeClr val="accent6"/>
              </a:solidFill>
              <a:latin typeface="华文新魏" pitchFamily="2" charset="-122"/>
              <a:ea typeface="华文新魏" pitchFamily="2" charset="-122"/>
            </a:endParaRPr>
          </a:p>
        </p:txBody>
      </p:sp>
      <p:sp>
        <p:nvSpPr>
          <p:cNvPr id="8294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136C162-4B06-4D4B-84CE-84B2E2822607}" type="slidenum">
              <a:rPr lang="zh-CN" altLang="en-US">
                <a:solidFill>
                  <a:srgbClr val="000000"/>
                </a:solidFill>
              </a:rPr>
              <a:pPr>
                <a:defRPr/>
              </a:pPr>
              <a:t>107</a:t>
            </a:fld>
            <a:endParaRPr lang="en-US" altLang="zh-CN">
              <a:solidFill>
                <a:srgbClr val="000000"/>
              </a:solidFill>
            </a:endParaRPr>
          </a:p>
        </p:txBody>
      </p:sp>
      <p:pic>
        <p:nvPicPr>
          <p:cNvPr id="106498" name="Picture 2"/>
          <p:cNvPicPr>
            <a:picLocks noChangeAspect="1" noChangeArrowheads="1"/>
          </p:cNvPicPr>
          <p:nvPr/>
        </p:nvPicPr>
        <p:blipFill>
          <a:blip r:embed="rId2" cstate="print"/>
          <a:srcRect/>
          <a:stretch>
            <a:fillRect/>
          </a:stretch>
        </p:blipFill>
        <p:spPr bwMode="auto">
          <a:xfrm>
            <a:off x="611560" y="1772816"/>
            <a:ext cx="7991475" cy="359727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title"/>
          </p:nvPr>
        </p:nvSpPr>
        <p:spPr>
          <a:xfrm>
            <a:off x="611188" y="404813"/>
            <a:ext cx="8116887" cy="839787"/>
          </a:xfrm>
        </p:spPr>
        <p:txBody>
          <a:bodyPr/>
          <a:lstStyle/>
          <a:p>
            <a:pPr algn="ctr" eaLnBrk="1" hangingPunct="1"/>
            <a:r>
              <a:rPr lang="zh-CN" altLang="en-US"/>
              <a:t>三种帧间间隔 </a:t>
            </a:r>
          </a:p>
        </p:txBody>
      </p:sp>
      <p:sp>
        <p:nvSpPr>
          <p:cNvPr id="30723" name="Line 11"/>
          <p:cNvSpPr>
            <a:spLocks noChangeShapeType="1"/>
          </p:cNvSpPr>
          <p:nvPr/>
        </p:nvSpPr>
        <p:spPr bwMode="auto">
          <a:xfrm>
            <a:off x="385763" y="3495675"/>
            <a:ext cx="8496300" cy="0"/>
          </a:xfrm>
          <a:prstGeom prst="line">
            <a:avLst/>
          </a:prstGeom>
          <a:noFill/>
          <a:ln w="28575">
            <a:solidFill>
              <a:srgbClr val="333399"/>
            </a:solidFill>
            <a:round/>
            <a:headEnd/>
            <a:tailEnd type="triangle" w="med" len="lg"/>
          </a:ln>
        </p:spPr>
        <p:txBody>
          <a:bodyPr/>
          <a:lstStyle/>
          <a:p>
            <a:endParaRPr lang="zh-CN" altLang="en-US"/>
          </a:p>
        </p:txBody>
      </p:sp>
      <p:sp>
        <p:nvSpPr>
          <p:cNvPr id="30724" name="Text Box 12"/>
          <p:cNvSpPr txBox="1">
            <a:spLocks noChangeArrowheads="1"/>
          </p:cNvSpPr>
          <p:nvPr/>
        </p:nvSpPr>
        <p:spPr bwMode="auto">
          <a:xfrm>
            <a:off x="8388350" y="3095625"/>
            <a:ext cx="642938" cy="365125"/>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17453" name="Text Box 13"/>
          <p:cNvSpPr txBox="1">
            <a:spLocks noChangeArrowheads="1"/>
          </p:cNvSpPr>
          <p:nvPr/>
        </p:nvSpPr>
        <p:spPr bwMode="auto">
          <a:xfrm>
            <a:off x="1503363" y="2916238"/>
            <a:ext cx="69373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0726" name="Text Box 14"/>
          <p:cNvSpPr txBox="1">
            <a:spLocks noChangeArrowheads="1"/>
          </p:cNvSpPr>
          <p:nvPr/>
        </p:nvSpPr>
        <p:spPr bwMode="auto">
          <a:xfrm>
            <a:off x="1560513" y="2530475"/>
            <a:ext cx="693737"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PIFS</a:t>
            </a:r>
          </a:p>
        </p:txBody>
      </p:sp>
      <p:sp>
        <p:nvSpPr>
          <p:cNvPr id="30727" name="Text Box 15"/>
          <p:cNvSpPr txBox="1">
            <a:spLocks noChangeArrowheads="1"/>
          </p:cNvSpPr>
          <p:nvPr/>
        </p:nvSpPr>
        <p:spPr bwMode="auto">
          <a:xfrm>
            <a:off x="1566863" y="2165350"/>
            <a:ext cx="704850"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DIFS</a:t>
            </a:r>
          </a:p>
        </p:txBody>
      </p:sp>
      <p:sp>
        <p:nvSpPr>
          <p:cNvPr id="30728" name="Line 16"/>
          <p:cNvSpPr>
            <a:spLocks noChangeShapeType="1"/>
          </p:cNvSpPr>
          <p:nvPr/>
        </p:nvSpPr>
        <p:spPr bwMode="auto">
          <a:xfrm flipV="1">
            <a:off x="1566863" y="3257550"/>
            <a:ext cx="534987" cy="1588"/>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0729" name="Line 17"/>
          <p:cNvSpPr>
            <a:spLocks noChangeShapeType="1"/>
          </p:cNvSpPr>
          <p:nvPr/>
        </p:nvSpPr>
        <p:spPr bwMode="auto">
          <a:xfrm flipV="1">
            <a:off x="1566863" y="2881313"/>
            <a:ext cx="63182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0730" name="Line 18"/>
          <p:cNvSpPr>
            <a:spLocks noChangeShapeType="1"/>
          </p:cNvSpPr>
          <p:nvPr/>
        </p:nvSpPr>
        <p:spPr bwMode="auto">
          <a:xfrm>
            <a:off x="1566863" y="2506663"/>
            <a:ext cx="709612"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0731" name="Freeform 19"/>
          <p:cNvSpPr>
            <a:spLocks/>
          </p:cNvSpPr>
          <p:nvPr/>
        </p:nvSpPr>
        <p:spPr bwMode="auto">
          <a:xfrm>
            <a:off x="544513" y="3121025"/>
            <a:ext cx="1022350" cy="374650"/>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66FF66"/>
          </a:solidFill>
          <a:ln w="9525">
            <a:solidFill>
              <a:schemeClr val="tx1"/>
            </a:solidFill>
            <a:round/>
            <a:headEnd/>
            <a:tailEnd/>
          </a:ln>
        </p:spPr>
        <p:txBody>
          <a:bodyPr/>
          <a:lstStyle/>
          <a:p>
            <a:endParaRPr lang="zh-CN" altLang="en-US"/>
          </a:p>
        </p:txBody>
      </p:sp>
      <p:sp>
        <p:nvSpPr>
          <p:cNvPr id="30732" name="Text Box 20"/>
          <p:cNvSpPr txBox="1">
            <a:spLocks noChangeArrowheads="1"/>
          </p:cNvSpPr>
          <p:nvPr/>
        </p:nvSpPr>
        <p:spPr bwMode="auto">
          <a:xfrm>
            <a:off x="500063" y="3117850"/>
            <a:ext cx="1158875" cy="366713"/>
          </a:xfrm>
          <a:prstGeom prst="rect">
            <a:avLst/>
          </a:prstGeom>
          <a:noFill/>
          <a:ln w="9525">
            <a:noFill/>
            <a:miter lim="800000"/>
            <a:headEnd/>
            <a:tailEnd/>
          </a:ln>
        </p:spPr>
        <p:txBody>
          <a:bodyPr>
            <a:spAutoFit/>
          </a:bodyPr>
          <a:lstStyle/>
          <a:p>
            <a:r>
              <a:rPr kumimoji="1" lang="zh-CN" altLang="en-US" sz="1800">
                <a:solidFill>
                  <a:srgbClr val="333399"/>
                </a:solidFill>
                <a:latin typeface="Arial" pitchFamily="34" charset="0"/>
                <a:ea typeface="黑体" pitchFamily="49" charset="-122"/>
              </a:rPr>
              <a:t>媒体空闲                                    </a:t>
            </a:r>
          </a:p>
        </p:txBody>
      </p:sp>
      <p:sp>
        <p:nvSpPr>
          <p:cNvPr id="30733" name="Freeform 21"/>
          <p:cNvSpPr>
            <a:spLocks/>
          </p:cNvSpPr>
          <p:nvPr/>
        </p:nvSpPr>
        <p:spPr bwMode="auto">
          <a:xfrm>
            <a:off x="2276475" y="3121025"/>
            <a:ext cx="1403350" cy="374650"/>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FF99"/>
          </a:solidFill>
          <a:ln w="9525">
            <a:solidFill>
              <a:schemeClr val="tx1"/>
            </a:solidFill>
            <a:round/>
            <a:headEnd/>
            <a:tailEnd/>
          </a:ln>
        </p:spPr>
        <p:txBody>
          <a:bodyPr/>
          <a:lstStyle/>
          <a:p>
            <a:endParaRPr lang="zh-CN" altLang="en-US"/>
          </a:p>
        </p:txBody>
      </p:sp>
      <p:sp>
        <p:nvSpPr>
          <p:cNvPr id="30734" name="Line 22"/>
          <p:cNvSpPr>
            <a:spLocks noChangeShapeType="1"/>
          </p:cNvSpPr>
          <p:nvPr/>
        </p:nvSpPr>
        <p:spPr bwMode="auto">
          <a:xfrm flipV="1">
            <a:off x="1566863" y="2241550"/>
            <a:ext cx="0" cy="839788"/>
          </a:xfrm>
          <a:prstGeom prst="line">
            <a:avLst/>
          </a:prstGeom>
          <a:noFill/>
          <a:ln w="9525">
            <a:solidFill>
              <a:schemeClr val="tx1"/>
            </a:solidFill>
            <a:round/>
            <a:headEnd/>
            <a:tailEnd/>
          </a:ln>
        </p:spPr>
        <p:txBody>
          <a:bodyPr/>
          <a:lstStyle/>
          <a:p>
            <a:endParaRPr lang="zh-CN" altLang="en-US"/>
          </a:p>
        </p:txBody>
      </p:sp>
      <p:sp>
        <p:nvSpPr>
          <p:cNvPr id="30735" name="Line 23"/>
          <p:cNvSpPr>
            <a:spLocks noChangeShapeType="1"/>
          </p:cNvSpPr>
          <p:nvPr/>
        </p:nvSpPr>
        <p:spPr bwMode="auto">
          <a:xfrm>
            <a:off x="2276475" y="2241550"/>
            <a:ext cx="0" cy="839788"/>
          </a:xfrm>
          <a:prstGeom prst="line">
            <a:avLst/>
          </a:prstGeom>
          <a:noFill/>
          <a:ln w="9525">
            <a:solidFill>
              <a:schemeClr val="tx1"/>
            </a:solidFill>
            <a:round/>
            <a:headEnd/>
            <a:tailEnd/>
          </a:ln>
        </p:spPr>
        <p:txBody>
          <a:bodyPr/>
          <a:lstStyle/>
          <a:p>
            <a:endParaRPr lang="zh-CN" altLang="en-US"/>
          </a:p>
        </p:txBody>
      </p:sp>
      <p:sp>
        <p:nvSpPr>
          <p:cNvPr id="30736" name="Line 24"/>
          <p:cNvSpPr>
            <a:spLocks noChangeShapeType="1"/>
          </p:cNvSpPr>
          <p:nvPr/>
        </p:nvSpPr>
        <p:spPr bwMode="auto">
          <a:xfrm>
            <a:off x="2184400" y="2732088"/>
            <a:ext cx="0" cy="301625"/>
          </a:xfrm>
          <a:prstGeom prst="line">
            <a:avLst/>
          </a:prstGeom>
          <a:noFill/>
          <a:ln w="9525">
            <a:solidFill>
              <a:schemeClr val="tx1"/>
            </a:solidFill>
            <a:round/>
            <a:headEnd/>
            <a:tailEnd/>
          </a:ln>
        </p:spPr>
        <p:txBody>
          <a:bodyPr/>
          <a:lstStyle/>
          <a:p>
            <a:endParaRPr lang="zh-CN" altLang="en-US"/>
          </a:p>
        </p:txBody>
      </p:sp>
      <p:sp>
        <p:nvSpPr>
          <p:cNvPr id="30737" name="Line 25"/>
          <p:cNvSpPr>
            <a:spLocks noChangeShapeType="1"/>
          </p:cNvSpPr>
          <p:nvPr/>
        </p:nvSpPr>
        <p:spPr bwMode="auto">
          <a:xfrm flipH="1">
            <a:off x="2103438" y="3195638"/>
            <a:ext cx="3175" cy="179387"/>
          </a:xfrm>
          <a:prstGeom prst="line">
            <a:avLst/>
          </a:prstGeom>
          <a:noFill/>
          <a:ln w="9525">
            <a:solidFill>
              <a:schemeClr val="tx1"/>
            </a:solidFill>
            <a:round/>
            <a:headEnd/>
            <a:tailEnd/>
          </a:ln>
        </p:spPr>
        <p:txBody>
          <a:bodyPr/>
          <a:lstStyle/>
          <a:p>
            <a:endParaRPr lang="zh-CN" altLang="en-US"/>
          </a:p>
        </p:txBody>
      </p:sp>
      <p:sp>
        <p:nvSpPr>
          <p:cNvPr id="30738" name="Text Box 26"/>
          <p:cNvSpPr txBox="1">
            <a:spLocks noChangeArrowheads="1"/>
          </p:cNvSpPr>
          <p:nvPr/>
        </p:nvSpPr>
        <p:spPr bwMode="auto">
          <a:xfrm>
            <a:off x="2293938" y="3141663"/>
            <a:ext cx="135413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发送第 </a:t>
            </a:r>
            <a:r>
              <a:rPr kumimoji="1" lang="en-US" altLang="zh-CN" sz="1800">
                <a:solidFill>
                  <a:srgbClr val="333399"/>
                </a:solidFill>
                <a:latin typeface="Arial" pitchFamily="34" charset="0"/>
                <a:ea typeface="黑体" pitchFamily="49" charset="-122"/>
              </a:rPr>
              <a:t>1 </a:t>
            </a:r>
            <a:r>
              <a:rPr kumimoji="1" lang="zh-CN" altLang="en-US" sz="1800">
                <a:solidFill>
                  <a:srgbClr val="333399"/>
                </a:solidFill>
                <a:latin typeface="Arial" pitchFamily="34" charset="0"/>
                <a:ea typeface="黑体" pitchFamily="49" charset="-122"/>
              </a:rPr>
              <a:t>帧</a:t>
            </a:r>
          </a:p>
        </p:txBody>
      </p:sp>
      <p:sp>
        <p:nvSpPr>
          <p:cNvPr id="317467" name="Text Box 27"/>
          <p:cNvSpPr txBox="1">
            <a:spLocks noChangeArrowheads="1"/>
          </p:cNvSpPr>
          <p:nvPr/>
        </p:nvSpPr>
        <p:spPr bwMode="auto">
          <a:xfrm>
            <a:off x="3567113" y="3516313"/>
            <a:ext cx="693737" cy="365125"/>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0740" name="Text Box 28"/>
          <p:cNvSpPr txBox="1">
            <a:spLocks noChangeArrowheads="1"/>
          </p:cNvSpPr>
          <p:nvPr/>
        </p:nvSpPr>
        <p:spPr bwMode="auto">
          <a:xfrm>
            <a:off x="4819650" y="4986338"/>
            <a:ext cx="690563"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PIFS</a:t>
            </a:r>
          </a:p>
        </p:txBody>
      </p:sp>
      <p:sp>
        <p:nvSpPr>
          <p:cNvPr id="30741" name="Line 29"/>
          <p:cNvSpPr>
            <a:spLocks noChangeShapeType="1"/>
          </p:cNvSpPr>
          <p:nvPr/>
        </p:nvSpPr>
        <p:spPr bwMode="auto">
          <a:xfrm>
            <a:off x="4865688" y="5330825"/>
            <a:ext cx="6000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0742" name="Line 30"/>
          <p:cNvSpPr>
            <a:spLocks noChangeShapeType="1"/>
          </p:cNvSpPr>
          <p:nvPr/>
        </p:nvSpPr>
        <p:spPr bwMode="auto">
          <a:xfrm flipH="1" flipV="1">
            <a:off x="3679825" y="3529013"/>
            <a:ext cx="0" cy="442912"/>
          </a:xfrm>
          <a:prstGeom prst="line">
            <a:avLst/>
          </a:prstGeom>
          <a:noFill/>
          <a:ln w="9525">
            <a:solidFill>
              <a:schemeClr val="tx1"/>
            </a:solidFill>
            <a:round/>
            <a:headEnd/>
            <a:tailEnd/>
          </a:ln>
        </p:spPr>
        <p:txBody>
          <a:bodyPr/>
          <a:lstStyle/>
          <a:p>
            <a:endParaRPr lang="zh-CN" altLang="en-US"/>
          </a:p>
        </p:txBody>
      </p:sp>
      <p:sp>
        <p:nvSpPr>
          <p:cNvPr id="30743" name="Line 31"/>
          <p:cNvSpPr>
            <a:spLocks noChangeShapeType="1"/>
          </p:cNvSpPr>
          <p:nvPr/>
        </p:nvSpPr>
        <p:spPr bwMode="auto">
          <a:xfrm>
            <a:off x="5478463" y="5180013"/>
            <a:ext cx="0" cy="301625"/>
          </a:xfrm>
          <a:prstGeom prst="line">
            <a:avLst/>
          </a:prstGeom>
          <a:noFill/>
          <a:ln w="9525">
            <a:solidFill>
              <a:schemeClr val="tx1"/>
            </a:solidFill>
            <a:round/>
            <a:headEnd/>
            <a:tailEnd/>
          </a:ln>
        </p:spPr>
        <p:txBody>
          <a:bodyPr/>
          <a:lstStyle/>
          <a:p>
            <a:endParaRPr lang="zh-CN" altLang="en-US"/>
          </a:p>
        </p:txBody>
      </p:sp>
      <p:sp>
        <p:nvSpPr>
          <p:cNvPr id="30744" name="Line 32"/>
          <p:cNvSpPr>
            <a:spLocks noChangeShapeType="1"/>
          </p:cNvSpPr>
          <p:nvPr/>
        </p:nvSpPr>
        <p:spPr bwMode="auto">
          <a:xfrm>
            <a:off x="385763" y="5984875"/>
            <a:ext cx="8496300" cy="0"/>
          </a:xfrm>
          <a:prstGeom prst="line">
            <a:avLst/>
          </a:prstGeom>
          <a:noFill/>
          <a:ln w="28575">
            <a:solidFill>
              <a:srgbClr val="333399"/>
            </a:solidFill>
            <a:round/>
            <a:headEnd/>
            <a:tailEnd type="triangle" w="med" len="lg"/>
          </a:ln>
        </p:spPr>
        <p:txBody>
          <a:bodyPr/>
          <a:lstStyle/>
          <a:p>
            <a:endParaRPr lang="zh-CN" altLang="en-US"/>
          </a:p>
        </p:txBody>
      </p:sp>
      <p:sp>
        <p:nvSpPr>
          <p:cNvPr id="30745" name="Text Box 33"/>
          <p:cNvSpPr txBox="1">
            <a:spLocks noChangeArrowheads="1"/>
          </p:cNvSpPr>
          <p:nvPr/>
        </p:nvSpPr>
        <p:spPr bwMode="auto">
          <a:xfrm>
            <a:off x="8388350" y="5589588"/>
            <a:ext cx="64293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0746" name="Freeform 34"/>
          <p:cNvSpPr>
            <a:spLocks/>
          </p:cNvSpPr>
          <p:nvPr/>
        </p:nvSpPr>
        <p:spPr bwMode="auto">
          <a:xfrm>
            <a:off x="2265363" y="5608638"/>
            <a:ext cx="2597150"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99FFCC"/>
          </a:solidFill>
          <a:ln w="9525">
            <a:solidFill>
              <a:schemeClr val="tx1"/>
            </a:solidFill>
            <a:round/>
            <a:headEnd/>
            <a:tailEnd/>
          </a:ln>
        </p:spPr>
        <p:txBody>
          <a:bodyPr/>
          <a:lstStyle/>
          <a:p>
            <a:endParaRPr lang="zh-CN" altLang="en-US"/>
          </a:p>
        </p:txBody>
      </p:sp>
      <p:sp>
        <p:nvSpPr>
          <p:cNvPr id="30747" name="Text Box 35"/>
          <p:cNvSpPr txBox="1">
            <a:spLocks noChangeArrowheads="1"/>
          </p:cNvSpPr>
          <p:nvPr/>
        </p:nvSpPr>
        <p:spPr bwMode="auto">
          <a:xfrm>
            <a:off x="2722563" y="5595938"/>
            <a:ext cx="17970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NAV</a:t>
            </a:r>
            <a:r>
              <a:rPr kumimoji="1" lang="zh-CN" altLang="en-US" sz="1800">
                <a:solidFill>
                  <a:srgbClr val="333399"/>
                </a:solidFill>
                <a:latin typeface="Arial" pitchFamily="34" charset="0"/>
                <a:ea typeface="黑体" pitchFamily="49" charset="-122"/>
              </a:rPr>
              <a:t>（媒体忙）</a:t>
            </a:r>
          </a:p>
        </p:txBody>
      </p:sp>
      <p:sp>
        <p:nvSpPr>
          <p:cNvPr id="30748" name="Text Box 36"/>
          <p:cNvSpPr txBox="1">
            <a:spLocks noChangeArrowheads="1"/>
          </p:cNvSpPr>
          <p:nvPr/>
        </p:nvSpPr>
        <p:spPr bwMode="auto">
          <a:xfrm>
            <a:off x="4833938" y="4678363"/>
            <a:ext cx="7048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DIFS</a:t>
            </a:r>
          </a:p>
        </p:txBody>
      </p:sp>
      <p:sp>
        <p:nvSpPr>
          <p:cNvPr id="30749" name="Line 37"/>
          <p:cNvSpPr>
            <a:spLocks noChangeShapeType="1"/>
          </p:cNvSpPr>
          <p:nvPr/>
        </p:nvSpPr>
        <p:spPr bwMode="auto">
          <a:xfrm flipV="1">
            <a:off x="4876800" y="4994275"/>
            <a:ext cx="671513"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0750" name="Line 38"/>
          <p:cNvSpPr>
            <a:spLocks noChangeShapeType="1"/>
          </p:cNvSpPr>
          <p:nvPr/>
        </p:nvSpPr>
        <p:spPr bwMode="auto">
          <a:xfrm flipH="1" flipV="1">
            <a:off x="4862513" y="4692650"/>
            <a:ext cx="0" cy="425450"/>
          </a:xfrm>
          <a:prstGeom prst="line">
            <a:avLst/>
          </a:prstGeom>
          <a:noFill/>
          <a:ln w="9525">
            <a:solidFill>
              <a:schemeClr val="tx1"/>
            </a:solidFill>
            <a:round/>
            <a:headEnd/>
            <a:tailEnd/>
          </a:ln>
        </p:spPr>
        <p:txBody>
          <a:bodyPr/>
          <a:lstStyle/>
          <a:p>
            <a:endParaRPr lang="zh-CN" altLang="en-US"/>
          </a:p>
        </p:txBody>
      </p:sp>
      <p:sp>
        <p:nvSpPr>
          <p:cNvPr id="30751" name="Line 39"/>
          <p:cNvSpPr>
            <a:spLocks noChangeShapeType="1"/>
          </p:cNvSpPr>
          <p:nvPr/>
        </p:nvSpPr>
        <p:spPr bwMode="auto">
          <a:xfrm>
            <a:off x="5548313" y="4692650"/>
            <a:ext cx="0" cy="858838"/>
          </a:xfrm>
          <a:prstGeom prst="line">
            <a:avLst/>
          </a:prstGeom>
          <a:noFill/>
          <a:ln w="9525">
            <a:solidFill>
              <a:schemeClr val="tx1"/>
            </a:solidFill>
            <a:round/>
            <a:headEnd/>
            <a:tailEnd/>
          </a:ln>
        </p:spPr>
        <p:txBody>
          <a:bodyPr/>
          <a:lstStyle/>
          <a:p>
            <a:endParaRPr lang="zh-CN" altLang="en-US"/>
          </a:p>
        </p:txBody>
      </p:sp>
      <p:sp>
        <p:nvSpPr>
          <p:cNvPr id="30752" name="Freeform 40"/>
          <p:cNvSpPr>
            <a:spLocks/>
          </p:cNvSpPr>
          <p:nvPr/>
        </p:nvSpPr>
        <p:spPr bwMode="auto">
          <a:xfrm>
            <a:off x="6823075" y="5608638"/>
            <a:ext cx="1382713"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FF99"/>
          </a:solidFill>
          <a:ln w="9525">
            <a:solidFill>
              <a:schemeClr val="tx1"/>
            </a:solidFill>
            <a:round/>
            <a:headEnd/>
            <a:tailEnd/>
          </a:ln>
        </p:spPr>
        <p:txBody>
          <a:bodyPr/>
          <a:lstStyle/>
          <a:p>
            <a:endParaRPr lang="zh-CN" altLang="en-US"/>
          </a:p>
        </p:txBody>
      </p:sp>
      <p:sp>
        <p:nvSpPr>
          <p:cNvPr id="30753" name="Freeform 41"/>
          <p:cNvSpPr>
            <a:spLocks/>
          </p:cNvSpPr>
          <p:nvPr/>
        </p:nvSpPr>
        <p:spPr bwMode="auto">
          <a:xfrm>
            <a:off x="5541963" y="5608638"/>
            <a:ext cx="1281112" cy="376237"/>
          </a:xfrm>
          <a:custGeom>
            <a:avLst/>
            <a:gdLst>
              <a:gd name="T0" fmla="*/ 0 w 780"/>
              <a:gd name="T1" fmla="*/ 2147483647 h 240"/>
              <a:gd name="T2" fmla="*/ 0 w 780"/>
              <a:gd name="T3" fmla="*/ 0 h 240"/>
              <a:gd name="T4" fmla="*/ 2147483647 w 780"/>
              <a:gd name="T5" fmla="*/ 0 h 240"/>
              <a:gd name="T6" fmla="*/ 0 60000 65536"/>
              <a:gd name="T7" fmla="*/ 0 60000 65536"/>
              <a:gd name="T8" fmla="*/ 0 60000 65536"/>
              <a:gd name="T9" fmla="*/ 0 w 780"/>
              <a:gd name="T10" fmla="*/ 0 h 240"/>
              <a:gd name="T11" fmla="*/ 780 w 780"/>
              <a:gd name="T12" fmla="*/ 240 h 240"/>
            </a:gdLst>
            <a:ahLst/>
            <a:cxnLst>
              <a:cxn ang="T6">
                <a:pos x="T0" y="T1"/>
              </a:cxn>
              <a:cxn ang="T7">
                <a:pos x="T2" y="T3"/>
              </a:cxn>
              <a:cxn ang="T8">
                <a:pos x="T4" y="T5"/>
              </a:cxn>
            </a:cxnLst>
            <a:rect l="T9" t="T10" r="T11" b="T12"/>
            <a:pathLst>
              <a:path w="780" h="240">
                <a:moveTo>
                  <a:pt x="0" y="240"/>
                </a:moveTo>
                <a:lnTo>
                  <a:pt x="0" y="0"/>
                </a:lnTo>
                <a:lnTo>
                  <a:pt x="780" y="0"/>
                </a:lnTo>
              </a:path>
            </a:pathLst>
          </a:custGeom>
          <a:solidFill>
            <a:schemeClr val="bg1"/>
          </a:solidFill>
          <a:ln w="9525">
            <a:solidFill>
              <a:schemeClr val="tx1"/>
            </a:solidFill>
            <a:round/>
            <a:headEnd/>
            <a:tailEnd/>
          </a:ln>
        </p:spPr>
        <p:txBody>
          <a:bodyPr/>
          <a:lstStyle/>
          <a:p>
            <a:endParaRPr lang="zh-CN" altLang="en-US"/>
          </a:p>
        </p:txBody>
      </p:sp>
      <p:sp>
        <p:nvSpPr>
          <p:cNvPr id="30754" name="Line 42"/>
          <p:cNvSpPr>
            <a:spLocks noChangeShapeType="1"/>
          </p:cNvSpPr>
          <p:nvPr/>
        </p:nvSpPr>
        <p:spPr bwMode="auto">
          <a:xfrm>
            <a:off x="5699125" y="5603875"/>
            <a:ext cx="0" cy="377825"/>
          </a:xfrm>
          <a:prstGeom prst="line">
            <a:avLst/>
          </a:prstGeom>
          <a:noFill/>
          <a:ln w="9525">
            <a:solidFill>
              <a:schemeClr val="tx1"/>
            </a:solidFill>
            <a:round/>
            <a:headEnd/>
            <a:tailEnd/>
          </a:ln>
        </p:spPr>
        <p:txBody>
          <a:bodyPr/>
          <a:lstStyle/>
          <a:p>
            <a:endParaRPr lang="zh-CN" altLang="en-US"/>
          </a:p>
        </p:txBody>
      </p:sp>
      <p:sp>
        <p:nvSpPr>
          <p:cNvPr id="30755" name="Line 43"/>
          <p:cNvSpPr>
            <a:spLocks noChangeShapeType="1"/>
          </p:cNvSpPr>
          <p:nvPr/>
        </p:nvSpPr>
        <p:spPr bwMode="auto">
          <a:xfrm>
            <a:off x="5856288" y="5603875"/>
            <a:ext cx="0" cy="377825"/>
          </a:xfrm>
          <a:prstGeom prst="line">
            <a:avLst/>
          </a:prstGeom>
          <a:noFill/>
          <a:ln w="9525">
            <a:solidFill>
              <a:schemeClr val="tx1"/>
            </a:solidFill>
            <a:round/>
            <a:headEnd/>
            <a:tailEnd/>
          </a:ln>
        </p:spPr>
        <p:txBody>
          <a:bodyPr/>
          <a:lstStyle/>
          <a:p>
            <a:endParaRPr lang="zh-CN" altLang="en-US"/>
          </a:p>
        </p:txBody>
      </p:sp>
      <p:sp>
        <p:nvSpPr>
          <p:cNvPr id="30756" name="Line 44"/>
          <p:cNvSpPr>
            <a:spLocks noChangeShapeType="1"/>
          </p:cNvSpPr>
          <p:nvPr/>
        </p:nvSpPr>
        <p:spPr bwMode="auto">
          <a:xfrm>
            <a:off x="6013450" y="5603875"/>
            <a:ext cx="0" cy="377825"/>
          </a:xfrm>
          <a:prstGeom prst="line">
            <a:avLst/>
          </a:prstGeom>
          <a:noFill/>
          <a:ln w="9525">
            <a:solidFill>
              <a:schemeClr val="tx1"/>
            </a:solidFill>
            <a:round/>
            <a:headEnd/>
            <a:tailEnd/>
          </a:ln>
        </p:spPr>
        <p:txBody>
          <a:bodyPr/>
          <a:lstStyle/>
          <a:p>
            <a:endParaRPr lang="zh-CN" altLang="en-US"/>
          </a:p>
        </p:txBody>
      </p:sp>
      <p:sp>
        <p:nvSpPr>
          <p:cNvPr id="30757" name="Line 45"/>
          <p:cNvSpPr>
            <a:spLocks noChangeShapeType="1"/>
          </p:cNvSpPr>
          <p:nvPr/>
        </p:nvSpPr>
        <p:spPr bwMode="auto">
          <a:xfrm>
            <a:off x="6172200" y="5603875"/>
            <a:ext cx="0" cy="377825"/>
          </a:xfrm>
          <a:prstGeom prst="line">
            <a:avLst/>
          </a:prstGeom>
          <a:noFill/>
          <a:ln w="9525">
            <a:solidFill>
              <a:schemeClr val="tx1"/>
            </a:solidFill>
            <a:round/>
            <a:headEnd/>
            <a:tailEnd/>
          </a:ln>
        </p:spPr>
        <p:txBody>
          <a:bodyPr/>
          <a:lstStyle/>
          <a:p>
            <a:endParaRPr lang="zh-CN" altLang="en-US"/>
          </a:p>
        </p:txBody>
      </p:sp>
      <p:sp>
        <p:nvSpPr>
          <p:cNvPr id="30758" name="Line 46"/>
          <p:cNvSpPr>
            <a:spLocks noChangeShapeType="1"/>
          </p:cNvSpPr>
          <p:nvPr/>
        </p:nvSpPr>
        <p:spPr bwMode="auto">
          <a:xfrm>
            <a:off x="6329363" y="5603875"/>
            <a:ext cx="0" cy="377825"/>
          </a:xfrm>
          <a:prstGeom prst="line">
            <a:avLst/>
          </a:prstGeom>
          <a:noFill/>
          <a:ln w="9525">
            <a:solidFill>
              <a:schemeClr val="tx1"/>
            </a:solidFill>
            <a:round/>
            <a:headEnd/>
            <a:tailEnd/>
          </a:ln>
        </p:spPr>
        <p:txBody>
          <a:bodyPr/>
          <a:lstStyle/>
          <a:p>
            <a:endParaRPr lang="zh-CN" altLang="en-US"/>
          </a:p>
        </p:txBody>
      </p:sp>
      <p:sp>
        <p:nvSpPr>
          <p:cNvPr id="30759" name="Line 47"/>
          <p:cNvSpPr>
            <a:spLocks noChangeShapeType="1"/>
          </p:cNvSpPr>
          <p:nvPr/>
        </p:nvSpPr>
        <p:spPr bwMode="auto">
          <a:xfrm>
            <a:off x="6486525" y="5613400"/>
            <a:ext cx="0" cy="377825"/>
          </a:xfrm>
          <a:prstGeom prst="line">
            <a:avLst/>
          </a:prstGeom>
          <a:noFill/>
          <a:ln w="9525">
            <a:solidFill>
              <a:schemeClr val="tx1"/>
            </a:solidFill>
            <a:round/>
            <a:headEnd/>
            <a:tailEnd/>
          </a:ln>
        </p:spPr>
        <p:txBody>
          <a:bodyPr/>
          <a:lstStyle/>
          <a:p>
            <a:endParaRPr lang="zh-CN" altLang="en-US"/>
          </a:p>
        </p:txBody>
      </p:sp>
      <p:sp>
        <p:nvSpPr>
          <p:cNvPr id="30760" name="Line 48"/>
          <p:cNvSpPr>
            <a:spLocks noChangeShapeType="1"/>
          </p:cNvSpPr>
          <p:nvPr/>
        </p:nvSpPr>
        <p:spPr bwMode="auto">
          <a:xfrm>
            <a:off x="6654800" y="5613400"/>
            <a:ext cx="0" cy="377825"/>
          </a:xfrm>
          <a:prstGeom prst="line">
            <a:avLst/>
          </a:prstGeom>
          <a:noFill/>
          <a:ln w="9525">
            <a:solidFill>
              <a:schemeClr val="tx1"/>
            </a:solidFill>
            <a:round/>
            <a:headEnd/>
            <a:tailEnd/>
          </a:ln>
        </p:spPr>
        <p:txBody>
          <a:bodyPr/>
          <a:lstStyle/>
          <a:p>
            <a:endParaRPr lang="zh-CN" altLang="en-US"/>
          </a:p>
        </p:txBody>
      </p:sp>
      <p:sp>
        <p:nvSpPr>
          <p:cNvPr id="30761" name="Line 49"/>
          <p:cNvSpPr>
            <a:spLocks noChangeShapeType="1"/>
          </p:cNvSpPr>
          <p:nvPr/>
        </p:nvSpPr>
        <p:spPr bwMode="auto">
          <a:xfrm>
            <a:off x="5575300" y="5330825"/>
            <a:ext cx="1277938"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0762" name="Text Box 50"/>
          <p:cNvSpPr txBox="1">
            <a:spLocks noChangeArrowheads="1"/>
          </p:cNvSpPr>
          <p:nvPr/>
        </p:nvSpPr>
        <p:spPr bwMode="auto">
          <a:xfrm>
            <a:off x="5643563" y="4937125"/>
            <a:ext cx="10985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争用窗口</a:t>
            </a:r>
          </a:p>
        </p:txBody>
      </p:sp>
      <p:sp>
        <p:nvSpPr>
          <p:cNvPr id="30763" name="Text Box 51"/>
          <p:cNvSpPr txBox="1">
            <a:spLocks noChangeArrowheads="1"/>
          </p:cNvSpPr>
          <p:nvPr/>
        </p:nvSpPr>
        <p:spPr bwMode="auto">
          <a:xfrm>
            <a:off x="6789738" y="5562600"/>
            <a:ext cx="13906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发送下一 帧</a:t>
            </a:r>
          </a:p>
        </p:txBody>
      </p:sp>
      <p:sp>
        <p:nvSpPr>
          <p:cNvPr id="30764" name="AutoShape 52"/>
          <p:cNvSpPr>
            <a:spLocks/>
          </p:cNvSpPr>
          <p:nvPr/>
        </p:nvSpPr>
        <p:spPr bwMode="auto">
          <a:xfrm rot="-5400000">
            <a:off x="3505201" y="4814887"/>
            <a:ext cx="144462" cy="2570163"/>
          </a:xfrm>
          <a:prstGeom prst="leftBrace">
            <a:avLst>
              <a:gd name="adj1" fmla="val 148261"/>
              <a:gd name="adj2" fmla="val 50000"/>
            </a:avLst>
          </a:prstGeom>
          <a:noFill/>
          <a:ln w="9525">
            <a:solidFill>
              <a:schemeClr val="tx1"/>
            </a:solidFill>
            <a:round/>
            <a:headEnd/>
            <a:tailEnd/>
          </a:ln>
        </p:spPr>
        <p:txBody>
          <a:bodyPr wrap="none" anchor="ctr"/>
          <a:lstStyle/>
          <a:p>
            <a:endParaRPr lang="zh-CN" altLang="en-US"/>
          </a:p>
        </p:txBody>
      </p:sp>
      <p:sp>
        <p:nvSpPr>
          <p:cNvPr id="30765" name="AutoShape 53"/>
          <p:cNvSpPr>
            <a:spLocks/>
          </p:cNvSpPr>
          <p:nvPr/>
        </p:nvSpPr>
        <p:spPr bwMode="auto">
          <a:xfrm rot="-5400000">
            <a:off x="6126163" y="5449888"/>
            <a:ext cx="112712" cy="1249362"/>
          </a:xfrm>
          <a:prstGeom prst="leftBrace">
            <a:avLst>
              <a:gd name="adj1" fmla="val 92371"/>
              <a:gd name="adj2" fmla="val 50000"/>
            </a:avLst>
          </a:prstGeom>
          <a:noFill/>
          <a:ln w="9525">
            <a:solidFill>
              <a:schemeClr val="tx1"/>
            </a:solidFill>
            <a:round/>
            <a:headEnd/>
            <a:tailEnd/>
          </a:ln>
        </p:spPr>
        <p:txBody>
          <a:bodyPr wrap="none" anchor="ctr"/>
          <a:lstStyle/>
          <a:p>
            <a:endParaRPr lang="zh-CN" altLang="en-US"/>
          </a:p>
        </p:txBody>
      </p:sp>
      <p:sp>
        <p:nvSpPr>
          <p:cNvPr id="30766" name="Text Box 54"/>
          <p:cNvSpPr txBox="1">
            <a:spLocks noChangeArrowheads="1"/>
          </p:cNvSpPr>
          <p:nvPr/>
        </p:nvSpPr>
        <p:spPr bwMode="auto">
          <a:xfrm>
            <a:off x="3046413" y="6096000"/>
            <a:ext cx="1100137" cy="368300"/>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推迟接入</a:t>
            </a:r>
          </a:p>
        </p:txBody>
      </p:sp>
      <p:sp>
        <p:nvSpPr>
          <p:cNvPr id="30767" name="Text Box 55"/>
          <p:cNvSpPr txBox="1">
            <a:spLocks noChangeArrowheads="1"/>
          </p:cNvSpPr>
          <p:nvPr/>
        </p:nvSpPr>
        <p:spPr bwMode="auto">
          <a:xfrm>
            <a:off x="5424488" y="6048375"/>
            <a:ext cx="15557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等待重试时间</a:t>
            </a:r>
          </a:p>
        </p:txBody>
      </p:sp>
      <p:sp>
        <p:nvSpPr>
          <p:cNvPr id="30768" name="Line 56"/>
          <p:cNvSpPr>
            <a:spLocks noChangeShapeType="1"/>
          </p:cNvSpPr>
          <p:nvPr/>
        </p:nvSpPr>
        <p:spPr bwMode="auto">
          <a:xfrm flipV="1">
            <a:off x="1554163" y="3521075"/>
            <a:ext cx="0" cy="300038"/>
          </a:xfrm>
          <a:prstGeom prst="line">
            <a:avLst/>
          </a:prstGeom>
          <a:noFill/>
          <a:ln w="9525">
            <a:solidFill>
              <a:schemeClr val="tx1"/>
            </a:solidFill>
            <a:round/>
            <a:headEnd/>
            <a:tailEnd type="triangle" w="sm" len="med"/>
          </a:ln>
        </p:spPr>
        <p:txBody>
          <a:bodyPr/>
          <a:lstStyle/>
          <a:p>
            <a:endParaRPr lang="zh-CN" altLang="en-US"/>
          </a:p>
        </p:txBody>
      </p:sp>
      <p:sp>
        <p:nvSpPr>
          <p:cNvPr id="30769" name="Text Box 57"/>
          <p:cNvSpPr txBox="1">
            <a:spLocks noChangeArrowheads="1"/>
          </p:cNvSpPr>
          <p:nvPr/>
        </p:nvSpPr>
        <p:spPr bwMode="auto">
          <a:xfrm>
            <a:off x="938213" y="3721100"/>
            <a:ext cx="1327150"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有帧要发送</a:t>
            </a:r>
          </a:p>
        </p:txBody>
      </p:sp>
      <p:sp>
        <p:nvSpPr>
          <p:cNvPr id="30770" name="Line 58"/>
          <p:cNvSpPr>
            <a:spLocks noChangeShapeType="1"/>
          </p:cNvSpPr>
          <p:nvPr/>
        </p:nvSpPr>
        <p:spPr bwMode="auto">
          <a:xfrm>
            <a:off x="6851650" y="5170488"/>
            <a:ext cx="0" cy="368300"/>
          </a:xfrm>
          <a:prstGeom prst="line">
            <a:avLst/>
          </a:prstGeom>
          <a:noFill/>
          <a:ln w="9525">
            <a:solidFill>
              <a:schemeClr val="tx1"/>
            </a:solidFill>
            <a:round/>
            <a:headEnd/>
            <a:tailEnd/>
          </a:ln>
        </p:spPr>
        <p:txBody>
          <a:bodyPr/>
          <a:lstStyle/>
          <a:p>
            <a:endParaRPr lang="zh-CN" altLang="en-US"/>
          </a:p>
        </p:txBody>
      </p:sp>
      <p:sp>
        <p:nvSpPr>
          <p:cNvPr id="30771" name="Text Box 59"/>
          <p:cNvSpPr txBox="1">
            <a:spLocks noChangeArrowheads="1"/>
          </p:cNvSpPr>
          <p:nvPr/>
        </p:nvSpPr>
        <p:spPr bwMode="auto">
          <a:xfrm>
            <a:off x="90488" y="3481388"/>
            <a:ext cx="641350"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源站</a:t>
            </a:r>
          </a:p>
        </p:txBody>
      </p:sp>
      <p:sp>
        <p:nvSpPr>
          <p:cNvPr id="30772" name="Line 60"/>
          <p:cNvSpPr>
            <a:spLocks noChangeShapeType="1"/>
          </p:cNvSpPr>
          <p:nvPr/>
        </p:nvSpPr>
        <p:spPr bwMode="auto">
          <a:xfrm>
            <a:off x="384175" y="4651375"/>
            <a:ext cx="8494713" cy="0"/>
          </a:xfrm>
          <a:prstGeom prst="line">
            <a:avLst/>
          </a:prstGeom>
          <a:noFill/>
          <a:ln w="28575">
            <a:solidFill>
              <a:srgbClr val="333399"/>
            </a:solidFill>
            <a:round/>
            <a:headEnd/>
            <a:tailEnd type="triangle" w="med" len="lg"/>
          </a:ln>
        </p:spPr>
        <p:txBody>
          <a:bodyPr/>
          <a:lstStyle/>
          <a:p>
            <a:endParaRPr lang="zh-CN" altLang="en-US"/>
          </a:p>
        </p:txBody>
      </p:sp>
      <p:sp>
        <p:nvSpPr>
          <p:cNvPr id="30773" name="Text Box 61"/>
          <p:cNvSpPr txBox="1">
            <a:spLocks noChangeArrowheads="1"/>
          </p:cNvSpPr>
          <p:nvPr/>
        </p:nvSpPr>
        <p:spPr bwMode="auto">
          <a:xfrm>
            <a:off x="8388350" y="4270375"/>
            <a:ext cx="64293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0774" name="Text Box 62"/>
          <p:cNvSpPr txBox="1">
            <a:spLocks noChangeArrowheads="1"/>
          </p:cNvSpPr>
          <p:nvPr/>
        </p:nvSpPr>
        <p:spPr bwMode="auto">
          <a:xfrm>
            <a:off x="65088" y="4614863"/>
            <a:ext cx="869950" cy="365125"/>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目的站</a:t>
            </a:r>
          </a:p>
        </p:txBody>
      </p:sp>
      <p:sp>
        <p:nvSpPr>
          <p:cNvPr id="30775" name="Freeform 63"/>
          <p:cNvSpPr>
            <a:spLocks/>
          </p:cNvSpPr>
          <p:nvPr/>
        </p:nvSpPr>
        <p:spPr bwMode="auto">
          <a:xfrm>
            <a:off x="4194175" y="4275138"/>
            <a:ext cx="663575"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CCFF"/>
          </a:solidFill>
          <a:ln w="9525">
            <a:solidFill>
              <a:schemeClr val="tx1"/>
            </a:solidFill>
            <a:round/>
            <a:headEnd/>
            <a:tailEnd/>
          </a:ln>
        </p:spPr>
        <p:txBody>
          <a:bodyPr/>
          <a:lstStyle/>
          <a:p>
            <a:endParaRPr lang="zh-CN" altLang="en-US"/>
          </a:p>
        </p:txBody>
      </p:sp>
      <p:sp>
        <p:nvSpPr>
          <p:cNvPr id="30776" name="Line 64"/>
          <p:cNvSpPr>
            <a:spLocks noChangeShapeType="1"/>
          </p:cNvSpPr>
          <p:nvPr/>
        </p:nvSpPr>
        <p:spPr bwMode="auto">
          <a:xfrm>
            <a:off x="4194175" y="3521075"/>
            <a:ext cx="0" cy="677863"/>
          </a:xfrm>
          <a:prstGeom prst="line">
            <a:avLst/>
          </a:prstGeom>
          <a:noFill/>
          <a:ln w="9525">
            <a:solidFill>
              <a:schemeClr val="tx1"/>
            </a:solidFill>
            <a:round/>
            <a:headEnd/>
            <a:tailEnd/>
          </a:ln>
        </p:spPr>
        <p:txBody>
          <a:bodyPr/>
          <a:lstStyle/>
          <a:p>
            <a:endParaRPr lang="zh-CN" altLang="en-US"/>
          </a:p>
        </p:txBody>
      </p:sp>
      <p:sp>
        <p:nvSpPr>
          <p:cNvPr id="30777" name="Text Box 65"/>
          <p:cNvSpPr txBox="1">
            <a:spLocks noChangeArrowheads="1"/>
          </p:cNvSpPr>
          <p:nvPr/>
        </p:nvSpPr>
        <p:spPr bwMode="auto">
          <a:xfrm>
            <a:off x="4192588" y="4294188"/>
            <a:ext cx="654050" cy="366712"/>
          </a:xfrm>
          <a:prstGeom prst="rect">
            <a:avLst/>
          </a:prstGeom>
          <a:noFill/>
          <a:ln w="9525">
            <a:noFill/>
            <a:miter lim="800000"/>
            <a:headEnd/>
            <a:tailEnd/>
          </a:ln>
        </p:spPr>
        <p:txBody>
          <a:bodyPr wrap="none">
            <a:spAutoFit/>
          </a:bodyPr>
          <a:lstStyle/>
          <a:p>
            <a:pPr algn="ctr"/>
            <a:r>
              <a:rPr kumimoji="1" lang="en-US" altLang="zh-CN" sz="1800">
                <a:solidFill>
                  <a:srgbClr val="333399"/>
                </a:solidFill>
                <a:latin typeface="Arial" pitchFamily="34" charset="0"/>
                <a:ea typeface="黑体" pitchFamily="49" charset="-122"/>
              </a:rPr>
              <a:t>ACK</a:t>
            </a:r>
          </a:p>
        </p:txBody>
      </p:sp>
      <p:sp>
        <p:nvSpPr>
          <p:cNvPr id="30778" name="Line 66"/>
          <p:cNvSpPr>
            <a:spLocks noChangeShapeType="1"/>
          </p:cNvSpPr>
          <p:nvPr/>
        </p:nvSpPr>
        <p:spPr bwMode="auto">
          <a:xfrm>
            <a:off x="4859338" y="4703763"/>
            <a:ext cx="3175" cy="854075"/>
          </a:xfrm>
          <a:prstGeom prst="line">
            <a:avLst/>
          </a:prstGeom>
          <a:noFill/>
          <a:ln w="9525">
            <a:solidFill>
              <a:schemeClr val="tx1"/>
            </a:solidFill>
            <a:round/>
            <a:headEnd/>
            <a:tailEnd/>
          </a:ln>
        </p:spPr>
        <p:txBody>
          <a:bodyPr/>
          <a:lstStyle/>
          <a:p>
            <a:endParaRPr lang="zh-CN" altLang="en-US"/>
          </a:p>
        </p:txBody>
      </p:sp>
      <p:sp>
        <p:nvSpPr>
          <p:cNvPr id="317507" name="Text Box 67"/>
          <p:cNvSpPr txBox="1">
            <a:spLocks noChangeArrowheads="1"/>
          </p:cNvSpPr>
          <p:nvPr/>
        </p:nvSpPr>
        <p:spPr bwMode="auto">
          <a:xfrm>
            <a:off x="4802188" y="5345113"/>
            <a:ext cx="6921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0780" name="Line 68"/>
          <p:cNvSpPr>
            <a:spLocks noChangeShapeType="1"/>
          </p:cNvSpPr>
          <p:nvPr/>
        </p:nvSpPr>
        <p:spPr bwMode="auto">
          <a:xfrm>
            <a:off x="5414963" y="5632450"/>
            <a:ext cx="0" cy="150813"/>
          </a:xfrm>
          <a:prstGeom prst="line">
            <a:avLst/>
          </a:prstGeom>
          <a:noFill/>
          <a:ln w="9525">
            <a:solidFill>
              <a:schemeClr val="tx1"/>
            </a:solidFill>
            <a:round/>
            <a:headEnd/>
            <a:tailEnd/>
          </a:ln>
        </p:spPr>
        <p:txBody>
          <a:bodyPr/>
          <a:lstStyle/>
          <a:p>
            <a:endParaRPr lang="zh-CN" altLang="en-US"/>
          </a:p>
        </p:txBody>
      </p:sp>
      <p:sp>
        <p:nvSpPr>
          <p:cNvPr id="30781" name="Line 69"/>
          <p:cNvSpPr>
            <a:spLocks noChangeShapeType="1"/>
          </p:cNvSpPr>
          <p:nvPr/>
        </p:nvSpPr>
        <p:spPr bwMode="auto">
          <a:xfrm>
            <a:off x="2263775" y="3521075"/>
            <a:ext cx="0" cy="2036763"/>
          </a:xfrm>
          <a:prstGeom prst="line">
            <a:avLst/>
          </a:prstGeom>
          <a:noFill/>
          <a:ln w="9525">
            <a:solidFill>
              <a:schemeClr val="tx1"/>
            </a:solidFill>
            <a:prstDash val="dash"/>
            <a:round/>
            <a:headEnd/>
            <a:tailEnd/>
          </a:ln>
        </p:spPr>
        <p:txBody>
          <a:bodyPr/>
          <a:lstStyle/>
          <a:p>
            <a:endParaRPr lang="zh-CN" altLang="en-US"/>
          </a:p>
        </p:txBody>
      </p:sp>
      <p:sp>
        <p:nvSpPr>
          <p:cNvPr id="30782" name="Text Box 70"/>
          <p:cNvSpPr txBox="1">
            <a:spLocks noChangeArrowheads="1"/>
          </p:cNvSpPr>
          <p:nvPr/>
        </p:nvSpPr>
        <p:spPr bwMode="auto">
          <a:xfrm>
            <a:off x="31750" y="5949950"/>
            <a:ext cx="931863" cy="366713"/>
          </a:xfrm>
          <a:prstGeom prst="rect">
            <a:avLst/>
          </a:prstGeom>
          <a:noFill/>
          <a:ln w="9525">
            <a:noFill/>
            <a:miter lim="800000"/>
            <a:headEnd/>
            <a:tailEnd/>
          </a:ln>
        </p:spPr>
        <p:txBody>
          <a:bodyPr wrap="none">
            <a:spAutoFit/>
          </a:bodyPr>
          <a:lstStyle/>
          <a:p>
            <a:pPr algn="ctr"/>
            <a:r>
              <a:rPr kumimoji="1" lang="en-US" altLang="zh-CN" sz="1800">
                <a:solidFill>
                  <a:srgbClr val="333399"/>
                </a:solidFill>
                <a:latin typeface="Arial" pitchFamily="34" charset="0"/>
                <a:ea typeface="黑体" pitchFamily="49" charset="-122"/>
              </a:rPr>
              <a:t> </a:t>
            </a:r>
            <a:r>
              <a:rPr kumimoji="1" lang="zh-CN" altLang="en-US" sz="1800">
                <a:solidFill>
                  <a:srgbClr val="333399"/>
                </a:solidFill>
                <a:latin typeface="Arial" pitchFamily="34" charset="0"/>
                <a:ea typeface="黑体" pitchFamily="49" charset="-122"/>
              </a:rPr>
              <a:t>其他站</a:t>
            </a:r>
          </a:p>
        </p:txBody>
      </p:sp>
      <p:sp>
        <p:nvSpPr>
          <p:cNvPr id="30783" name="Line 71"/>
          <p:cNvSpPr>
            <a:spLocks noChangeShapeType="1"/>
          </p:cNvSpPr>
          <p:nvPr/>
        </p:nvSpPr>
        <p:spPr bwMode="auto">
          <a:xfrm flipV="1">
            <a:off x="2263775" y="6010275"/>
            <a:ext cx="0" cy="300038"/>
          </a:xfrm>
          <a:prstGeom prst="line">
            <a:avLst/>
          </a:prstGeom>
          <a:noFill/>
          <a:ln w="9525">
            <a:solidFill>
              <a:schemeClr val="tx1"/>
            </a:solidFill>
            <a:round/>
            <a:headEnd/>
            <a:tailEnd type="triangle" w="sm" len="med"/>
          </a:ln>
        </p:spPr>
        <p:txBody>
          <a:bodyPr/>
          <a:lstStyle/>
          <a:p>
            <a:endParaRPr lang="zh-CN" altLang="en-US"/>
          </a:p>
        </p:txBody>
      </p:sp>
      <p:sp>
        <p:nvSpPr>
          <p:cNvPr id="30784" name="Text Box 72"/>
          <p:cNvSpPr txBox="1">
            <a:spLocks noChangeArrowheads="1"/>
          </p:cNvSpPr>
          <p:nvPr/>
        </p:nvSpPr>
        <p:spPr bwMode="auto">
          <a:xfrm>
            <a:off x="1622425" y="6229350"/>
            <a:ext cx="1328738"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有帧要发送</a:t>
            </a:r>
          </a:p>
        </p:txBody>
      </p:sp>
      <p:sp>
        <p:nvSpPr>
          <p:cNvPr id="30785" name="Line 73"/>
          <p:cNvSpPr>
            <a:spLocks noChangeShapeType="1"/>
          </p:cNvSpPr>
          <p:nvPr/>
        </p:nvSpPr>
        <p:spPr bwMode="auto">
          <a:xfrm flipV="1">
            <a:off x="3679825" y="3894138"/>
            <a:ext cx="534988" cy="3175"/>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0786" name="Line 74"/>
          <p:cNvSpPr>
            <a:spLocks noChangeShapeType="1"/>
          </p:cNvSpPr>
          <p:nvPr/>
        </p:nvSpPr>
        <p:spPr bwMode="auto">
          <a:xfrm flipV="1">
            <a:off x="4867275" y="5705475"/>
            <a:ext cx="531813" cy="1588"/>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0787" name="Text Box 76"/>
          <p:cNvSpPr txBox="1">
            <a:spLocks noChangeArrowheads="1"/>
          </p:cNvSpPr>
          <p:nvPr/>
        </p:nvSpPr>
        <p:spPr bwMode="auto">
          <a:xfrm>
            <a:off x="303213" y="241300"/>
            <a:ext cx="184150" cy="396875"/>
          </a:xfrm>
          <a:prstGeom prst="rect">
            <a:avLst/>
          </a:prstGeom>
          <a:noFill/>
          <a:ln w="9525">
            <a:noFill/>
            <a:miter lim="800000"/>
            <a:headEnd/>
            <a:tailEnd/>
          </a:ln>
        </p:spPr>
        <p:txBody>
          <a:bodyPr wrap="none">
            <a:spAutoFit/>
          </a:bodyPr>
          <a:lstStyle/>
          <a:p>
            <a:endParaRPr lang="zh-CN" altLang="zh-CN"/>
          </a:p>
        </p:txBody>
      </p:sp>
      <p:sp>
        <p:nvSpPr>
          <p:cNvPr id="317517" name="Text Box 77"/>
          <p:cNvSpPr txBox="1">
            <a:spLocks noChangeArrowheads="1"/>
          </p:cNvSpPr>
          <p:nvPr/>
        </p:nvSpPr>
        <p:spPr bwMode="auto">
          <a:xfrm>
            <a:off x="179512" y="404664"/>
            <a:ext cx="8820150" cy="1196975"/>
          </a:xfrm>
          <a:prstGeom prst="rect">
            <a:avLst/>
          </a:prstGeom>
          <a:solidFill>
            <a:srgbClr val="FFFF99"/>
          </a:solidFill>
          <a:ln w="9525">
            <a:solidFill>
              <a:srgbClr val="333399"/>
            </a:solidFill>
            <a:miter lim="800000"/>
            <a:headEnd/>
            <a:tailEnd/>
          </a:ln>
        </p:spPr>
        <p:txBody>
          <a:bodyPr>
            <a:spAutoFit/>
          </a:bodyPr>
          <a:lstStyle/>
          <a:p>
            <a:r>
              <a:rPr lang="en-US" altLang="zh-CN" sz="2400" b="1" dirty="0">
                <a:latin typeface="华文新魏" pitchFamily="2" charset="-122"/>
                <a:ea typeface="华文新魏" pitchFamily="2" charset="-122"/>
              </a:rPr>
              <a:t>SIFS</a:t>
            </a:r>
            <a:r>
              <a:rPr lang="zh-CN" altLang="en-US" sz="2400" b="1" dirty="0">
                <a:latin typeface="华文新魏" pitchFamily="2" charset="-122"/>
                <a:ea typeface="华文新魏" pitchFamily="2" charset="-122"/>
              </a:rPr>
              <a:t>，即短</a:t>
            </a:r>
            <a:r>
              <a:rPr lang="en-US" altLang="zh-CN" sz="2400" b="1" dirty="0">
                <a:latin typeface="华文新魏" pitchFamily="2" charset="-122"/>
                <a:ea typeface="华文新魏" pitchFamily="2" charset="-122"/>
              </a:rPr>
              <a:t>(Short)</a:t>
            </a:r>
            <a:r>
              <a:rPr lang="zh-CN" altLang="en-US" sz="2400" b="1" dirty="0">
                <a:latin typeface="华文新魏" pitchFamily="2" charset="-122"/>
                <a:ea typeface="华文新魏" pitchFamily="2" charset="-122"/>
              </a:rPr>
              <a:t>帧间间隔，是最短的帧间间隔，用来分隔开属于一次对话的各帧。一个站应当能够在这段时间内从发送方式切换到接收方式。</a:t>
            </a:r>
          </a:p>
        </p:txBody>
      </p:sp>
      <p:sp>
        <p:nvSpPr>
          <p:cNvPr id="317518" name="Text Box 78"/>
          <p:cNvSpPr txBox="1">
            <a:spLocks noChangeArrowheads="1"/>
          </p:cNvSpPr>
          <p:nvPr/>
        </p:nvSpPr>
        <p:spPr bwMode="auto">
          <a:xfrm>
            <a:off x="2771800" y="1628800"/>
            <a:ext cx="6246812" cy="1015663"/>
          </a:xfrm>
          <a:prstGeom prst="rect">
            <a:avLst/>
          </a:prstGeom>
          <a:solidFill>
            <a:srgbClr val="CCECFF"/>
          </a:solidFill>
          <a:ln w="9525">
            <a:solidFill>
              <a:srgbClr val="333399"/>
            </a:solidFill>
            <a:miter lim="800000"/>
            <a:headEnd/>
            <a:tailEnd/>
          </a:ln>
        </p:spPr>
        <p:txBody>
          <a:bodyPr>
            <a:spAutoFit/>
          </a:bodyPr>
          <a:lstStyle/>
          <a:p>
            <a:r>
              <a:rPr lang="zh-CN" altLang="en-US" sz="2000" b="1" dirty="0">
                <a:latin typeface="华文新魏" pitchFamily="2" charset="-122"/>
                <a:ea typeface="华文新魏" pitchFamily="2" charset="-122"/>
              </a:rPr>
              <a:t>使用 </a:t>
            </a:r>
            <a:r>
              <a:rPr lang="en-US" altLang="zh-CN" sz="2000" b="1" dirty="0">
                <a:latin typeface="华文新魏" pitchFamily="2" charset="-122"/>
                <a:ea typeface="华文新魏" pitchFamily="2" charset="-122"/>
              </a:rPr>
              <a:t>SIFS </a:t>
            </a:r>
            <a:r>
              <a:rPr lang="zh-CN" altLang="en-US" sz="2000" b="1" dirty="0">
                <a:latin typeface="华文新魏" pitchFamily="2" charset="-122"/>
                <a:ea typeface="华文新魏" pitchFamily="2" charset="-122"/>
              </a:rPr>
              <a:t>的帧类型有：</a:t>
            </a:r>
            <a:r>
              <a:rPr lang="en-US" altLang="zh-CN" sz="2000" b="1" dirty="0">
                <a:highlight>
                  <a:srgbClr val="FFFF00"/>
                </a:highlight>
                <a:latin typeface="华文新魏" pitchFamily="2" charset="-122"/>
                <a:ea typeface="华文新魏" pitchFamily="2" charset="-122"/>
              </a:rPr>
              <a:t>ACK </a:t>
            </a:r>
            <a:r>
              <a:rPr lang="zh-CN" altLang="en-US" sz="2000" b="1" dirty="0">
                <a:highlight>
                  <a:srgbClr val="FFFF00"/>
                </a:highlight>
                <a:latin typeface="华文新魏" pitchFamily="2" charset="-122"/>
                <a:ea typeface="华文新魏" pitchFamily="2" charset="-122"/>
              </a:rPr>
              <a:t>帧</a:t>
            </a:r>
            <a:r>
              <a:rPr lang="zh-CN" altLang="en-US" sz="2000" b="1" dirty="0">
                <a:latin typeface="华文新魏" pitchFamily="2" charset="-122"/>
                <a:ea typeface="华文新魏" pitchFamily="2" charset="-122"/>
              </a:rPr>
              <a:t>、</a:t>
            </a:r>
            <a:r>
              <a:rPr lang="en-US" altLang="zh-CN" sz="2000" b="1" dirty="0">
                <a:highlight>
                  <a:srgbClr val="FFFF00"/>
                </a:highlight>
                <a:latin typeface="华文新魏" pitchFamily="2" charset="-122"/>
                <a:ea typeface="华文新魏" pitchFamily="2" charset="-122"/>
              </a:rPr>
              <a:t>CTS </a:t>
            </a:r>
            <a:r>
              <a:rPr lang="zh-CN" altLang="en-US" sz="2000" b="1" dirty="0">
                <a:highlight>
                  <a:srgbClr val="FFFF00"/>
                </a:highlight>
                <a:latin typeface="华文新魏" pitchFamily="2" charset="-122"/>
                <a:ea typeface="华文新魏" pitchFamily="2" charset="-122"/>
              </a:rPr>
              <a:t>帧</a:t>
            </a:r>
            <a:r>
              <a:rPr lang="zh-CN" altLang="en-US" sz="2000" b="1" dirty="0">
                <a:latin typeface="华文新魏" pitchFamily="2" charset="-122"/>
                <a:ea typeface="华文新魏" pitchFamily="2" charset="-122"/>
              </a:rPr>
              <a:t>、由过长的 </a:t>
            </a:r>
            <a:r>
              <a:rPr lang="en-US" altLang="zh-CN" sz="2000" b="1" dirty="0">
                <a:latin typeface="华文新魏" pitchFamily="2" charset="-122"/>
                <a:ea typeface="华文新魏" pitchFamily="2" charset="-122"/>
              </a:rPr>
              <a:t>MAC </a:t>
            </a:r>
            <a:r>
              <a:rPr lang="zh-CN" altLang="en-US" sz="2000" b="1" dirty="0">
                <a:latin typeface="华文新魏" pitchFamily="2" charset="-122"/>
                <a:ea typeface="华文新魏" pitchFamily="2" charset="-122"/>
              </a:rPr>
              <a:t>帧</a:t>
            </a:r>
            <a:r>
              <a:rPr lang="zh-CN" altLang="en-US" sz="2000" b="1" dirty="0">
                <a:highlight>
                  <a:srgbClr val="FFFF00"/>
                </a:highlight>
                <a:latin typeface="华文新魏" pitchFamily="2" charset="-122"/>
                <a:ea typeface="华文新魏" pitchFamily="2" charset="-122"/>
              </a:rPr>
              <a:t>分片后的数据帧</a:t>
            </a:r>
            <a:r>
              <a:rPr lang="zh-CN" altLang="en-US" sz="2000" b="1" dirty="0">
                <a:latin typeface="华文新魏" pitchFamily="2" charset="-122"/>
                <a:ea typeface="华文新魏" pitchFamily="2" charset="-122"/>
              </a:rPr>
              <a:t>，以及所有</a:t>
            </a:r>
            <a:r>
              <a:rPr lang="zh-CN" altLang="en-US" sz="2000" b="1" dirty="0">
                <a:highlight>
                  <a:srgbClr val="FFFF00"/>
                </a:highlight>
                <a:latin typeface="华文新魏" pitchFamily="2" charset="-122"/>
                <a:ea typeface="华文新魏" pitchFamily="2" charset="-122"/>
              </a:rPr>
              <a:t>回答 </a:t>
            </a:r>
            <a:r>
              <a:rPr lang="en-US" altLang="zh-CN" sz="2000" b="1" dirty="0">
                <a:highlight>
                  <a:srgbClr val="FFFF00"/>
                </a:highlight>
                <a:latin typeface="华文新魏" pitchFamily="2" charset="-122"/>
                <a:ea typeface="华文新魏" pitchFamily="2" charset="-122"/>
              </a:rPr>
              <a:t>AP </a:t>
            </a:r>
            <a:r>
              <a:rPr lang="zh-CN" altLang="en-US" sz="2000" b="1" dirty="0">
                <a:highlight>
                  <a:srgbClr val="FFFF00"/>
                </a:highlight>
                <a:latin typeface="华文新魏" pitchFamily="2" charset="-122"/>
                <a:ea typeface="华文新魏" pitchFamily="2" charset="-122"/>
              </a:rPr>
              <a:t>探询的帧</a:t>
            </a:r>
            <a:r>
              <a:rPr lang="zh-CN" altLang="en-US" sz="2000" b="1" dirty="0">
                <a:latin typeface="华文新魏" pitchFamily="2" charset="-122"/>
                <a:ea typeface="华文新魏" pitchFamily="2" charset="-122"/>
              </a:rPr>
              <a:t>和在 </a:t>
            </a:r>
            <a:r>
              <a:rPr lang="en-US" altLang="zh-CN" sz="2000" b="1" dirty="0">
                <a:highlight>
                  <a:srgbClr val="FFFF00"/>
                </a:highlight>
                <a:latin typeface="华文新魏" pitchFamily="2" charset="-122"/>
                <a:ea typeface="华文新魏" pitchFamily="2" charset="-122"/>
              </a:rPr>
              <a:t>PCF </a:t>
            </a:r>
            <a:r>
              <a:rPr lang="zh-CN" altLang="en-US" sz="2000" b="1" dirty="0">
                <a:latin typeface="华文新魏" pitchFamily="2" charset="-122"/>
                <a:ea typeface="华文新魏" pitchFamily="2" charset="-122"/>
              </a:rPr>
              <a:t>方式中接入点 </a:t>
            </a:r>
            <a:r>
              <a:rPr lang="en-US" altLang="zh-CN" sz="2000" b="1" dirty="0">
                <a:highlight>
                  <a:srgbClr val="FFFF00"/>
                </a:highlight>
                <a:latin typeface="华文新魏" pitchFamily="2" charset="-122"/>
                <a:ea typeface="华文新魏" pitchFamily="2" charset="-122"/>
              </a:rPr>
              <a:t>AP </a:t>
            </a:r>
            <a:r>
              <a:rPr lang="zh-CN" altLang="en-US" sz="2000" b="1" dirty="0">
                <a:highlight>
                  <a:srgbClr val="FFFF00"/>
                </a:highlight>
                <a:latin typeface="华文新魏" pitchFamily="2" charset="-122"/>
                <a:ea typeface="华文新魏" pitchFamily="2" charset="-122"/>
              </a:rPr>
              <a:t>发送出的任何帧</a:t>
            </a:r>
            <a:r>
              <a:rPr lang="zh-CN" altLang="en-US" sz="2000" b="1" dirty="0">
                <a:latin typeface="华文新魏" pitchFamily="2" charset="-122"/>
                <a:ea typeface="华文新魏" pitchFamily="2" charset="-122"/>
              </a:rPr>
              <a:t>。</a:t>
            </a:r>
          </a:p>
        </p:txBody>
      </p:sp>
      <p:sp>
        <p:nvSpPr>
          <p:cNvPr id="30790" name="日期占位符 69"/>
          <p:cNvSpPr>
            <a:spLocks noGrp="1"/>
          </p:cNvSpPr>
          <p:nvPr>
            <p:ph type="dt" sz="quarter" idx="10"/>
          </p:nvPr>
        </p:nvSpPr>
        <p:spPr>
          <a:xfrm>
            <a:off x="0" y="6400800"/>
            <a:ext cx="1905000" cy="457200"/>
          </a:xfrm>
          <a:noFill/>
        </p:spPr>
        <p:txBody>
          <a:bodyPr/>
          <a:lstStyle/>
          <a:p>
            <a:fld id="{D3901BD6-3AB1-4F7E-9102-B8B277419A56}" type="datetime1">
              <a:rPr lang="zh-CN" altLang="en-US" smtClean="0"/>
              <a:pPr/>
              <a:t>2018/1/14</a:t>
            </a:fld>
            <a:endParaRPr lang="en-US" altLang="zh-CN" dirty="0"/>
          </a:p>
        </p:txBody>
      </p:sp>
      <p:sp>
        <p:nvSpPr>
          <p:cNvPr id="30791" name="灯片编号占位符 70"/>
          <p:cNvSpPr>
            <a:spLocks noGrp="1"/>
          </p:cNvSpPr>
          <p:nvPr>
            <p:ph type="sldNum" sz="quarter" idx="12"/>
          </p:nvPr>
        </p:nvSpPr>
        <p:spPr>
          <a:noFill/>
        </p:spPr>
        <p:txBody>
          <a:bodyPr/>
          <a:lstStyle/>
          <a:p>
            <a:fld id="{101AEE27-C240-4B6F-99B5-047EE4C52426}" type="slidenum">
              <a:rPr lang="en-US" altLang="zh-CN" smtClean="0"/>
              <a:pPr/>
              <a:t>108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175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grpId="0" nodeType="clickEffect">
                                  <p:stCondLst>
                                    <p:cond delay="0"/>
                                  </p:stCondLst>
                                  <p:childTnLst>
                                    <p:anim calcmode="discrete" valueType="str">
                                      <p:cBhvr>
                                        <p:cTn id="10" dur="500" fill="hold"/>
                                        <p:tgtEl>
                                          <p:spTgt spid="317453"/>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317467"/>
                                        </p:tgtEl>
                                        <p:attrNameLst>
                                          <p:attrName>style.visibility</p:attrName>
                                        </p:attrNameLst>
                                      </p:cBhvr>
                                      <p:tavLst>
                                        <p:tav tm="0">
                                          <p:val>
                                            <p:strVal val="hidden"/>
                                          </p:val>
                                        </p:tav>
                                        <p:tav tm="50000">
                                          <p:val>
                                            <p:strVal val="visible"/>
                                          </p:val>
                                        </p:tav>
                                      </p:tavLst>
                                    </p:anim>
                                  </p:childTnLst>
                                </p:cTn>
                              </p:par>
                              <p:par>
                                <p:cTn id="13" presetID="35" presetClass="emph" presetSubtype="0" repeatCount="4000" fill="hold" grpId="0" nodeType="withEffect">
                                  <p:stCondLst>
                                    <p:cond delay="0"/>
                                  </p:stCondLst>
                                  <p:childTnLst>
                                    <p:anim calcmode="discrete" valueType="str">
                                      <p:cBhvr>
                                        <p:cTn id="14" dur="500" fill="hold"/>
                                        <p:tgtEl>
                                          <p:spTgt spid="317507"/>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53" grpId="0"/>
      <p:bldP spid="317467" grpId="0"/>
      <p:bldP spid="317507" grpId="0"/>
      <p:bldP spid="317517" grpId="0" animBg="1"/>
      <p:bldP spid="31751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title"/>
          </p:nvPr>
        </p:nvSpPr>
        <p:spPr>
          <a:xfrm>
            <a:off x="611188" y="404813"/>
            <a:ext cx="8116887" cy="839787"/>
          </a:xfrm>
        </p:spPr>
        <p:txBody>
          <a:bodyPr/>
          <a:lstStyle/>
          <a:p>
            <a:pPr algn="ctr" eaLnBrk="1" hangingPunct="1"/>
            <a:r>
              <a:rPr lang="zh-CN" altLang="en-US"/>
              <a:t>三种帧间间隔 </a:t>
            </a:r>
          </a:p>
        </p:txBody>
      </p:sp>
      <p:sp>
        <p:nvSpPr>
          <p:cNvPr id="31747" name="Text Box 10"/>
          <p:cNvSpPr txBox="1">
            <a:spLocks noChangeArrowheads="1"/>
          </p:cNvSpPr>
          <p:nvPr/>
        </p:nvSpPr>
        <p:spPr bwMode="auto">
          <a:xfrm>
            <a:off x="8356600" y="2956942"/>
            <a:ext cx="642938" cy="365125"/>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1748" name="Text Box 11"/>
          <p:cNvSpPr txBox="1">
            <a:spLocks noChangeArrowheads="1"/>
          </p:cNvSpPr>
          <p:nvPr/>
        </p:nvSpPr>
        <p:spPr bwMode="auto">
          <a:xfrm>
            <a:off x="1471613" y="2777555"/>
            <a:ext cx="69373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20524" name="Text Box 12"/>
          <p:cNvSpPr txBox="1">
            <a:spLocks noChangeArrowheads="1"/>
          </p:cNvSpPr>
          <p:nvPr/>
        </p:nvSpPr>
        <p:spPr bwMode="auto">
          <a:xfrm>
            <a:off x="1528763" y="2391792"/>
            <a:ext cx="693737"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PIFS</a:t>
            </a:r>
          </a:p>
        </p:txBody>
      </p:sp>
      <p:sp>
        <p:nvSpPr>
          <p:cNvPr id="31750" name="Text Box 13"/>
          <p:cNvSpPr txBox="1">
            <a:spLocks noChangeArrowheads="1"/>
          </p:cNvSpPr>
          <p:nvPr/>
        </p:nvSpPr>
        <p:spPr bwMode="auto">
          <a:xfrm>
            <a:off x="1535113" y="2026667"/>
            <a:ext cx="704850"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DIFS</a:t>
            </a:r>
          </a:p>
        </p:txBody>
      </p:sp>
      <p:sp>
        <p:nvSpPr>
          <p:cNvPr id="31751" name="Line 14"/>
          <p:cNvSpPr>
            <a:spLocks noChangeShapeType="1"/>
          </p:cNvSpPr>
          <p:nvPr/>
        </p:nvSpPr>
        <p:spPr bwMode="auto">
          <a:xfrm flipV="1">
            <a:off x="1535113" y="3118867"/>
            <a:ext cx="534987" cy="1588"/>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1752" name="Line 15"/>
          <p:cNvSpPr>
            <a:spLocks noChangeShapeType="1"/>
          </p:cNvSpPr>
          <p:nvPr/>
        </p:nvSpPr>
        <p:spPr bwMode="auto">
          <a:xfrm flipV="1">
            <a:off x="1535113" y="2742630"/>
            <a:ext cx="63182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1753" name="Line 16"/>
          <p:cNvSpPr>
            <a:spLocks noChangeShapeType="1"/>
          </p:cNvSpPr>
          <p:nvPr/>
        </p:nvSpPr>
        <p:spPr bwMode="auto">
          <a:xfrm>
            <a:off x="1535113" y="2367980"/>
            <a:ext cx="709612"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1754" name="Freeform 17"/>
          <p:cNvSpPr>
            <a:spLocks/>
          </p:cNvSpPr>
          <p:nvPr/>
        </p:nvSpPr>
        <p:spPr bwMode="auto">
          <a:xfrm>
            <a:off x="512763" y="2982342"/>
            <a:ext cx="1022350" cy="374650"/>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66FF66"/>
          </a:solidFill>
          <a:ln w="9525">
            <a:solidFill>
              <a:schemeClr val="tx1"/>
            </a:solidFill>
            <a:round/>
            <a:headEnd/>
            <a:tailEnd/>
          </a:ln>
        </p:spPr>
        <p:txBody>
          <a:bodyPr/>
          <a:lstStyle/>
          <a:p>
            <a:endParaRPr lang="zh-CN" altLang="en-US"/>
          </a:p>
        </p:txBody>
      </p:sp>
      <p:sp>
        <p:nvSpPr>
          <p:cNvPr id="31755" name="Text Box 18"/>
          <p:cNvSpPr txBox="1">
            <a:spLocks noChangeArrowheads="1"/>
          </p:cNvSpPr>
          <p:nvPr/>
        </p:nvSpPr>
        <p:spPr bwMode="auto">
          <a:xfrm>
            <a:off x="468313" y="2979167"/>
            <a:ext cx="1158875" cy="366713"/>
          </a:xfrm>
          <a:prstGeom prst="rect">
            <a:avLst/>
          </a:prstGeom>
          <a:noFill/>
          <a:ln w="9525">
            <a:noFill/>
            <a:miter lim="800000"/>
            <a:headEnd/>
            <a:tailEnd/>
          </a:ln>
        </p:spPr>
        <p:txBody>
          <a:bodyPr>
            <a:spAutoFit/>
          </a:bodyPr>
          <a:lstStyle/>
          <a:p>
            <a:r>
              <a:rPr kumimoji="1" lang="zh-CN" altLang="en-US" sz="1800">
                <a:solidFill>
                  <a:srgbClr val="333399"/>
                </a:solidFill>
                <a:latin typeface="Arial" pitchFamily="34" charset="0"/>
                <a:ea typeface="黑体" pitchFamily="49" charset="-122"/>
              </a:rPr>
              <a:t>媒体空闲                                    </a:t>
            </a:r>
          </a:p>
        </p:txBody>
      </p:sp>
      <p:sp>
        <p:nvSpPr>
          <p:cNvPr id="31756" name="Freeform 19"/>
          <p:cNvSpPr>
            <a:spLocks/>
          </p:cNvSpPr>
          <p:nvPr/>
        </p:nvSpPr>
        <p:spPr bwMode="auto">
          <a:xfrm>
            <a:off x="2244725" y="2982342"/>
            <a:ext cx="1403350" cy="374650"/>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FF99"/>
          </a:solidFill>
          <a:ln w="9525">
            <a:solidFill>
              <a:schemeClr val="tx1"/>
            </a:solidFill>
            <a:round/>
            <a:headEnd/>
            <a:tailEnd/>
          </a:ln>
        </p:spPr>
        <p:txBody>
          <a:bodyPr/>
          <a:lstStyle/>
          <a:p>
            <a:endParaRPr lang="zh-CN" altLang="en-US"/>
          </a:p>
        </p:txBody>
      </p:sp>
      <p:sp>
        <p:nvSpPr>
          <p:cNvPr id="31757" name="Line 20"/>
          <p:cNvSpPr>
            <a:spLocks noChangeShapeType="1"/>
          </p:cNvSpPr>
          <p:nvPr/>
        </p:nvSpPr>
        <p:spPr bwMode="auto">
          <a:xfrm flipV="1">
            <a:off x="1535113" y="2102867"/>
            <a:ext cx="0" cy="839788"/>
          </a:xfrm>
          <a:prstGeom prst="line">
            <a:avLst/>
          </a:prstGeom>
          <a:noFill/>
          <a:ln w="9525">
            <a:solidFill>
              <a:schemeClr val="tx1"/>
            </a:solidFill>
            <a:round/>
            <a:headEnd/>
            <a:tailEnd/>
          </a:ln>
        </p:spPr>
        <p:txBody>
          <a:bodyPr/>
          <a:lstStyle/>
          <a:p>
            <a:endParaRPr lang="zh-CN" altLang="en-US"/>
          </a:p>
        </p:txBody>
      </p:sp>
      <p:sp>
        <p:nvSpPr>
          <p:cNvPr id="31758" name="Line 21"/>
          <p:cNvSpPr>
            <a:spLocks noChangeShapeType="1"/>
          </p:cNvSpPr>
          <p:nvPr/>
        </p:nvSpPr>
        <p:spPr bwMode="auto">
          <a:xfrm>
            <a:off x="2244725" y="2102867"/>
            <a:ext cx="0" cy="839788"/>
          </a:xfrm>
          <a:prstGeom prst="line">
            <a:avLst/>
          </a:prstGeom>
          <a:noFill/>
          <a:ln w="9525">
            <a:solidFill>
              <a:schemeClr val="tx1"/>
            </a:solidFill>
            <a:round/>
            <a:headEnd/>
            <a:tailEnd/>
          </a:ln>
        </p:spPr>
        <p:txBody>
          <a:bodyPr/>
          <a:lstStyle/>
          <a:p>
            <a:endParaRPr lang="zh-CN" altLang="en-US"/>
          </a:p>
        </p:txBody>
      </p:sp>
      <p:sp>
        <p:nvSpPr>
          <p:cNvPr id="31759" name="Line 22"/>
          <p:cNvSpPr>
            <a:spLocks noChangeShapeType="1"/>
          </p:cNvSpPr>
          <p:nvPr/>
        </p:nvSpPr>
        <p:spPr bwMode="auto">
          <a:xfrm>
            <a:off x="2152650" y="2593405"/>
            <a:ext cx="0" cy="301625"/>
          </a:xfrm>
          <a:prstGeom prst="line">
            <a:avLst/>
          </a:prstGeom>
          <a:noFill/>
          <a:ln w="9525">
            <a:solidFill>
              <a:schemeClr val="tx1"/>
            </a:solidFill>
            <a:round/>
            <a:headEnd/>
            <a:tailEnd/>
          </a:ln>
        </p:spPr>
        <p:txBody>
          <a:bodyPr/>
          <a:lstStyle/>
          <a:p>
            <a:endParaRPr lang="zh-CN" altLang="en-US"/>
          </a:p>
        </p:txBody>
      </p:sp>
      <p:sp>
        <p:nvSpPr>
          <p:cNvPr id="31760" name="Line 23"/>
          <p:cNvSpPr>
            <a:spLocks noChangeShapeType="1"/>
          </p:cNvSpPr>
          <p:nvPr/>
        </p:nvSpPr>
        <p:spPr bwMode="auto">
          <a:xfrm flipH="1">
            <a:off x="2071688" y="3056955"/>
            <a:ext cx="3175" cy="179387"/>
          </a:xfrm>
          <a:prstGeom prst="line">
            <a:avLst/>
          </a:prstGeom>
          <a:noFill/>
          <a:ln w="9525">
            <a:solidFill>
              <a:schemeClr val="tx1"/>
            </a:solidFill>
            <a:round/>
            <a:headEnd/>
            <a:tailEnd/>
          </a:ln>
        </p:spPr>
        <p:txBody>
          <a:bodyPr/>
          <a:lstStyle/>
          <a:p>
            <a:endParaRPr lang="zh-CN" altLang="en-US"/>
          </a:p>
        </p:txBody>
      </p:sp>
      <p:sp>
        <p:nvSpPr>
          <p:cNvPr id="31761" name="Text Box 24"/>
          <p:cNvSpPr txBox="1">
            <a:spLocks noChangeArrowheads="1"/>
          </p:cNvSpPr>
          <p:nvPr/>
        </p:nvSpPr>
        <p:spPr bwMode="auto">
          <a:xfrm>
            <a:off x="2262188" y="3002980"/>
            <a:ext cx="135413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发送第 </a:t>
            </a:r>
            <a:r>
              <a:rPr kumimoji="1" lang="en-US" altLang="zh-CN" sz="1800">
                <a:solidFill>
                  <a:srgbClr val="333399"/>
                </a:solidFill>
                <a:latin typeface="Arial" pitchFamily="34" charset="0"/>
                <a:ea typeface="黑体" pitchFamily="49" charset="-122"/>
              </a:rPr>
              <a:t>1 </a:t>
            </a:r>
            <a:r>
              <a:rPr kumimoji="1" lang="zh-CN" altLang="en-US" sz="1800">
                <a:solidFill>
                  <a:srgbClr val="333399"/>
                </a:solidFill>
                <a:latin typeface="Arial" pitchFamily="34" charset="0"/>
                <a:ea typeface="黑体" pitchFamily="49" charset="-122"/>
              </a:rPr>
              <a:t>帧</a:t>
            </a:r>
          </a:p>
        </p:txBody>
      </p:sp>
      <p:sp>
        <p:nvSpPr>
          <p:cNvPr id="31762" name="Text Box 25"/>
          <p:cNvSpPr txBox="1">
            <a:spLocks noChangeArrowheads="1"/>
          </p:cNvSpPr>
          <p:nvPr/>
        </p:nvSpPr>
        <p:spPr bwMode="auto">
          <a:xfrm>
            <a:off x="3535363" y="3377630"/>
            <a:ext cx="693737" cy="365125"/>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20538" name="Text Box 26"/>
          <p:cNvSpPr txBox="1">
            <a:spLocks noChangeArrowheads="1"/>
          </p:cNvSpPr>
          <p:nvPr/>
        </p:nvSpPr>
        <p:spPr bwMode="auto">
          <a:xfrm>
            <a:off x="4787900" y="4847655"/>
            <a:ext cx="690563"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PIFS</a:t>
            </a:r>
          </a:p>
        </p:txBody>
      </p:sp>
      <p:sp>
        <p:nvSpPr>
          <p:cNvPr id="31764" name="Line 27"/>
          <p:cNvSpPr>
            <a:spLocks noChangeShapeType="1"/>
          </p:cNvSpPr>
          <p:nvPr/>
        </p:nvSpPr>
        <p:spPr bwMode="auto">
          <a:xfrm>
            <a:off x="4833938" y="5192142"/>
            <a:ext cx="6000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1765" name="Line 28"/>
          <p:cNvSpPr>
            <a:spLocks noChangeShapeType="1"/>
          </p:cNvSpPr>
          <p:nvPr/>
        </p:nvSpPr>
        <p:spPr bwMode="auto">
          <a:xfrm flipH="1" flipV="1">
            <a:off x="3648075" y="3390330"/>
            <a:ext cx="0" cy="442912"/>
          </a:xfrm>
          <a:prstGeom prst="line">
            <a:avLst/>
          </a:prstGeom>
          <a:noFill/>
          <a:ln w="9525">
            <a:solidFill>
              <a:schemeClr val="tx1"/>
            </a:solidFill>
            <a:round/>
            <a:headEnd/>
            <a:tailEnd/>
          </a:ln>
        </p:spPr>
        <p:txBody>
          <a:bodyPr/>
          <a:lstStyle/>
          <a:p>
            <a:endParaRPr lang="zh-CN" altLang="en-US"/>
          </a:p>
        </p:txBody>
      </p:sp>
      <p:sp>
        <p:nvSpPr>
          <p:cNvPr id="31766" name="Line 29"/>
          <p:cNvSpPr>
            <a:spLocks noChangeShapeType="1"/>
          </p:cNvSpPr>
          <p:nvPr/>
        </p:nvSpPr>
        <p:spPr bwMode="auto">
          <a:xfrm>
            <a:off x="5446713" y="5041330"/>
            <a:ext cx="0" cy="301625"/>
          </a:xfrm>
          <a:prstGeom prst="line">
            <a:avLst/>
          </a:prstGeom>
          <a:noFill/>
          <a:ln w="9525">
            <a:solidFill>
              <a:schemeClr val="tx1"/>
            </a:solidFill>
            <a:round/>
            <a:headEnd/>
            <a:tailEnd/>
          </a:ln>
        </p:spPr>
        <p:txBody>
          <a:bodyPr/>
          <a:lstStyle/>
          <a:p>
            <a:endParaRPr lang="zh-CN" altLang="en-US"/>
          </a:p>
        </p:txBody>
      </p:sp>
      <p:sp>
        <p:nvSpPr>
          <p:cNvPr id="31767" name="Text Box 31"/>
          <p:cNvSpPr txBox="1">
            <a:spLocks noChangeArrowheads="1"/>
          </p:cNvSpPr>
          <p:nvPr/>
        </p:nvSpPr>
        <p:spPr bwMode="auto">
          <a:xfrm>
            <a:off x="8356600" y="5450905"/>
            <a:ext cx="64293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1768" name="Freeform 32"/>
          <p:cNvSpPr>
            <a:spLocks/>
          </p:cNvSpPr>
          <p:nvPr/>
        </p:nvSpPr>
        <p:spPr bwMode="auto">
          <a:xfrm>
            <a:off x="2233613" y="5469955"/>
            <a:ext cx="2597150"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99FFCC"/>
          </a:solidFill>
          <a:ln w="9525">
            <a:solidFill>
              <a:schemeClr val="tx1"/>
            </a:solidFill>
            <a:round/>
            <a:headEnd/>
            <a:tailEnd/>
          </a:ln>
        </p:spPr>
        <p:txBody>
          <a:bodyPr/>
          <a:lstStyle/>
          <a:p>
            <a:endParaRPr lang="zh-CN" altLang="en-US"/>
          </a:p>
        </p:txBody>
      </p:sp>
      <p:sp>
        <p:nvSpPr>
          <p:cNvPr id="31769" name="Text Box 33"/>
          <p:cNvSpPr txBox="1">
            <a:spLocks noChangeArrowheads="1"/>
          </p:cNvSpPr>
          <p:nvPr/>
        </p:nvSpPr>
        <p:spPr bwMode="auto">
          <a:xfrm>
            <a:off x="2690813" y="5457255"/>
            <a:ext cx="17970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NAV</a:t>
            </a:r>
            <a:r>
              <a:rPr kumimoji="1" lang="zh-CN" altLang="en-US" sz="1800">
                <a:solidFill>
                  <a:srgbClr val="333399"/>
                </a:solidFill>
                <a:latin typeface="Arial" pitchFamily="34" charset="0"/>
                <a:ea typeface="黑体" pitchFamily="49" charset="-122"/>
              </a:rPr>
              <a:t>（媒体忙）</a:t>
            </a:r>
          </a:p>
        </p:txBody>
      </p:sp>
      <p:sp>
        <p:nvSpPr>
          <p:cNvPr id="31770" name="Text Box 34"/>
          <p:cNvSpPr txBox="1">
            <a:spLocks noChangeArrowheads="1"/>
          </p:cNvSpPr>
          <p:nvPr/>
        </p:nvSpPr>
        <p:spPr bwMode="auto">
          <a:xfrm>
            <a:off x="4802188" y="4539680"/>
            <a:ext cx="7048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DIFS</a:t>
            </a:r>
          </a:p>
        </p:txBody>
      </p:sp>
      <p:sp>
        <p:nvSpPr>
          <p:cNvPr id="31771" name="Line 35"/>
          <p:cNvSpPr>
            <a:spLocks noChangeShapeType="1"/>
          </p:cNvSpPr>
          <p:nvPr/>
        </p:nvSpPr>
        <p:spPr bwMode="auto">
          <a:xfrm flipV="1">
            <a:off x="4845050" y="4855592"/>
            <a:ext cx="671513"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1772" name="Line 36"/>
          <p:cNvSpPr>
            <a:spLocks noChangeShapeType="1"/>
          </p:cNvSpPr>
          <p:nvPr/>
        </p:nvSpPr>
        <p:spPr bwMode="auto">
          <a:xfrm flipH="1" flipV="1">
            <a:off x="4830763" y="4553967"/>
            <a:ext cx="0" cy="425450"/>
          </a:xfrm>
          <a:prstGeom prst="line">
            <a:avLst/>
          </a:prstGeom>
          <a:noFill/>
          <a:ln w="9525">
            <a:solidFill>
              <a:schemeClr val="tx1"/>
            </a:solidFill>
            <a:round/>
            <a:headEnd/>
            <a:tailEnd/>
          </a:ln>
        </p:spPr>
        <p:txBody>
          <a:bodyPr/>
          <a:lstStyle/>
          <a:p>
            <a:endParaRPr lang="zh-CN" altLang="en-US"/>
          </a:p>
        </p:txBody>
      </p:sp>
      <p:sp>
        <p:nvSpPr>
          <p:cNvPr id="31773" name="Line 37"/>
          <p:cNvSpPr>
            <a:spLocks noChangeShapeType="1"/>
          </p:cNvSpPr>
          <p:nvPr/>
        </p:nvSpPr>
        <p:spPr bwMode="auto">
          <a:xfrm>
            <a:off x="5516563" y="4553967"/>
            <a:ext cx="0" cy="858838"/>
          </a:xfrm>
          <a:prstGeom prst="line">
            <a:avLst/>
          </a:prstGeom>
          <a:noFill/>
          <a:ln w="9525">
            <a:solidFill>
              <a:schemeClr val="tx1"/>
            </a:solidFill>
            <a:round/>
            <a:headEnd/>
            <a:tailEnd/>
          </a:ln>
        </p:spPr>
        <p:txBody>
          <a:bodyPr/>
          <a:lstStyle/>
          <a:p>
            <a:endParaRPr lang="zh-CN" altLang="en-US"/>
          </a:p>
        </p:txBody>
      </p:sp>
      <p:sp>
        <p:nvSpPr>
          <p:cNvPr id="31774" name="Freeform 38"/>
          <p:cNvSpPr>
            <a:spLocks/>
          </p:cNvSpPr>
          <p:nvPr/>
        </p:nvSpPr>
        <p:spPr bwMode="auto">
          <a:xfrm>
            <a:off x="6791325" y="5469955"/>
            <a:ext cx="1382713"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FF99"/>
          </a:solidFill>
          <a:ln w="9525">
            <a:solidFill>
              <a:schemeClr val="tx1"/>
            </a:solidFill>
            <a:round/>
            <a:headEnd/>
            <a:tailEnd/>
          </a:ln>
        </p:spPr>
        <p:txBody>
          <a:bodyPr/>
          <a:lstStyle/>
          <a:p>
            <a:endParaRPr lang="zh-CN" altLang="en-US"/>
          </a:p>
        </p:txBody>
      </p:sp>
      <p:sp>
        <p:nvSpPr>
          <p:cNvPr id="31775" name="Freeform 39"/>
          <p:cNvSpPr>
            <a:spLocks/>
          </p:cNvSpPr>
          <p:nvPr/>
        </p:nvSpPr>
        <p:spPr bwMode="auto">
          <a:xfrm>
            <a:off x="5510213" y="5469955"/>
            <a:ext cx="1281112" cy="376237"/>
          </a:xfrm>
          <a:custGeom>
            <a:avLst/>
            <a:gdLst>
              <a:gd name="T0" fmla="*/ 0 w 780"/>
              <a:gd name="T1" fmla="*/ 2147483647 h 240"/>
              <a:gd name="T2" fmla="*/ 0 w 780"/>
              <a:gd name="T3" fmla="*/ 0 h 240"/>
              <a:gd name="T4" fmla="*/ 2147483647 w 780"/>
              <a:gd name="T5" fmla="*/ 0 h 240"/>
              <a:gd name="T6" fmla="*/ 0 60000 65536"/>
              <a:gd name="T7" fmla="*/ 0 60000 65536"/>
              <a:gd name="T8" fmla="*/ 0 60000 65536"/>
              <a:gd name="T9" fmla="*/ 0 w 780"/>
              <a:gd name="T10" fmla="*/ 0 h 240"/>
              <a:gd name="T11" fmla="*/ 780 w 780"/>
              <a:gd name="T12" fmla="*/ 240 h 240"/>
            </a:gdLst>
            <a:ahLst/>
            <a:cxnLst>
              <a:cxn ang="T6">
                <a:pos x="T0" y="T1"/>
              </a:cxn>
              <a:cxn ang="T7">
                <a:pos x="T2" y="T3"/>
              </a:cxn>
              <a:cxn ang="T8">
                <a:pos x="T4" y="T5"/>
              </a:cxn>
            </a:cxnLst>
            <a:rect l="T9" t="T10" r="T11" b="T12"/>
            <a:pathLst>
              <a:path w="780" h="240">
                <a:moveTo>
                  <a:pt x="0" y="240"/>
                </a:moveTo>
                <a:lnTo>
                  <a:pt x="0" y="0"/>
                </a:lnTo>
                <a:lnTo>
                  <a:pt x="780" y="0"/>
                </a:lnTo>
              </a:path>
            </a:pathLst>
          </a:custGeom>
          <a:solidFill>
            <a:schemeClr val="bg1"/>
          </a:solidFill>
          <a:ln w="9525">
            <a:solidFill>
              <a:schemeClr val="tx1"/>
            </a:solidFill>
            <a:round/>
            <a:headEnd/>
            <a:tailEnd/>
          </a:ln>
        </p:spPr>
        <p:txBody>
          <a:bodyPr/>
          <a:lstStyle/>
          <a:p>
            <a:endParaRPr lang="zh-CN" altLang="en-US"/>
          </a:p>
        </p:txBody>
      </p:sp>
      <p:sp>
        <p:nvSpPr>
          <p:cNvPr id="31776" name="Line 40"/>
          <p:cNvSpPr>
            <a:spLocks noChangeShapeType="1"/>
          </p:cNvSpPr>
          <p:nvPr/>
        </p:nvSpPr>
        <p:spPr bwMode="auto">
          <a:xfrm>
            <a:off x="5667375" y="5465192"/>
            <a:ext cx="0" cy="377825"/>
          </a:xfrm>
          <a:prstGeom prst="line">
            <a:avLst/>
          </a:prstGeom>
          <a:noFill/>
          <a:ln w="9525">
            <a:solidFill>
              <a:schemeClr val="tx1"/>
            </a:solidFill>
            <a:round/>
            <a:headEnd/>
            <a:tailEnd/>
          </a:ln>
        </p:spPr>
        <p:txBody>
          <a:bodyPr/>
          <a:lstStyle/>
          <a:p>
            <a:endParaRPr lang="zh-CN" altLang="en-US"/>
          </a:p>
        </p:txBody>
      </p:sp>
      <p:sp>
        <p:nvSpPr>
          <p:cNvPr id="31777" name="Line 41"/>
          <p:cNvSpPr>
            <a:spLocks noChangeShapeType="1"/>
          </p:cNvSpPr>
          <p:nvPr/>
        </p:nvSpPr>
        <p:spPr bwMode="auto">
          <a:xfrm>
            <a:off x="5824538" y="5465192"/>
            <a:ext cx="0" cy="377825"/>
          </a:xfrm>
          <a:prstGeom prst="line">
            <a:avLst/>
          </a:prstGeom>
          <a:noFill/>
          <a:ln w="9525">
            <a:solidFill>
              <a:schemeClr val="tx1"/>
            </a:solidFill>
            <a:round/>
            <a:headEnd/>
            <a:tailEnd/>
          </a:ln>
        </p:spPr>
        <p:txBody>
          <a:bodyPr/>
          <a:lstStyle/>
          <a:p>
            <a:endParaRPr lang="zh-CN" altLang="en-US"/>
          </a:p>
        </p:txBody>
      </p:sp>
      <p:sp>
        <p:nvSpPr>
          <p:cNvPr id="31778" name="Line 42"/>
          <p:cNvSpPr>
            <a:spLocks noChangeShapeType="1"/>
          </p:cNvSpPr>
          <p:nvPr/>
        </p:nvSpPr>
        <p:spPr bwMode="auto">
          <a:xfrm>
            <a:off x="5981700" y="5465192"/>
            <a:ext cx="0" cy="377825"/>
          </a:xfrm>
          <a:prstGeom prst="line">
            <a:avLst/>
          </a:prstGeom>
          <a:noFill/>
          <a:ln w="9525">
            <a:solidFill>
              <a:schemeClr val="tx1"/>
            </a:solidFill>
            <a:round/>
            <a:headEnd/>
            <a:tailEnd/>
          </a:ln>
        </p:spPr>
        <p:txBody>
          <a:bodyPr/>
          <a:lstStyle/>
          <a:p>
            <a:endParaRPr lang="zh-CN" altLang="en-US"/>
          </a:p>
        </p:txBody>
      </p:sp>
      <p:sp>
        <p:nvSpPr>
          <p:cNvPr id="31779" name="Line 43"/>
          <p:cNvSpPr>
            <a:spLocks noChangeShapeType="1"/>
          </p:cNvSpPr>
          <p:nvPr/>
        </p:nvSpPr>
        <p:spPr bwMode="auto">
          <a:xfrm>
            <a:off x="6140450" y="5465192"/>
            <a:ext cx="0" cy="377825"/>
          </a:xfrm>
          <a:prstGeom prst="line">
            <a:avLst/>
          </a:prstGeom>
          <a:noFill/>
          <a:ln w="9525">
            <a:solidFill>
              <a:schemeClr val="tx1"/>
            </a:solidFill>
            <a:round/>
            <a:headEnd/>
            <a:tailEnd/>
          </a:ln>
        </p:spPr>
        <p:txBody>
          <a:bodyPr/>
          <a:lstStyle/>
          <a:p>
            <a:endParaRPr lang="zh-CN" altLang="en-US"/>
          </a:p>
        </p:txBody>
      </p:sp>
      <p:sp>
        <p:nvSpPr>
          <p:cNvPr id="31780" name="Line 44"/>
          <p:cNvSpPr>
            <a:spLocks noChangeShapeType="1"/>
          </p:cNvSpPr>
          <p:nvPr/>
        </p:nvSpPr>
        <p:spPr bwMode="auto">
          <a:xfrm>
            <a:off x="6297613" y="5465192"/>
            <a:ext cx="0" cy="377825"/>
          </a:xfrm>
          <a:prstGeom prst="line">
            <a:avLst/>
          </a:prstGeom>
          <a:noFill/>
          <a:ln w="9525">
            <a:solidFill>
              <a:schemeClr val="tx1"/>
            </a:solidFill>
            <a:round/>
            <a:headEnd/>
            <a:tailEnd/>
          </a:ln>
        </p:spPr>
        <p:txBody>
          <a:bodyPr/>
          <a:lstStyle/>
          <a:p>
            <a:endParaRPr lang="zh-CN" altLang="en-US"/>
          </a:p>
        </p:txBody>
      </p:sp>
      <p:sp>
        <p:nvSpPr>
          <p:cNvPr id="31781" name="Line 45"/>
          <p:cNvSpPr>
            <a:spLocks noChangeShapeType="1"/>
          </p:cNvSpPr>
          <p:nvPr/>
        </p:nvSpPr>
        <p:spPr bwMode="auto">
          <a:xfrm>
            <a:off x="6454775" y="5474717"/>
            <a:ext cx="0" cy="377825"/>
          </a:xfrm>
          <a:prstGeom prst="line">
            <a:avLst/>
          </a:prstGeom>
          <a:noFill/>
          <a:ln w="9525">
            <a:solidFill>
              <a:schemeClr val="tx1"/>
            </a:solidFill>
            <a:round/>
            <a:headEnd/>
            <a:tailEnd/>
          </a:ln>
        </p:spPr>
        <p:txBody>
          <a:bodyPr/>
          <a:lstStyle/>
          <a:p>
            <a:endParaRPr lang="zh-CN" altLang="en-US"/>
          </a:p>
        </p:txBody>
      </p:sp>
      <p:sp>
        <p:nvSpPr>
          <p:cNvPr id="31782" name="Line 46"/>
          <p:cNvSpPr>
            <a:spLocks noChangeShapeType="1"/>
          </p:cNvSpPr>
          <p:nvPr/>
        </p:nvSpPr>
        <p:spPr bwMode="auto">
          <a:xfrm>
            <a:off x="6623050" y="5474717"/>
            <a:ext cx="0" cy="377825"/>
          </a:xfrm>
          <a:prstGeom prst="line">
            <a:avLst/>
          </a:prstGeom>
          <a:noFill/>
          <a:ln w="9525">
            <a:solidFill>
              <a:schemeClr val="tx1"/>
            </a:solidFill>
            <a:round/>
            <a:headEnd/>
            <a:tailEnd/>
          </a:ln>
        </p:spPr>
        <p:txBody>
          <a:bodyPr/>
          <a:lstStyle/>
          <a:p>
            <a:endParaRPr lang="zh-CN" altLang="en-US"/>
          </a:p>
        </p:txBody>
      </p:sp>
      <p:sp>
        <p:nvSpPr>
          <p:cNvPr id="31783" name="Line 47"/>
          <p:cNvSpPr>
            <a:spLocks noChangeShapeType="1"/>
          </p:cNvSpPr>
          <p:nvPr/>
        </p:nvSpPr>
        <p:spPr bwMode="auto">
          <a:xfrm>
            <a:off x="5543550" y="5192142"/>
            <a:ext cx="1277938"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1784" name="Text Box 48"/>
          <p:cNvSpPr txBox="1">
            <a:spLocks noChangeArrowheads="1"/>
          </p:cNvSpPr>
          <p:nvPr/>
        </p:nvSpPr>
        <p:spPr bwMode="auto">
          <a:xfrm>
            <a:off x="5611813" y="4798442"/>
            <a:ext cx="10985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争用窗口</a:t>
            </a:r>
          </a:p>
        </p:txBody>
      </p:sp>
      <p:sp>
        <p:nvSpPr>
          <p:cNvPr id="31785" name="Text Box 49"/>
          <p:cNvSpPr txBox="1">
            <a:spLocks noChangeArrowheads="1"/>
          </p:cNvSpPr>
          <p:nvPr/>
        </p:nvSpPr>
        <p:spPr bwMode="auto">
          <a:xfrm>
            <a:off x="6757988" y="5444555"/>
            <a:ext cx="1390650"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发送下一 帧</a:t>
            </a:r>
          </a:p>
        </p:txBody>
      </p:sp>
      <p:sp>
        <p:nvSpPr>
          <p:cNvPr id="31786" name="AutoShape 50"/>
          <p:cNvSpPr>
            <a:spLocks/>
          </p:cNvSpPr>
          <p:nvPr/>
        </p:nvSpPr>
        <p:spPr bwMode="auto">
          <a:xfrm rot="-5400000">
            <a:off x="3473451" y="4676204"/>
            <a:ext cx="144462" cy="2570163"/>
          </a:xfrm>
          <a:prstGeom prst="leftBrace">
            <a:avLst>
              <a:gd name="adj1" fmla="val 148261"/>
              <a:gd name="adj2" fmla="val 50000"/>
            </a:avLst>
          </a:prstGeom>
          <a:noFill/>
          <a:ln w="9525">
            <a:solidFill>
              <a:schemeClr val="tx1"/>
            </a:solidFill>
            <a:round/>
            <a:headEnd/>
            <a:tailEnd/>
          </a:ln>
        </p:spPr>
        <p:txBody>
          <a:bodyPr wrap="none" anchor="ctr"/>
          <a:lstStyle/>
          <a:p>
            <a:endParaRPr lang="zh-CN" altLang="en-US"/>
          </a:p>
        </p:txBody>
      </p:sp>
      <p:sp>
        <p:nvSpPr>
          <p:cNvPr id="31787" name="AutoShape 51"/>
          <p:cNvSpPr>
            <a:spLocks/>
          </p:cNvSpPr>
          <p:nvPr/>
        </p:nvSpPr>
        <p:spPr bwMode="auto">
          <a:xfrm rot="-5400000">
            <a:off x="6094413" y="5311205"/>
            <a:ext cx="112712" cy="1249362"/>
          </a:xfrm>
          <a:prstGeom prst="leftBrace">
            <a:avLst>
              <a:gd name="adj1" fmla="val 92371"/>
              <a:gd name="adj2" fmla="val 50000"/>
            </a:avLst>
          </a:prstGeom>
          <a:noFill/>
          <a:ln w="9525">
            <a:solidFill>
              <a:schemeClr val="tx1"/>
            </a:solidFill>
            <a:round/>
            <a:headEnd/>
            <a:tailEnd/>
          </a:ln>
        </p:spPr>
        <p:txBody>
          <a:bodyPr wrap="none" anchor="ctr"/>
          <a:lstStyle/>
          <a:p>
            <a:endParaRPr lang="zh-CN" altLang="en-US"/>
          </a:p>
        </p:txBody>
      </p:sp>
      <p:sp>
        <p:nvSpPr>
          <p:cNvPr id="31788" name="Text Box 52"/>
          <p:cNvSpPr txBox="1">
            <a:spLocks noChangeArrowheads="1"/>
          </p:cNvSpPr>
          <p:nvPr/>
        </p:nvSpPr>
        <p:spPr bwMode="auto">
          <a:xfrm>
            <a:off x="3014663" y="5957317"/>
            <a:ext cx="1100137" cy="368300"/>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推迟接入</a:t>
            </a:r>
          </a:p>
        </p:txBody>
      </p:sp>
      <p:sp>
        <p:nvSpPr>
          <p:cNvPr id="31789" name="Text Box 53"/>
          <p:cNvSpPr txBox="1">
            <a:spLocks noChangeArrowheads="1"/>
          </p:cNvSpPr>
          <p:nvPr/>
        </p:nvSpPr>
        <p:spPr bwMode="auto">
          <a:xfrm>
            <a:off x="5392738" y="5909692"/>
            <a:ext cx="15557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等待重试时间</a:t>
            </a:r>
          </a:p>
        </p:txBody>
      </p:sp>
      <p:sp>
        <p:nvSpPr>
          <p:cNvPr id="31790" name="Line 54"/>
          <p:cNvSpPr>
            <a:spLocks noChangeShapeType="1"/>
          </p:cNvSpPr>
          <p:nvPr/>
        </p:nvSpPr>
        <p:spPr bwMode="auto">
          <a:xfrm flipV="1">
            <a:off x="1522413" y="3382392"/>
            <a:ext cx="0" cy="300038"/>
          </a:xfrm>
          <a:prstGeom prst="line">
            <a:avLst/>
          </a:prstGeom>
          <a:noFill/>
          <a:ln w="9525">
            <a:solidFill>
              <a:schemeClr val="tx1"/>
            </a:solidFill>
            <a:round/>
            <a:headEnd/>
            <a:tailEnd type="triangle" w="sm" len="med"/>
          </a:ln>
        </p:spPr>
        <p:txBody>
          <a:bodyPr/>
          <a:lstStyle/>
          <a:p>
            <a:endParaRPr lang="zh-CN" altLang="en-US"/>
          </a:p>
        </p:txBody>
      </p:sp>
      <p:sp>
        <p:nvSpPr>
          <p:cNvPr id="31791" name="Text Box 55"/>
          <p:cNvSpPr txBox="1">
            <a:spLocks noChangeArrowheads="1"/>
          </p:cNvSpPr>
          <p:nvPr/>
        </p:nvSpPr>
        <p:spPr bwMode="auto">
          <a:xfrm>
            <a:off x="906463" y="3582417"/>
            <a:ext cx="1327150"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有帧要发送</a:t>
            </a:r>
          </a:p>
        </p:txBody>
      </p:sp>
      <p:sp>
        <p:nvSpPr>
          <p:cNvPr id="31792" name="Line 56"/>
          <p:cNvSpPr>
            <a:spLocks noChangeShapeType="1"/>
          </p:cNvSpPr>
          <p:nvPr/>
        </p:nvSpPr>
        <p:spPr bwMode="auto">
          <a:xfrm>
            <a:off x="6819900" y="5031805"/>
            <a:ext cx="0" cy="368300"/>
          </a:xfrm>
          <a:prstGeom prst="line">
            <a:avLst/>
          </a:prstGeom>
          <a:noFill/>
          <a:ln w="9525">
            <a:solidFill>
              <a:schemeClr val="tx1"/>
            </a:solidFill>
            <a:round/>
            <a:headEnd/>
            <a:tailEnd/>
          </a:ln>
        </p:spPr>
        <p:txBody>
          <a:bodyPr/>
          <a:lstStyle/>
          <a:p>
            <a:endParaRPr lang="zh-CN" altLang="en-US"/>
          </a:p>
        </p:txBody>
      </p:sp>
      <p:sp>
        <p:nvSpPr>
          <p:cNvPr id="31793" name="Text Box 57"/>
          <p:cNvSpPr txBox="1">
            <a:spLocks noChangeArrowheads="1"/>
          </p:cNvSpPr>
          <p:nvPr/>
        </p:nvSpPr>
        <p:spPr bwMode="auto">
          <a:xfrm>
            <a:off x="58738" y="3342705"/>
            <a:ext cx="641350"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源站</a:t>
            </a:r>
          </a:p>
        </p:txBody>
      </p:sp>
      <p:sp>
        <p:nvSpPr>
          <p:cNvPr id="31794" name="Text Box 59"/>
          <p:cNvSpPr txBox="1">
            <a:spLocks noChangeArrowheads="1"/>
          </p:cNvSpPr>
          <p:nvPr/>
        </p:nvSpPr>
        <p:spPr bwMode="auto">
          <a:xfrm>
            <a:off x="8356600" y="4131692"/>
            <a:ext cx="64293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1795" name="Text Box 60"/>
          <p:cNvSpPr txBox="1">
            <a:spLocks noChangeArrowheads="1"/>
          </p:cNvSpPr>
          <p:nvPr/>
        </p:nvSpPr>
        <p:spPr bwMode="auto">
          <a:xfrm>
            <a:off x="33338" y="4476180"/>
            <a:ext cx="869950" cy="365125"/>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目的站</a:t>
            </a:r>
          </a:p>
        </p:txBody>
      </p:sp>
      <p:sp>
        <p:nvSpPr>
          <p:cNvPr id="31796" name="Freeform 61"/>
          <p:cNvSpPr>
            <a:spLocks/>
          </p:cNvSpPr>
          <p:nvPr/>
        </p:nvSpPr>
        <p:spPr bwMode="auto">
          <a:xfrm>
            <a:off x="4162425" y="4136455"/>
            <a:ext cx="663575"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CCFF"/>
          </a:solidFill>
          <a:ln w="9525">
            <a:solidFill>
              <a:schemeClr val="tx1"/>
            </a:solidFill>
            <a:round/>
            <a:headEnd/>
            <a:tailEnd/>
          </a:ln>
        </p:spPr>
        <p:txBody>
          <a:bodyPr/>
          <a:lstStyle/>
          <a:p>
            <a:endParaRPr lang="zh-CN" altLang="en-US"/>
          </a:p>
        </p:txBody>
      </p:sp>
      <p:sp>
        <p:nvSpPr>
          <p:cNvPr id="31797" name="Line 62"/>
          <p:cNvSpPr>
            <a:spLocks noChangeShapeType="1"/>
          </p:cNvSpPr>
          <p:nvPr/>
        </p:nvSpPr>
        <p:spPr bwMode="auto">
          <a:xfrm>
            <a:off x="4162425" y="3382392"/>
            <a:ext cx="0" cy="677863"/>
          </a:xfrm>
          <a:prstGeom prst="line">
            <a:avLst/>
          </a:prstGeom>
          <a:noFill/>
          <a:ln w="9525">
            <a:solidFill>
              <a:schemeClr val="tx1"/>
            </a:solidFill>
            <a:round/>
            <a:headEnd/>
            <a:tailEnd/>
          </a:ln>
        </p:spPr>
        <p:txBody>
          <a:bodyPr/>
          <a:lstStyle/>
          <a:p>
            <a:endParaRPr lang="zh-CN" altLang="en-US"/>
          </a:p>
        </p:txBody>
      </p:sp>
      <p:sp>
        <p:nvSpPr>
          <p:cNvPr id="31798" name="Text Box 63"/>
          <p:cNvSpPr txBox="1">
            <a:spLocks noChangeArrowheads="1"/>
          </p:cNvSpPr>
          <p:nvPr/>
        </p:nvSpPr>
        <p:spPr bwMode="auto">
          <a:xfrm>
            <a:off x="4160838" y="4155505"/>
            <a:ext cx="654050" cy="366712"/>
          </a:xfrm>
          <a:prstGeom prst="rect">
            <a:avLst/>
          </a:prstGeom>
          <a:noFill/>
          <a:ln w="9525">
            <a:noFill/>
            <a:miter lim="800000"/>
            <a:headEnd/>
            <a:tailEnd/>
          </a:ln>
        </p:spPr>
        <p:txBody>
          <a:bodyPr wrap="none">
            <a:spAutoFit/>
          </a:bodyPr>
          <a:lstStyle/>
          <a:p>
            <a:pPr algn="ctr"/>
            <a:r>
              <a:rPr kumimoji="1" lang="en-US" altLang="zh-CN" sz="1800">
                <a:solidFill>
                  <a:srgbClr val="333399"/>
                </a:solidFill>
                <a:latin typeface="Arial" pitchFamily="34" charset="0"/>
                <a:ea typeface="黑体" pitchFamily="49" charset="-122"/>
              </a:rPr>
              <a:t>ACK</a:t>
            </a:r>
          </a:p>
        </p:txBody>
      </p:sp>
      <p:sp>
        <p:nvSpPr>
          <p:cNvPr id="31799" name="Line 64"/>
          <p:cNvSpPr>
            <a:spLocks noChangeShapeType="1"/>
          </p:cNvSpPr>
          <p:nvPr/>
        </p:nvSpPr>
        <p:spPr bwMode="auto">
          <a:xfrm>
            <a:off x="4827588" y="4565080"/>
            <a:ext cx="3175" cy="854075"/>
          </a:xfrm>
          <a:prstGeom prst="line">
            <a:avLst/>
          </a:prstGeom>
          <a:noFill/>
          <a:ln w="9525">
            <a:solidFill>
              <a:schemeClr val="tx1"/>
            </a:solidFill>
            <a:round/>
            <a:headEnd/>
            <a:tailEnd/>
          </a:ln>
        </p:spPr>
        <p:txBody>
          <a:bodyPr/>
          <a:lstStyle/>
          <a:p>
            <a:endParaRPr lang="zh-CN" altLang="en-US"/>
          </a:p>
        </p:txBody>
      </p:sp>
      <p:sp>
        <p:nvSpPr>
          <p:cNvPr id="31800" name="Text Box 65"/>
          <p:cNvSpPr txBox="1">
            <a:spLocks noChangeArrowheads="1"/>
          </p:cNvSpPr>
          <p:nvPr/>
        </p:nvSpPr>
        <p:spPr bwMode="auto">
          <a:xfrm>
            <a:off x="4770438" y="5206430"/>
            <a:ext cx="6921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1801" name="Line 66"/>
          <p:cNvSpPr>
            <a:spLocks noChangeShapeType="1"/>
          </p:cNvSpPr>
          <p:nvPr/>
        </p:nvSpPr>
        <p:spPr bwMode="auto">
          <a:xfrm>
            <a:off x="5383213" y="5493767"/>
            <a:ext cx="0" cy="150813"/>
          </a:xfrm>
          <a:prstGeom prst="line">
            <a:avLst/>
          </a:prstGeom>
          <a:noFill/>
          <a:ln w="9525">
            <a:solidFill>
              <a:schemeClr val="tx1"/>
            </a:solidFill>
            <a:round/>
            <a:headEnd/>
            <a:tailEnd/>
          </a:ln>
        </p:spPr>
        <p:txBody>
          <a:bodyPr/>
          <a:lstStyle/>
          <a:p>
            <a:endParaRPr lang="zh-CN" altLang="en-US"/>
          </a:p>
        </p:txBody>
      </p:sp>
      <p:sp>
        <p:nvSpPr>
          <p:cNvPr id="31802" name="Line 67"/>
          <p:cNvSpPr>
            <a:spLocks noChangeShapeType="1"/>
          </p:cNvSpPr>
          <p:nvPr/>
        </p:nvSpPr>
        <p:spPr bwMode="auto">
          <a:xfrm>
            <a:off x="2232025" y="3382392"/>
            <a:ext cx="0" cy="2036763"/>
          </a:xfrm>
          <a:prstGeom prst="line">
            <a:avLst/>
          </a:prstGeom>
          <a:noFill/>
          <a:ln w="9525">
            <a:solidFill>
              <a:schemeClr val="tx1"/>
            </a:solidFill>
            <a:prstDash val="dash"/>
            <a:round/>
            <a:headEnd/>
            <a:tailEnd/>
          </a:ln>
        </p:spPr>
        <p:txBody>
          <a:bodyPr/>
          <a:lstStyle/>
          <a:p>
            <a:endParaRPr lang="zh-CN" altLang="en-US"/>
          </a:p>
        </p:txBody>
      </p:sp>
      <p:sp>
        <p:nvSpPr>
          <p:cNvPr id="31803" name="Text Box 68"/>
          <p:cNvSpPr txBox="1">
            <a:spLocks noChangeArrowheads="1"/>
          </p:cNvSpPr>
          <p:nvPr/>
        </p:nvSpPr>
        <p:spPr bwMode="auto">
          <a:xfrm>
            <a:off x="0" y="5811267"/>
            <a:ext cx="931863" cy="366713"/>
          </a:xfrm>
          <a:prstGeom prst="rect">
            <a:avLst/>
          </a:prstGeom>
          <a:noFill/>
          <a:ln w="9525">
            <a:noFill/>
            <a:miter lim="800000"/>
            <a:headEnd/>
            <a:tailEnd/>
          </a:ln>
        </p:spPr>
        <p:txBody>
          <a:bodyPr wrap="none">
            <a:spAutoFit/>
          </a:bodyPr>
          <a:lstStyle/>
          <a:p>
            <a:pPr algn="ctr"/>
            <a:r>
              <a:rPr kumimoji="1" lang="en-US" altLang="zh-CN" sz="1800">
                <a:solidFill>
                  <a:srgbClr val="333399"/>
                </a:solidFill>
                <a:latin typeface="Arial" pitchFamily="34" charset="0"/>
                <a:ea typeface="黑体" pitchFamily="49" charset="-122"/>
              </a:rPr>
              <a:t> </a:t>
            </a:r>
            <a:r>
              <a:rPr kumimoji="1" lang="zh-CN" altLang="en-US" sz="1800">
                <a:solidFill>
                  <a:srgbClr val="333399"/>
                </a:solidFill>
                <a:latin typeface="Arial" pitchFamily="34" charset="0"/>
                <a:ea typeface="黑体" pitchFamily="49" charset="-122"/>
              </a:rPr>
              <a:t>其他站</a:t>
            </a:r>
          </a:p>
        </p:txBody>
      </p:sp>
      <p:sp>
        <p:nvSpPr>
          <p:cNvPr id="31804" name="Line 69"/>
          <p:cNvSpPr>
            <a:spLocks noChangeShapeType="1"/>
          </p:cNvSpPr>
          <p:nvPr/>
        </p:nvSpPr>
        <p:spPr bwMode="auto">
          <a:xfrm flipV="1">
            <a:off x="2232025" y="5871592"/>
            <a:ext cx="0" cy="300038"/>
          </a:xfrm>
          <a:prstGeom prst="line">
            <a:avLst/>
          </a:prstGeom>
          <a:noFill/>
          <a:ln w="9525">
            <a:solidFill>
              <a:schemeClr val="tx1"/>
            </a:solidFill>
            <a:round/>
            <a:headEnd/>
            <a:tailEnd type="triangle" w="sm" len="med"/>
          </a:ln>
        </p:spPr>
        <p:txBody>
          <a:bodyPr/>
          <a:lstStyle/>
          <a:p>
            <a:endParaRPr lang="zh-CN" altLang="en-US"/>
          </a:p>
        </p:txBody>
      </p:sp>
      <p:sp>
        <p:nvSpPr>
          <p:cNvPr id="31805" name="Text Box 70"/>
          <p:cNvSpPr txBox="1">
            <a:spLocks noChangeArrowheads="1"/>
          </p:cNvSpPr>
          <p:nvPr/>
        </p:nvSpPr>
        <p:spPr bwMode="auto">
          <a:xfrm>
            <a:off x="1590675" y="6090667"/>
            <a:ext cx="1328738"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有帧要发送</a:t>
            </a:r>
          </a:p>
        </p:txBody>
      </p:sp>
      <p:sp>
        <p:nvSpPr>
          <p:cNvPr id="31806" name="Line 71"/>
          <p:cNvSpPr>
            <a:spLocks noChangeShapeType="1"/>
          </p:cNvSpPr>
          <p:nvPr/>
        </p:nvSpPr>
        <p:spPr bwMode="auto">
          <a:xfrm flipV="1">
            <a:off x="3648075" y="3755455"/>
            <a:ext cx="534988" cy="3175"/>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1807" name="Line 72"/>
          <p:cNvSpPr>
            <a:spLocks noChangeShapeType="1"/>
          </p:cNvSpPr>
          <p:nvPr/>
        </p:nvSpPr>
        <p:spPr bwMode="auto">
          <a:xfrm flipV="1">
            <a:off x="4835525" y="5566792"/>
            <a:ext cx="531813" cy="1588"/>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1808" name="Text Box 73"/>
          <p:cNvSpPr txBox="1">
            <a:spLocks noChangeArrowheads="1"/>
          </p:cNvSpPr>
          <p:nvPr/>
        </p:nvSpPr>
        <p:spPr bwMode="auto">
          <a:xfrm>
            <a:off x="303213" y="241300"/>
            <a:ext cx="184150" cy="396875"/>
          </a:xfrm>
          <a:prstGeom prst="rect">
            <a:avLst/>
          </a:prstGeom>
          <a:noFill/>
          <a:ln w="9525">
            <a:noFill/>
            <a:miter lim="800000"/>
            <a:headEnd/>
            <a:tailEnd/>
          </a:ln>
        </p:spPr>
        <p:txBody>
          <a:bodyPr wrap="none">
            <a:spAutoFit/>
          </a:bodyPr>
          <a:lstStyle/>
          <a:p>
            <a:endParaRPr lang="zh-CN" altLang="zh-CN"/>
          </a:p>
        </p:txBody>
      </p:sp>
      <p:sp>
        <p:nvSpPr>
          <p:cNvPr id="320586" name="Text Box 74"/>
          <p:cNvSpPr txBox="1">
            <a:spLocks noChangeArrowheads="1"/>
          </p:cNvSpPr>
          <p:nvPr/>
        </p:nvSpPr>
        <p:spPr bwMode="auto">
          <a:xfrm>
            <a:off x="144463" y="354013"/>
            <a:ext cx="8820150" cy="1196975"/>
          </a:xfrm>
          <a:prstGeom prst="rect">
            <a:avLst/>
          </a:prstGeom>
          <a:solidFill>
            <a:srgbClr val="FFFF99"/>
          </a:solidFill>
          <a:ln w="9525">
            <a:solidFill>
              <a:srgbClr val="333399"/>
            </a:solidFill>
            <a:miter lim="800000"/>
            <a:headEnd/>
            <a:tailEnd/>
          </a:ln>
        </p:spPr>
        <p:txBody>
          <a:bodyPr>
            <a:spAutoFit/>
          </a:bodyPr>
          <a:lstStyle/>
          <a:p>
            <a:r>
              <a:rPr lang="en-US" altLang="zh-CN" sz="2400" b="1" dirty="0">
                <a:latin typeface="华文新魏" pitchFamily="2" charset="-122"/>
                <a:ea typeface="华文新魏" pitchFamily="2" charset="-122"/>
              </a:rPr>
              <a:t>PIFS</a:t>
            </a:r>
            <a:r>
              <a:rPr lang="zh-CN" altLang="en-US" sz="2400" b="1" dirty="0">
                <a:latin typeface="华文新魏" pitchFamily="2" charset="-122"/>
                <a:ea typeface="华文新魏" pitchFamily="2" charset="-122"/>
              </a:rPr>
              <a:t>，即点协调功能帧间间隔，它比 </a:t>
            </a:r>
            <a:r>
              <a:rPr lang="en-US" altLang="zh-CN" sz="2400" b="1" dirty="0">
                <a:latin typeface="华文新魏" pitchFamily="2" charset="-122"/>
                <a:ea typeface="华文新魏" pitchFamily="2" charset="-122"/>
              </a:rPr>
              <a:t>SIFS </a:t>
            </a:r>
            <a:r>
              <a:rPr lang="zh-CN" altLang="en-US" sz="2400" b="1" dirty="0">
                <a:latin typeface="华文新魏" pitchFamily="2" charset="-122"/>
                <a:ea typeface="华文新魏" pitchFamily="2" charset="-122"/>
              </a:rPr>
              <a:t>长，是为了在开始使用 </a:t>
            </a:r>
            <a:r>
              <a:rPr lang="en-US" altLang="zh-CN" sz="2400" b="1" dirty="0">
                <a:latin typeface="华文新魏" pitchFamily="2" charset="-122"/>
                <a:ea typeface="华文新魏" pitchFamily="2" charset="-122"/>
              </a:rPr>
              <a:t>PCF </a:t>
            </a:r>
            <a:r>
              <a:rPr lang="zh-CN" altLang="en-US" sz="2400" b="1" dirty="0">
                <a:latin typeface="华文新魏" pitchFamily="2" charset="-122"/>
                <a:ea typeface="华文新魏" pitchFamily="2" charset="-122"/>
              </a:rPr>
              <a:t>方式时（在 </a:t>
            </a:r>
            <a:r>
              <a:rPr lang="en-US" altLang="zh-CN" sz="2400" b="1" dirty="0">
                <a:latin typeface="华文新魏" pitchFamily="2" charset="-122"/>
                <a:ea typeface="华文新魏" pitchFamily="2" charset="-122"/>
              </a:rPr>
              <a:t>PCF </a:t>
            </a:r>
            <a:r>
              <a:rPr lang="zh-CN" altLang="en-US" sz="2400" b="1" dirty="0">
                <a:latin typeface="华文新魏" pitchFamily="2" charset="-122"/>
                <a:ea typeface="华文新魏" pitchFamily="2" charset="-122"/>
              </a:rPr>
              <a:t>方式下使用，没有争用）优先获得接入到媒体中。</a:t>
            </a:r>
            <a:r>
              <a:rPr lang="en-US" altLang="zh-CN" sz="2400" b="1" dirty="0">
                <a:latin typeface="华文新魏" pitchFamily="2" charset="-122"/>
                <a:ea typeface="华文新魏" pitchFamily="2" charset="-122"/>
              </a:rPr>
              <a:t>PIFS </a:t>
            </a:r>
            <a:r>
              <a:rPr lang="zh-CN" altLang="en-US" sz="2400" b="1" dirty="0">
                <a:latin typeface="华文新魏" pitchFamily="2" charset="-122"/>
                <a:ea typeface="华文新魏" pitchFamily="2" charset="-122"/>
              </a:rPr>
              <a:t>的长度是 </a:t>
            </a:r>
            <a:r>
              <a:rPr lang="en-US" altLang="zh-CN" sz="2400" b="1" dirty="0">
                <a:latin typeface="华文新魏" pitchFamily="2" charset="-122"/>
                <a:ea typeface="华文新魏" pitchFamily="2" charset="-122"/>
              </a:rPr>
              <a:t>SIFS </a:t>
            </a:r>
            <a:r>
              <a:rPr lang="zh-CN" altLang="en-US" sz="2400" b="1" dirty="0">
                <a:latin typeface="华文新魏" pitchFamily="2" charset="-122"/>
                <a:ea typeface="华文新魏" pitchFamily="2" charset="-122"/>
              </a:rPr>
              <a:t>加一个时隙</a:t>
            </a:r>
            <a:r>
              <a:rPr lang="en-US" altLang="zh-CN" sz="2400" b="1" dirty="0">
                <a:latin typeface="华文新魏" pitchFamily="2" charset="-122"/>
                <a:ea typeface="华文新魏" pitchFamily="2" charset="-122"/>
              </a:rPr>
              <a:t>(slot)</a:t>
            </a:r>
            <a:r>
              <a:rPr lang="zh-CN" altLang="en-US" sz="2400" b="1" dirty="0">
                <a:latin typeface="华文新魏" pitchFamily="2" charset="-122"/>
                <a:ea typeface="华文新魏" pitchFamily="2" charset="-122"/>
              </a:rPr>
              <a:t>长度。 </a:t>
            </a:r>
          </a:p>
        </p:txBody>
      </p:sp>
      <p:sp>
        <p:nvSpPr>
          <p:cNvPr id="320587" name="Text Box 75"/>
          <p:cNvSpPr txBox="1">
            <a:spLocks noChangeArrowheads="1"/>
          </p:cNvSpPr>
          <p:nvPr/>
        </p:nvSpPr>
        <p:spPr bwMode="auto">
          <a:xfrm>
            <a:off x="3995936" y="1556792"/>
            <a:ext cx="4968552" cy="1323439"/>
          </a:xfrm>
          <a:prstGeom prst="rect">
            <a:avLst/>
          </a:prstGeom>
          <a:solidFill>
            <a:srgbClr val="CCECFF"/>
          </a:solidFill>
          <a:ln w="9525">
            <a:solidFill>
              <a:srgbClr val="333399"/>
            </a:solidFill>
            <a:miter lim="800000"/>
            <a:headEnd/>
            <a:tailEnd/>
          </a:ln>
        </p:spPr>
        <p:txBody>
          <a:bodyPr wrap="square">
            <a:spAutoFit/>
          </a:bodyPr>
          <a:lstStyle/>
          <a:p>
            <a:r>
              <a:rPr lang="zh-CN" altLang="en-US" sz="2000" b="1" dirty="0">
                <a:latin typeface="华文新魏" pitchFamily="2" charset="-122"/>
                <a:ea typeface="华文新魏" pitchFamily="2" charset="-122"/>
              </a:rPr>
              <a:t>时隙的长度是这样确定的：在一个基本服务集 </a:t>
            </a:r>
            <a:r>
              <a:rPr lang="en-US" altLang="zh-CN" sz="2000" b="1" dirty="0">
                <a:latin typeface="华文新魏" pitchFamily="2" charset="-122"/>
                <a:ea typeface="华文新魏" pitchFamily="2" charset="-122"/>
              </a:rPr>
              <a:t>BSS </a:t>
            </a:r>
            <a:r>
              <a:rPr lang="zh-CN" altLang="en-US" sz="2000" b="1" dirty="0">
                <a:latin typeface="华文新魏" pitchFamily="2" charset="-122"/>
                <a:ea typeface="华文新魏" pitchFamily="2" charset="-122"/>
              </a:rPr>
              <a:t>内当某个站在一个时隙开始时接入到媒体时，那么在下一个时隙开始时，其他站就都能检测出信道已转变为忙态。 </a:t>
            </a:r>
          </a:p>
        </p:txBody>
      </p:sp>
      <p:sp>
        <p:nvSpPr>
          <p:cNvPr id="31811" name="Line 9"/>
          <p:cNvSpPr>
            <a:spLocks noChangeShapeType="1"/>
          </p:cNvSpPr>
          <p:nvPr/>
        </p:nvSpPr>
        <p:spPr bwMode="auto">
          <a:xfrm>
            <a:off x="354013" y="3356992"/>
            <a:ext cx="8496300" cy="0"/>
          </a:xfrm>
          <a:prstGeom prst="line">
            <a:avLst/>
          </a:prstGeom>
          <a:noFill/>
          <a:ln w="28575">
            <a:solidFill>
              <a:srgbClr val="333399"/>
            </a:solidFill>
            <a:round/>
            <a:headEnd/>
            <a:tailEnd type="triangle" w="med" len="lg"/>
          </a:ln>
        </p:spPr>
        <p:txBody>
          <a:bodyPr/>
          <a:lstStyle/>
          <a:p>
            <a:endParaRPr lang="zh-CN" altLang="en-US"/>
          </a:p>
        </p:txBody>
      </p:sp>
      <p:sp>
        <p:nvSpPr>
          <p:cNvPr id="31812" name="Line 58"/>
          <p:cNvSpPr>
            <a:spLocks noChangeShapeType="1"/>
          </p:cNvSpPr>
          <p:nvPr/>
        </p:nvSpPr>
        <p:spPr bwMode="auto">
          <a:xfrm>
            <a:off x="352425" y="4512692"/>
            <a:ext cx="8494713" cy="0"/>
          </a:xfrm>
          <a:prstGeom prst="line">
            <a:avLst/>
          </a:prstGeom>
          <a:noFill/>
          <a:ln w="28575">
            <a:solidFill>
              <a:srgbClr val="333399"/>
            </a:solidFill>
            <a:round/>
            <a:headEnd/>
            <a:tailEnd type="triangle" w="med" len="lg"/>
          </a:ln>
        </p:spPr>
        <p:txBody>
          <a:bodyPr/>
          <a:lstStyle/>
          <a:p>
            <a:endParaRPr lang="zh-CN" altLang="en-US"/>
          </a:p>
        </p:txBody>
      </p:sp>
      <p:sp>
        <p:nvSpPr>
          <p:cNvPr id="31813" name="Line 30"/>
          <p:cNvSpPr>
            <a:spLocks noChangeShapeType="1"/>
          </p:cNvSpPr>
          <p:nvPr/>
        </p:nvSpPr>
        <p:spPr bwMode="auto">
          <a:xfrm>
            <a:off x="354013" y="5846192"/>
            <a:ext cx="8496300" cy="0"/>
          </a:xfrm>
          <a:prstGeom prst="line">
            <a:avLst/>
          </a:prstGeom>
          <a:noFill/>
          <a:ln w="28575">
            <a:solidFill>
              <a:srgbClr val="333399"/>
            </a:solidFill>
            <a:round/>
            <a:headEnd/>
            <a:tailEnd type="triangle" w="med" len="lg"/>
          </a:ln>
        </p:spPr>
        <p:txBody>
          <a:bodyPr/>
          <a:lstStyle/>
          <a:p>
            <a:endParaRPr lang="zh-CN" altLang="en-US"/>
          </a:p>
        </p:txBody>
      </p:sp>
      <p:sp>
        <p:nvSpPr>
          <p:cNvPr id="31814" name="日期占位符 69"/>
          <p:cNvSpPr>
            <a:spLocks noGrp="1"/>
          </p:cNvSpPr>
          <p:nvPr>
            <p:ph type="dt" sz="quarter" idx="10"/>
          </p:nvPr>
        </p:nvSpPr>
        <p:spPr>
          <a:xfrm>
            <a:off x="0" y="6400800"/>
            <a:ext cx="1905000" cy="457200"/>
          </a:xfrm>
          <a:noFill/>
        </p:spPr>
        <p:txBody>
          <a:bodyPr/>
          <a:lstStyle/>
          <a:p>
            <a:fld id="{923342F8-2D05-41FA-B5C5-8499E1D4157A}" type="datetime1">
              <a:rPr lang="zh-CN" altLang="en-US" smtClean="0"/>
              <a:pPr/>
              <a:t>2018/1/14</a:t>
            </a:fld>
            <a:endParaRPr lang="en-US" altLang="zh-CN" dirty="0"/>
          </a:p>
        </p:txBody>
      </p:sp>
      <p:sp>
        <p:nvSpPr>
          <p:cNvPr id="31815" name="灯片编号占位符 70"/>
          <p:cNvSpPr>
            <a:spLocks noGrp="1"/>
          </p:cNvSpPr>
          <p:nvPr>
            <p:ph type="sldNum" sz="quarter" idx="12"/>
          </p:nvPr>
        </p:nvSpPr>
        <p:spPr>
          <a:noFill/>
        </p:spPr>
        <p:txBody>
          <a:bodyPr/>
          <a:lstStyle/>
          <a:p>
            <a:fld id="{1AAF6CAD-6ABC-4C0B-A450-B76AE2895C71}" type="slidenum">
              <a:rPr lang="en-US" altLang="zh-CN" smtClean="0"/>
              <a:pPr/>
              <a:t>109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05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grpId="0" nodeType="clickEffect">
                                  <p:stCondLst>
                                    <p:cond delay="0"/>
                                  </p:stCondLst>
                                  <p:childTnLst>
                                    <p:anim calcmode="discrete" valueType="str">
                                      <p:cBhvr>
                                        <p:cTn id="10" dur="500" fill="hold"/>
                                        <p:tgtEl>
                                          <p:spTgt spid="320524"/>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320538"/>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24" grpId="0"/>
      <p:bldP spid="320538" grpId="0"/>
      <p:bldP spid="320586" grpId="0" animBg="1"/>
      <p:bldP spid="32058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764704"/>
            <a:ext cx="8064500" cy="4538662"/>
          </a:xfrm>
        </p:spPr>
        <p:txBody>
          <a:bodyPr/>
          <a:lstStyle/>
          <a:p>
            <a:pPr indent="12700">
              <a:buFontTx/>
              <a:buNone/>
              <a:defRPr/>
            </a:pPr>
            <a:r>
              <a:rPr lang="zh-CN" altLang="zh-CN" sz="3200" b="1" u="sng" dirty="0">
                <a:solidFill>
                  <a:schemeClr val="accent6"/>
                </a:solidFill>
                <a:ea typeface="华文新魏" pitchFamily="2" charset="-122"/>
              </a:rPr>
              <a:t>确定型介质访问控制方法</a:t>
            </a:r>
            <a:r>
              <a:rPr lang="en-US" altLang="zh-CN" sz="3200" b="1" u="sng" dirty="0">
                <a:solidFill>
                  <a:schemeClr val="accent6"/>
                </a:solidFill>
                <a:ea typeface="华文新魏" pitchFamily="2" charset="-122"/>
              </a:rPr>
              <a:t>Token Bus</a:t>
            </a:r>
            <a:r>
              <a:rPr lang="zh-CN" altLang="zh-CN" sz="3200" b="1" u="sng" dirty="0">
                <a:solidFill>
                  <a:schemeClr val="accent6"/>
                </a:solidFill>
                <a:ea typeface="华文新魏" pitchFamily="2" charset="-122"/>
              </a:rPr>
              <a:t>、</a:t>
            </a:r>
            <a:r>
              <a:rPr lang="en-US" altLang="zh-CN" sz="3200" b="1" u="sng" dirty="0">
                <a:solidFill>
                  <a:schemeClr val="accent6"/>
                </a:solidFill>
                <a:ea typeface="华文新魏" pitchFamily="2" charset="-122"/>
              </a:rPr>
              <a:t>Token Ring</a:t>
            </a:r>
            <a:r>
              <a:rPr lang="zh-CN" altLang="zh-CN" sz="3200" b="1" u="sng" dirty="0">
                <a:solidFill>
                  <a:schemeClr val="accent6"/>
                </a:solidFill>
                <a:ea typeface="华文新魏" pitchFamily="2" charset="-122"/>
              </a:rPr>
              <a:t>的主要特点</a:t>
            </a:r>
            <a:r>
              <a:rPr lang="zh-CN" altLang="zh-CN" sz="3200" b="1" dirty="0">
                <a:solidFill>
                  <a:schemeClr val="accent6"/>
                </a:solidFill>
                <a:ea typeface="华文新魏" pitchFamily="2" charset="-122"/>
              </a:rPr>
              <a:t>：</a:t>
            </a:r>
            <a:endParaRPr lang="en-US" altLang="zh-CN" sz="3200" b="1" dirty="0">
              <a:solidFill>
                <a:schemeClr val="accent6"/>
              </a:solidFill>
              <a:ea typeface="华文新魏" pitchFamily="2" charset="-122"/>
            </a:endParaRPr>
          </a:p>
          <a:p>
            <a:pPr>
              <a:buFontTx/>
              <a:buNone/>
              <a:defRPr/>
            </a:pPr>
            <a:endParaRPr lang="zh-CN" altLang="zh-CN" sz="800" b="1" dirty="0">
              <a:solidFill>
                <a:schemeClr val="accent6"/>
              </a:solidFill>
              <a:ea typeface="华文新魏" pitchFamily="2" charset="-122"/>
            </a:endParaRPr>
          </a:p>
          <a:p>
            <a:pPr>
              <a:defRPr/>
            </a:pPr>
            <a:r>
              <a:rPr lang="zh-CN" altLang="zh-CN" b="1" dirty="0">
                <a:ea typeface="华文新魏" pitchFamily="2" charset="-122"/>
              </a:rPr>
              <a:t>适用于对数据传输实性要求较高的应用环境，如生产过程控制领域。</a:t>
            </a:r>
          </a:p>
          <a:p>
            <a:pPr>
              <a:defRPr/>
            </a:pPr>
            <a:r>
              <a:rPr lang="zh-CN" altLang="zh-CN" b="1" dirty="0">
                <a:ea typeface="华文新魏" pitchFamily="2" charset="-122"/>
              </a:rPr>
              <a:t>在网络通信负荷较重时，表现出很好的吞吐率与较低的传输延迟，因此适用于通信负荷较重的应用环境。</a:t>
            </a:r>
          </a:p>
          <a:p>
            <a:pPr>
              <a:defRPr/>
            </a:pPr>
            <a:r>
              <a:rPr lang="zh-CN" altLang="zh-CN" b="1" dirty="0">
                <a:ea typeface="华文新魏" pitchFamily="2" charset="-122"/>
              </a:rPr>
              <a:t>环的维护过程复杂，实现起来比较困难。</a:t>
            </a:r>
          </a:p>
          <a:p>
            <a:pPr eaLnBrk="1" hangingPunct="1">
              <a:buFontTx/>
              <a:buNone/>
              <a:defRPr/>
            </a:pPr>
            <a:endParaRPr lang="zh-CN" altLang="en-US" b="1" u="sng" dirty="0">
              <a:solidFill>
                <a:schemeClr val="accent6"/>
              </a:solidFill>
              <a:ea typeface="华文新魏" pitchFamily="2" charset="-122"/>
            </a:endParaRPr>
          </a:p>
        </p:txBody>
      </p:sp>
      <p:sp>
        <p:nvSpPr>
          <p:cNvPr id="20484"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7514D34-9DD1-4686-86CD-40188700E601}" type="slidenum">
              <a:rPr lang="zh-CN" altLang="en-US">
                <a:solidFill>
                  <a:srgbClr val="000000"/>
                </a:solidFill>
              </a:rPr>
              <a:pPr>
                <a:defRPr/>
              </a:pPr>
              <a:t>11</a:t>
            </a:fld>
            <a:endParaRPr lang="en-US" altLang="zh-CN">
              <a:solidFill>
                <a:srgbClr val="0000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title"/>
          </p:nvPr>
        </p:nvSpPr>
        <p:spPr>
          <a:xfrm>
            <a:off x="611188" y="404813"/>
            <a:ext cx="8116887" cy="839787"/>
          </a:xfrm>
        </p:spPr>
        <p:txBody>
          <a:bodyPr/>
          <a:lstStyle/>
          <a:p>
            <a:pPr algn="ctr" eaLnBrk="1" hangingPunct="1"/>
            <a:r>
              <a:rPr lang="zh-CN" altLang="en-US"/>
              <a:t>三种帧间间隔 </a:t>
            </a:r>
          </a:p>
        </p:txBody>
      </p:sp>
      <p:sp>
        <p:nvSpPr>
          <p:cNvPr id="32771" name="Text Box 10"/>
          <p:cNvSpPr txBox="1">
            <a:spLocks noChangeArrowheads="1"/>
          </p:cNvSpPr>
          <p:nvPr/>
        </p:nvSpPr>
        <p:spPr bwMode="auto">
          <a:xfrm>
            <a:off x="8356600" y="2812926"/>
            <a:ext cx="642938" cy="365125"/>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2772" name="Text Box 11"/>
          <p:cNvSpPr txBox="1">
            <a:spLocks noChangeArrowheads="1"/>
          </p:cNvSpPr>
          <p:nvPr/>
        </p:nvSpPr>
        <p:spPr bwMode="auto">
          <a:xfrm>
            <a:off x="1471613" y="2633539"/>
            <a:ext cx="69373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2773" name="Text Box 12"/>
          <p:cNvSpPr txBox="1">
            <a:spLocks noChangeArrowheads="1"/>
          </p:cNvSpPr>
          <p:nvPr/>
        </p:nvSpPr>
        <p:spPr bwMode="auto">
          <a:xfrm>
            <a:off x="1528763" y="2247776"/>
            <a:ext cx="693737"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PIFS</a:t>
            </a:r>
          </a:p>
        </p:txBody>
      </p:sp>
      <p:sp>
        <p:nvSpPr>
          <p:cNvPr id="321549" name="Text Box 13"/>
          <p:cNvSpPr txBox="1">
            <a:spLocks noChangeArrowheads="1"/>
          </p:cNvSpPr>
          <p:nvPr/>
        </p:nvSpPr>
        <p:spPr bwMode="auto">
          <a:xfrm>
            <a:off x="1535113" y="1882651"/>
            <a:ext cx="704850"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DIFS</a:t>
            </a:r>
          </a:p>
        </p:txBody>
      </p:sp>
      <p:sp>
        <p:nvSpPr>
          <p:cNvPr id="32775" name="Line 14"/>
          <p:cNvSpPr>
            <a:spLocks noChangeShapeType="1"/>
          </p:cNvSpPr>
          <p:nvPr/>
        </p:nvSpPr>
        <p:spPr bwMode="auto">
          <a:xfrm flipV="1">
            <a:off x="1535113" y="2974851"/>
            <a:ext cx="534987" cy="1588"/>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2776" name="Line 15"/>
          <p:cNvSpPr>
            <a:spLocks noChangeShapeType="1"/>
          </p:cNvSpPr>
          <p:nvPr/>
        </p:nvSpPr>
        <p:spPr bwMode="auto">
          <a:xfrm flipV="1">
            <a:off x="1535113" y="2598614"/>
            <a:ext cx="63182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2777" name="Line 16"/>
          <p:cNvSpPr>
            <a:spLocks noChangeShapeType="1"/>
          </p:cNvSpPr>
          <p:nvPr/>
        </p:nvSpPr>
        <p:spPr bwMode="auto">
          <a:xfrm>
            <a:off x="1535113" y="2223964"/>
            <a:ext cx="709612"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2778" name="Freeform 17"/>
          <p:cNvSpPr>
            <a:spLocks/>
          </p:cNvSpPr>
          <p:nvPr/>
        </p:nvSpPr>
        <p:spPr bwMode="auto">
          <a:xfrm>
            <a:off x="512763" y="2838326"/>
            <a:ext cx="1022350" cy="374650"/>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66FF66"/>
          </a:solidFill>
          <a:ln w="9525">
            <a:solidFill>
              <a:schemeClr val="tx1"/>
            </a:solidFill>
            <a:round/>
            <a:headEnd/>
            <a:tailEnd/>
          </a:ln>
        </p:spPr>
        <p:txBody>
          <a:bodyPr/>
          <a:lstStyle/>
          <a:p>
            <a:endParaRPr lang="zh-CN" altLang="en-US"/>
          </a:p>
        </p:txBody>
      </p:sp>
      <p:sp>
        <p:nvSpPr>
          <p:cNvPr id="32779" name="Text Box 18"/>
          <p:cNvSpPr txBox="1">
            <a:spLocks noChangeArrowheads="1"/>
          </p:cNvSpPr>
          <p:nvPr/>
        </p:nvSpPr>
        <p:spPr bwMode="auto">
          <a:xfrm>
            <a:off x="468313" y="2835151"/>
            <a:ext cx="1158875" cy="366713"/>
          </a:xfrm>
          <a:prstGeom prst="rect">
            <a:avLst/>
          </a:prstGeom>
          <a:noFill/>
          <a:ln w="9525">
            <a:noFill/>
            <a:miter lim="800000"/>
            <a:headEnd/>
            <a:tailEnd/>
          </a:ln>
        </p:spPr>
        <p:txBody>
          <a:bodyPr>
            <a:spAutoFit/>
          </a:bodyPr>
          <a:lstStyle/>
          <a:p>
            <a:r>
              <a:rPr kumimoji="1" lang="zh-CN" altLang="en-US" sz="1800">
                <a:solidFill>
                  <a:srgbClr val="333399"/>
                </a:solidFill>
                <a:latin typeface="Arial" pitchFamily="34" charset="0"/>
                <a:ea typeface="黑体" pitchFamily="49" charset="-122"/>
              </a:rPr>
              <a:t>媒体空闲                                    </a:t>
            </a:r>
          </a:p>
        </p:txBody>
      </p:sp>
      <p:sp>
        <p:nvSpPr>
          <p:cNvPr id="32780" name="Freeform 19"/>
          <p:cNvSpPr>
            <a:spLocks/>
          </p:cNvSpPr>
          <p:nvPr/>
        </p:nvSpPr>
        <p:spPr bwMode="auto">
          <a:xfrm>
            <a:off x="2244725" y="2838326"/>
            <a:ext cx="1403350" cy="374650"/>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FF99"/>
          </a:solidFill>
          <a:ln w="9525">
            <a:solidFill>
              <a:schemeClr val="tx1"/>
            </a:solidFill>
            <a:round/>
            <a:headEnd/>
            <a:tailEnd/>
          </a:ln>
        </p:spPr>
        <p:txBody>
          <a:bodyPr/>
          <a:lstStyle/>
          <a:p>
            <a:endParaRPr lang="zh-CN" altLang="en-US"/>
          </a:p>
        </p:txBody>
      </p:sp>
      <p:sp>
        <p:nvSpPr>
          <p:cNvPr id="32781" name="Line 20"/>
          <p:cNvSpPr>
            <a:spLocks noChangeShapeType="1"/>
          </p:cNvSpPr>
          <p:nvPr/>
        </p:nvSpPr>
        <p:spPr bwMode="auto">
          <a:xfrm flipV="1">
            <a:off x="1535113" y="1958851"/>
            <a:ext cx="0" cy="839788"/>
          </a:xfrm>
          <a:prstGeom prst="line">
            <a:avLst/>
          </a:prstGeom>
          <a:noFill/>
          <a:ln w="9525">
            <a:solidFill>
              <a:schemeClr val="tx1"/>
            </a:solidFill>
            <a:round/>
            <a:headEnd/>
            <a:tailEnd/>
          </a:ln>
        </p:spPr>
        <p:txBody>
          <a:bodyPr/>
          <a:lstStyle/>
          <a:p>
            <a:endParaRPr lang="zh-CN" altLang="en-US"/>
          </a:p>
        </p:txBody>
      </p:sp>
      <p:sp>
        <p:nvSpPr>
          <p:cNvPr id="32782" name="Line 21"/>
          <p:cNvSpPr>
            <a:spLocks noChangeShapeType="1"/>
          </p:cNvSpPr>
          <p:nvPr/>
        </p:nvSpPr>
        <p:spPr bwMode="auto">
          <a:xfrm>
            <a:off x="2244725" y="1958851"/>
            <a:ext cx="0" cy="839788"/>
          </a:xfrm>
          <a:prstGeom prst="line">
            <a:avLst/>
          </a:prstGeom>
          <a:noFill/>
          <a:ln w="9525">
            <a:solidFill>
              <a:schemeClr val="tx1"/>
            </a:solidFill>
            <a:round/>
            <a:headEnd/>
            <a:tailEnd/>
          </a:ln>
        </p:spPr>
        <p:txBody>
          <a:bodyPr/>
          <a:lstStyle/>
          <a:p>
            <a:endParaRPr lang="zh-CN" altLang="en-US"/>
          </a:p>
        </p:txBody>
      </p:sp>
      <p:sp>
        <p:nvSpPr>
          <p:cNvPr id="32783" name="Line 22"/>
          <p:cNvSpPr>
            <a:spLocks noChangeShapeType="1"/>
          </p:cNvSpPr>
          <p:nvPr/>
        </p:nvSpPr>
        <p:spPr bwMode="auto">
          <a:xfrm>
            <a:off x="2152650" y="2449389"/>
            <a:ext cx="0" cy="301625"/>
          </a:xfrm>
          <a:prstGeom prst="line">
            <a:avLst/>
          </a:prstGeom>
          <a:noFill/>
          <a:ln w="9525">
            <a:solidFill>
              <a:schemeClr val="tx1"/>
            </a:solidFill>
            <a:round/>
            <a:headEnd/>
            <a:tailEnd/>
          </a:ln>
        </p:spPr>
        <p:txBody>
          <a:bodyPr/>
          <a:lstStyle/>
          <a:p>
            <a:endParaRPr lang="zh-CN" altLang="en-US"/>
          </a:p>
        </p:txBody>
      </p:sp>
      <p:sp>
        <p:nvSpPr>
          <p:cNvPr id="32784" name="Line 23"/>
          <p:cNvSpPr>
            <a:spLocks noChangeShapeType="1"/>
          </p:cNvSpPr>
          <p:nvPr/>
        </p:nvSpPr>
        <p:spPr bwMode="auto">
          <a:xfrm flipH="1">
            <a:off x="2071688" y="2912939"/>
            <a:ext cx="3175" cy="179387"/>
          </a:xfrm>
          <a:prstGeom prst="line">
            <a:avLst/>
          </a:prstGeom>
          <a:noFill/>
          <a:ln w="9525">
            <a:solidFill>
              <a:schemeClr val="tx1"/>
            </a:solidFill>
            <a:round/>
            <a:headEnd/>
            <a:tailEnd/>
          </a:ln>
        </p:spPr>
        <p:txBody>
          <a:bodyPr/>
          <a:lstStyle/>
          <a:p>
            <a:endParaRPr lang="zh-CN" altLang="en-US"/>
          </a:p>
        </p:txBody>
      </p:sp>
      <p:sp>
        <p:nvSpPr>
          <p:cNvPr id="32785" name="Text Box 24"/>
          <p:cNvSpPr txBox="1">
            <a:spLocks noChangeArrowheads="1"/>
          </p:cNvSpPr>
          <p:nvPr/>
        </p:nvSpPr>
        <p:spPr bwMode="auto">
          <a:xfrm>
            <a:off x="2262188" y="2858964"/>
            <a:ext cx="135413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发送第 </a:t>
            </a:r>
            <a:r>
              <a:rPr kumimoji="1" lang="en-US" altLang="zh-CN" sz="1800">
                <a:solidFill>
                  <a:srgbClr val="333399"/>
                </a:solidFill>
                <a:latin typeface="Arial" pitchFamily="34" charset="0"/>
                <a:ea typeface="黑体" pitchFamily="49" charset="-122"/>
              </a:rPr>
              <a:t>1 </a:t>
            </a:r>
            <a:r>
              <a:rPr kumimoji="1" lang="zh-CN" altLang="en-US" sz="1800">
                <a:solidFill>
                  <a:srgbClr val="333399"/>
                </a:solidFill>
                <a:latin typeface="Arial" pitchFamily="34" charset="0"/>
                <a:ea typeface="黑体" pitchFamily="49" charset="-122"/>
              </a:rPr>
              <a:t>帧</a:t>
            </a:r>
          </a:p>
        </p:txBody>
      </p:sp>
      <p:sp>
        <p:nvSpPr>
          <p:cNvPr id="32786" name="Text Box 25"/>
          <p:cNvSpPr txBox="1">
            <a:spLocks noChangeArrowheads="1"/>
          </p:cNvSpPr>
          <p:nvPr/>
        </p:nvSpPr>
        <p:spPr bwMode="auto">
          <a:xfrm>
            <a:off x="3535363" y="3233614"/>
            <a:ext cx="693737" cy="365125"/>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2787" name="Text Box 26"/>
          <p:cNvSpPr txBox="1">
            <a:spLocks noChangeArrowheads="1"/>
          </p:cNvSpPr>
          <p:nvPr/>
        </p:nvSpPr>
        <p:spPr bwMode="auto">
          <a:xfrm>
            <a:off x="4787900" y="4703639"/>
            <a:ext cx="690563"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PIFS</a:t>
            </a:r>
          </a:p>
        </p:txBody>
      </p:sp>
      <p:sp>
        <p:nvSpPr>
          <p:cNvPr id="32788" name="Line 27"/>
          <p:cNvSpPr>
            <a:spLocks noChangeShapeType="1"/>
          </p:cNvSpPr>
          <p:nvPr/>
        </p:nvSpPr>
        <p:spPr bwMode="auto">
          <a:xfrm>
            <a:off x="4833938" y="5048126"/>
            <a:ext cx="6000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2789" name="Line 28"/>
          <p:cNvSpPr>
            <a:spLocks noChangeShapeType="1"/>
          </p:cNvSpPr>
          <p:nvPr/>
        </p:nvSpPr>
        <p:spPr bwMode="auto">
          <a:xfrm flipH="1" flipV="1">
            <a:off x="3648075" y="3246314"/>
            <a:ext cx="0" cy="442912"/>
          </a:xfrm>
          <a:prstGeom prst="line">
            <a:avLst/>
          </a:prstGeom>
          <a:noFill/>
          <a:ln w="9525">
            <a:solidFill>
              <a:schemeClr val="tx1"/>
            </a:solidFill>
            <a:round/>
            <a:headEnd/>
            <a:tailEnd/>
          </a:ln>
        </p:spPr>
        <p:txBody>
          <a:bodyPr/>
          <a:lstStyle/>
          <a:p>
            <a:endParaRPr lang="zh-CN" altLang="en-US"/>
          </a:p>
        </p:txBody>
      </p:sp>
      <p:sp>
        <p:nvSpPr>
          <p:cNvPr id="32790" name="Line 29"/>
          <p:cNvSpPr>
            <a:spLocks noChangeShapeType="1"/>
          </p:cNvSpPr>
          <p:nvPr/>
        </p:nvSpPr>
        <p:spPr bwMode="auto">
          <a:xfrm>
            <a:off x="5446713" y="4897314"/>
            <a:ext cx="0" cy="301625"/>
          </a:xfrm>
          <a:prstGeom prst="line">
            <a:avLst/>
          </a:prstGeom>
          <a:noFill/>
          <a:ln w="9525">
            <a:solidFill>
              <a:schemeClr val="tx1"/>
            </a:solidFill>
            <a:round/>
            <a:headEnd/>
            <a:tailEnd/>
          </a:ln>
        </p:spPr>
        <p:txBody>
          <a:bodyPr/>
          <a:lstStyle/>
          <a:p>
            <a:endParaRPr lang="zh-CN" altLang="en-US"/>
          </a:p>
        </p:txBody>
      </p:sp>
      <p:sp>
        <p:nvSpPr>
          <p:cNvPr id="32791" name="Text Box 31"/>
          <p:cNvSpPr txBox="1">
            <a:spLocks noChangeArrowheads="1"/>
          </p:cNvSpPr>
          <p:nvPr/>
        </p:nvSpPr>
        <p:spPr bwMode="auto">
          <a:xfrm>
            <a:off x="8356600" y="5306889"/>
            <a:ext cx="64293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2792" name="Freeform 32"/>
          <p:cNvSpPr>
            <a:spLocks/>
          </p:cNvSpPr>
          <p:nvPr/>
        </p:nvSpPr>
        <p:spPr bwMode="auto">
          <a:xfrm>
            <a:off x="2233613" y="5325939"/>
            <a:ext cx="2597150"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99FFCC"/>
          </a:solidFill>
          <a:ln w="9525">
            <a:solidFill>
              <a:schemeClr val="tx1"/>
            </a:solidFill>
            <a:round/>
            <a:headEnd/>
            <a:tailEnd/>
          </a:ln>
        </p:spPr>
        <p:txBody>
          <a:bodyPr/>
          <a:lstStyle/>
          <a:p>
            <a:endParaRPr lang="zh-CN" altLang="en-US"/>
          </a:p>
        </p:txBody>
      </p:sp>
      <p:sp>
        <p:nvSpPr>
          <p:cNvPr id="32793" name="Text Box 33"/>
          <p:cNvSpPr txBox="1">
            <a:spLocks noChangeArrowheads="1"/>
          </p:cNvSpPr>
          <p:nvPr/>
        </p:nvSpPr>
        <p:spPr bwMode="auto">
          <a:xfrm>
            <a:off x="2690813" y="5313239"/>
            <a:ext cx="17970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NAV</a:t>
            </a:r>
            <a:r>
              <a:rPr kumimoji="1" lang="zh-CN" altLang="en-US" sz="1800">
                <a:solidFill>
                  <a:srgbClr val="333399"/>
                </a:solidFill>
                <a:latin typeface="Arial" pitchFamily="34" charset="0"/>
                <a:ea typeface="黑体" pitchFamily="49" charset="-122"/>
              </a:rPr>
              <a:t>（媒体忙）</a:t>
            </a:r>
          </a:p>
        </p:txBody>
      </p:sp>
      <p:sp>
        <p:nvSpPr>
          <p:cNvPr id="321570" name="Text Box 34"/>
          <p:cNvSpPr txBox="1">
            <a:spLocks noChangeArrowheads="1"/>
          </p:cNvSpPr>
          <p:nvPr/>
        </p:nvSpPr>
        <p:spPr bwMode="auto">
          <a:xfrm>
            <a:off x="4802188" y="4395664"/>
            <a:ext cx="7048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DIFS</a:t>
            </a:r>
          </a:p>
        </p:txBody>
      </p:sp>
      <p:sp>
        <p:nvSpPr>
          <p:cNvPr id="32795" name="Line 35"/>
          <p:cNvSpPr>
            <a:spLocks noChangeShapeType="1"/>
          </p:cNvSpPr>
          <p:nvPr/>
        </p:nvSpPr>
        <p:spPr bwMode="auto">
          <a:xfrm flipV="1">
            <a:off x="4845050" y="4711576"/>
            <a:ext cx="671513"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2796" name="Line 36"/>
          <p:cNvSpPr>
            <a:spLocks noChangeShapeType="1"/>
          </p:cNvSpPr>
          <p:nvPr/>
        </p:nvSpPr>
        <p:spPr bwMode="auto">
          <a:xfrm flipH="1" flipV="1">
            <a:off x="4830763" y="4409951"/>
            <a:ext cx="0" cy="425450"/>
          </a:xfrm>
          <a:prstGeom prst="line">
            <a:avLst/>
          </a:prstGeom>
          <a:noFill/>
          <a:ln w="9525">
            <a:solidFill>
              <a:schemeClr val="tx1"/>
            </a:solidFill>
            <a:round/>
            <a:headEnd/>
            <a:tailEnd/>
          </a:ln>
        </p:spPr>
        <p:txBody>
          <a:bodyPr/>
          <a:lstStyle/>
          <a:p>
            <a:endParaRPr lang="zh-CN" altLang="en-US"/>
          </a:p>
        </p:txBody>
      </p:sp>
      <p:sp>
        <p:nvSpPr>
          <p:cNvPr id="32797" name="Line 37"/>
          <p:cNvSpPr>
            <a:spLocks noChangeShapeType="1"/>
          </p:cNvSpPr>
          <p:nvPr/>
        </p:nvSpPr>
        <p:spPr bwMode="auto">
          <a:xfrm>
            <a:off x="5516563" y="4409951"/>
            <a:ext cx="0" cy="858838"/>
          </a:xfrm>
          <a:prstGeom prst="line">
            <a:avLst/>
          </a:prstGeom>
          <a:noFill/>
          <a:ln w="9525">
            <a:solidFill>
              <a:schemeClr val="tx1"/>
            </a:solidFill>
            <a:round/>
            <a:headEnd/>
            <a:tailEnd/>
          </a:ln>
        </p:spPr>
        <p:txBody>
          <a:bodyPr/>
          <a:lstStyle/>
          <a:p>
            <a:endParaRPr lang="zh-CN" altLang="en-US"/>
          </a:p>
        </p:txBody>
      </p:sp>
      <p:sp>
        <p:nvSpPr>
          <p:cNvPr id="32798" name="Freeform 38"/>
          <p:cNvSpPr>
            <a:spLocks/>
          </p:cNvSpPr>
          <p:nvPr/>
        </p:nvSpPr>
        <p:spPr bwMode="auto">
          <a:xfrm>
            <a:off x="6791325" y="5325939"/>
            <a:ext cx="1382713"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FF99"/>
          </a:solidFill>
          <a:ln w="9525">
            <a:solidFill>
              <a:schemeClr val="tx1"/>
            </a:solidFill>
            <a:round/>
            <a:headEnd/>
            <a:tailEnd/>
          </a:ln>
        </p:spPr>
        <p:txBody>
          <a:bodyPr/>
          <a:lstStyle/>
          <a:p>
            <a:endParaRPr lang="zh-CN" altLang="en-US"/>
          </a:p>
        </p:txBody>
      </p:sp>
      <p:sp>
        <p:nvSpPr>
          <p:cNvPr id="32799" name="Freeform 39"/>
          <p:cNvSpPr>
            <a:spLocks/>
          </p:cNvSpPr>
          <p:nvPr/>
        </p:nvSpPr>
        <p:spPr bwMode="auto">
          <a:xfrm>
            <a:off x="5510213" y="5325939"/>
            <a:ext cx="1281112" cy="376237"/>
          </a:xfrm>
          <a:custGeom>
            <a:avLst/>
            <a:gdLst>
              <a:gd name="T0" fmla="*/ 0 w 780"/>
              <a:gd name="T1" fmla="*/ 2147483647 h 240"/>
              <a:gd name="T2" fmla="*/ 0 w 780"/>
              <a:gd name="T3" fmla="*/ 0 h 240"/>
              <a:gd name="T4" fmla="*/ 2147483647 w 780"/>
              <a:gd name="T5" fmla="*/ 0 h 240"/>
              <a:gd name="T6" fmla="*/ 0 60000 65536"/>
              <a:gd name="T7" fmla="*/ 0 60000 65536"/>
              <a:gd name="T8" fmla="*/ 0 60000 65536"/>
              <a:gd name="T9" fmla="*/ 0 w 780"/>
              <a:gd name="T10" fmla="*/ 0 h 240"/>
              <a:gd name="T11" fmla="*/ 780 w 780"/>
              <a:gd name="T12" fmla="*/ 240 h 240"/>
            </a:gdLst>
            <a:ahLst/>
            <a:cxnLst>
              <a:cxn ang="T6">
                <a:pos x="T0" y="T1"/>
              </a:cxn>
              <a:cxn ang="T7">
                <a:pos x="T2" y="T3"/>
              </a:cxn>
              <a:cxn ang="T8">
                <a:pos x="T4" y="T5"/>
              </a:cxn>
            </a:cxnLst>
            <a:rect l="T9" t="T10" r="T11" b="T12"/>
            <a:pathLst>
              <a:path w="780" h="240">
                <a:moveTo>
                  <a:pt x="0" y="240"/>
                </a:moveTo>
                <a:lnTo>
                  <a:pt x="0" y="0"/>
                </a:lnTo>
                <a:lnTo>
                  <a:pt x="780" y="0"/>
                </a:lnTo>
              </a:path>
            </a:pathLst>
          </a:custGeom>
          <a:solidFill>
            <a:schemeClr val="bg1"/>
          </a:solidFill>
          <a:ln w="9525">
            <a:solidFill>
              <a:schemeClr val="tx1"/>
            </a:solidFill>
            <a:round/>
            <a:headEnd/>
            <a:tailEnd/>
          </a:ln>
        </p:spPr>
        <p:txBody>
          <a:bodyPr/>
          <a:lstStyle/>
          <a:p>
            <a:endParaRPr lang="zh-CN" altLang="en-US"/>
          </a:p>
        </p:txBody>
      </p:sp>
      <p:sp>
        <p:nvSpPr>
          <p:cNvPr id="32800" name="Line 40"/>
          <p:cNvSpPr>
            <a:spLocks noChangeShapeType="1"/>
          </p:cNvSpPr>
          <p:nvPr/>
        </p:nvSpPr>
        <p:spPr bwMode="auto">
          <a:xfrm>
            <a:off x="5667375" y="5321176"/>
            <a:ext cx="0" cy="377825"/>
          </a:xfrm>
          <a:prstGeom prst="line">
            <a:avLst/>
          </a:prstGeom>
          <a:noFill/>
          <a:ln w="9525">
            <a:solidFill>
              <a:schemeClr val="tx1"/>
            </a:solidFill>
            <a:round/>
            <a:headEnd/>
            <a:tailEnd/>
          </a:ln>
        </p:spPr>
        <p:txBody>
          <a:bodyPr/>
          <a:lstStyle/>
          <a:p>
            <a:endParaRPr lang="zh-CN" altLang="en-US"/>
          </a:p>
        </p:txBody>
      </p:sp>
      <p:sp>
        <p:nvSpPr>
          <p:cNvPr id="32801" name="Line 41"/>
          <p:cNvSpPr>
            <a:spLocks noChangeShapeType="1"/>
          </p:cNvSpPr>
          <p:nvPr/>
        </p:nvSpPr>
        <p:spPr bwMode="auto">
          <a:xfrm>
            <a:off x="5824538" y="5321176"/>
            <a:ext cx="0" cy="377825"/>
          </a:xfrm>
          <a:prstGeom prst="line">
            <a:avLst/>
          </a:prstGeom>
          <a:noFill/>
          <a:ln w="9525">
            <a:solidFill>
              <a:schemeClr val="tx1"/>
            </a:solidFill>
            <a:round/>
            <a:headEnd/>
            <a:tailEnd/>
          </a:ln>
        </p:spPr>
        <p:txBody>
          <a:bodyPr/>
          <a:lstStyle/>
          <a:p>
            <a:endParaRPr lang="zh-CN" altLang="en-US"/>
          </a:p>
        </p:txBody>
      </p:sp>
      <p:sp>
        <p:nvSpPr>
          <p:cNvPr id="32802" name="Line 42"/>
          <p:cNvSpPr>
            <a:spLocks noChangeShapeType="1"/>
          </p:cNvSpPr>
          <p:nvPr/>
        </p:nvSpPr>
        <p:spPr bwMode="auto">
          <a:xfrm>
            <a:off x="5981700" y="5321176"/>
            <a:ext cx="0" cy="377825"/>
          </a:xfrm>
          <a:prstGeom prst="line">
            <a:avLst/>
          </a:prstGeom>
          <a:noFill/>
          <a:ln w="9525">
            <a:solidFill>
              <a:schemeClr val="tx1"/>
            </a:solidFill>
            <a:round/>
            <a:headEnd/>
            <a:tailEnd/>
          </a:ln>
        </p:spPr>
        <p:txBody>
          <a:bodyPr/>
          <a:lstStyle/>
          <a:p>
            <a:endParaRPr lang="zh-CN" altLang="en-US"/>
          </a:p>
        </p:txBody>
      </p:sp>
      <p:sp>
        <p:nvSpPr>
          <p:cNvPr id="32803" name="Line 43"/>
          <p:cNvSpPr>
            <a:spLocks noChangeShapeType="1"/>
          </p:cNvSpPr>
          <p:nvPr/>
        </p:nvSpPr>
        <p:spPr bwMode="auto">
          <a:xfrm>
            <a:off x="6140450" y="5321176"/>
            <a:ext cx="0" cy="377825"/>
          </a:xfrm>
          <a:prstGeom prst="line">
            <a:avLst/>
          </a:prstGeom>
          <a:noFill/>
          <a:ln w="9525">
            <a:solidFill>
              <a:schemeClr val="tx1"/>
            </a:solidFill>
            <a:round/>
            <a:headEnd/>
            <a:tailEnd/>
          </a:ln>
        </p:spPr>
        <p:txBody>
          <a:bodyPr/>
          <a:lstStyle/>
          <a:p>
            <a:endParaRPr lang="zh-CN" altLang="en-US"/>
          </a:p>
        </p:txBody>
      </p:sp>
      <p:sp>
        <p:nvSpPr>
          <p:cNvPr id="32804" name="Line 44"/>
          <p:cNvSpPr>
            <a:spLocks noChangeShapeType="1"/>
          </p:cNvSpPr>
          <p:nvPr/>
        </p:nvSpPr>
        <p:spPr bwMode="auto">
          <a:xfrm>
            <a:off x="6297613" y="5321176"/>
            <a:ext cx="0" cy="377825"/>
          </a:xfrm>
          <a:prstGeom prst="line">
            <a:avLst/>
          </a:prstGeom>
          <a:noFill/>
          <a:ln w="9525">
            <a:solidFill>
              <a:schemeClr val="tx1"/>
            </a:solidFill>
            <a:round/>
            <a:headEnd/>
            <a:tailEnd/>
          </a:ln>
        </p:spPr>
        <p:txBody>
          <a:bodyPr/>
          <a:lstStyle/>
          <a:p>
            <a:endParaRPr lang="zh-CN" altLang="en-US"/>
          </a:p>
        </p:txBody>
      </p:sp>
      <p:sp>
        <p:nvSpPr>
          <p:cNvPr id="32805" name="Line 45"/>
          <p:cNvSpPr>
            <a:spLocks noChangeShapeType="1"/>
          </p:cNvSpPr>
          <p:nvPr/>
        </p:nvSpPr>
        <p:spPr bwMode="auto">
          <a:xfrm>
            <a:off x="6454775" y="5330701"/>
            <a:ext cx="0" cy="377825"/>
          </a:xfrm>
          <a:prstGeom prst="line">
            <a:avLst/>
          </a:prstGeom>
          <a:noFill/>
          <a:ln w="9525">
            <a:solidFill>
              <a:schemeClr val="tx1"/>
            </a:solidFill>
            <a:round/>
            <a:headEnd/>
            <a:tailEnd/>
          </a:ln>
        </p:spPr>
        <p:txBody>
          <a:bodyPr/>
          <a:lstStyle/>
          <a:p>
            <a:endParaRPr lang="zh-CN" altLang="en-US"/>
          </a:p>
        </p:txBody>
      </p:sp>
      <p:sp>
        <p:nvSpPr>
          <p:cNvPr id="32806" name="Line 46"/>
          <p:cNvSpPr>
            <a:spLocks noChangeShapeType="1"/>
          </p:cNvSpPr>
          <p:nvPr/>
        </p:nvSpPr>
        <p:spPr bwMode="auto">
          <a:xfrm>
            <a:off x="6623050" y="5330701"/>
            <a:ext cx="0" cy="377825"/>
          </a:xfrm>
          <a:prstGeom prst="line">
            <a:avLst/>
          </a:prstGeom>
          <a:noFill/>
          <a:ln w="9525">
            <a:solidFill>
              <a:schemeClr val="tx1"/>
            </a:solidFill>
            <a:round/>
            <a:headEnd/>
            <a:tailEnd/>
          </a:ln>
        </p:spPr>
        <p:txBody>
          <a:bodyPr/>
          <a:lstStyle/>
          <a:p>
            <a:endParaRPr lang="zh-CN" altLang="en-US"/>
          </a:p>
        </p:txBody>
      </p:sp>
      <p:sp>
        <p:nvSpPr>
          <p:cNvPr id="32807" name="Line 47"/>
          <p:cNvSpPr>
            <a:spLocks noChangeShapeType="1"/>
          </p:cNvSpPr>
          <p:nvPr/>
        </p:nvSpPr>
        <p:spPr bwMode="auto">
          <a:xfrm>
            <a:off x="5543550" y="5048126"/>
            <a:ext cx="1277938"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2808" name="Text Box 48"/>
          <p:cNvSpPr txBox="1">
            <a:spLocks noChangeArrowheads="1"/>
          </p:cNvSpPr>
          <p:nvPr/>
        </p:nvSpPr>
        <p:spPr bwMode="auto">
          <a:xfrm>
            <a:off x="5611813" y="4654426"/>
            <a:ext cx="10985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争用窗口</a:t>
            </a:r>
          </a:p>
        </p:txBody>
      </p:sp>
      <p:sp>
        <p:nvSpPr>
          <p:cNvPr id="32809" name="Text Box 49"/>
          <p:cNvSpPr txBox="1">
            <a:spLocks noChangeArrowheads="1"/>
          </p:cNvSpPr>
          <p:nvPr/>
        </p:nvSpPr>
        <p:spPr bwMode="auto">
          <a:xfrm>
            <a:off x="6757988" y="5279901"/>
            <a:ext cx="13906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发送下一 帧</a:t>
            </a:r>
          </a:p>
        </p:txBody>
      </p:sp>
      <p:sp>
        <p:nvSpPr>
          <p:cNvPr id="32810" name="AutoShape 50"/>
          <p:cNvSpPr>
            <a:spLocks/>
          </p:cNvSpPr>
          <p:nvPr/>
        </p:nvSpPr>
        <p:spPr bwMode="auto">
          <a:xfrm rot="-5400000">
            <a:off x="3473451" y="4532188"/>
            <a:ext cx="144462" cy="2570163"/>
          </a:xfrm>
          <a:prstGeom prst="leftBrace">
            <a:avLst>
              <a:gd name="adj1" fmla="val 148261"/>
              <a:gd name="adj2" fmla="val 50000"/>
            </a:avLst>
          </a:prstGeom>
          <a:noFill/>
          <a:ln w="9525">
            <a:solidFill>
              <a:schemeClr val="tx1"/>
            </a:solidFill>
            <a:round/>
            <a:headEnd/>
            <a:tailEnd/>
          </a:ln>
        </p:spPr>
        <p:txBody>
          <a:bodyPr wrap="none" anchor="ctr"/>
          <a:lstStyle/>
          <a:p>
            <a:endParaRPr lang="zh-CN" altLang="en-US"/>
          </a:p>
        </p:txBody>
      </p:sp>
      <p:sp>
        <p:nvSpPr>
          <p:cNvPr id="32811" name="AutoShape 51"/>
          <p:cNvSpPr>
            <a:spLocks/>
          </p:cNvSpPr>
          <p:nvPr/>
        </p:nvSpPr>
        <p:spPr bwMode="auto">
          <a:xfrm rot="-5400000">
            <a:off x="6094413" y="5167189"/>
            <a:ext cx="112712" cy="1249362"/>
          </a:xfrm>
          <a:prstGeom prst="leftBrace">
            <a:avLst>
              <a:gd name="adj1" fmla="val 92371"/>
              <a:gd name="adj2" fmla="val 50000"/>
            </a:avLst>
          </a:prstGeom>
          <a:noFill/>
          <a:ln w="9525">
            <a:solidFill>
              <a:schemeClr val="tx1"/>
            </a:solidFill>
            <a:round/>
            <a:headEnd/>
            <a:tailEnd/>
          </a:ln>
        </p:spPr>
        <p:txBody>
          <a:bodyPr wrap="none" anchor="ctr"/>
          <a:lstStyle/>
          <a:p>
            <a:endParaRPr lang="zh-CN" altLang="en-US"/>
          </a:p>
        </p:txBody>
      </p:sp>
      <p:sp>
        <p:nvSpPr>
          <p:cNvPr id="32812" name="Text Box 52"/>
          <p:cNvSpPr txBox="1">
            <a:spLocks noChangeArrowheads="1"/>
          </p:cNvSpPr>
          <p:nvPr/>
        </p:nvSpPr>
        <p:spPr bwMode="auto">
          <a:xfrm>
            <a:off x="3014663" y="5813301"/>
            <a:ext cx="1100137" cy="368300"/>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推迟接入</a:t>
            </a:r>
          </a:p>
        </p:txBody>
      </p:sp>
      <p:sp>
        <p:nvSpPr>
          <p:cNvPr id="32813" name="Text Box 53"/>
          <p:cNvSpPr txBox="1">
            <a:spLocks noChangeArrowheads="1"/>
          </p:cNvSpPr>
          <p:nvPr/>
        </p:nvSpPr>
        <p:spPr bwMode="auto">
          <a:xfrm>
            <a:off x="5392738" y="5765676"/>
            <a:ext cx="15557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等待重试时间</a:t>
            </a:r>
          </a:p>
        </p:txBody>
      </p:sp>
      <p:sp>
        <p:nvSpPr>
          <p:cNvPr id="32814" name="Line 54"/>
          <p:cNvSpPr>
            <a:spLocks noChangeShapeType="1"/>
          </p:cNvSpPr>
          <p:nvPr/>
        </p:nvSpPr>
        <p:spPr bwMode="auto">
          <a:xfrm flipV="1">
            <a:off x="1522413" y="3238376"/>
            <a:ext cx="0" cy="300038"/>
          </a:xfrm>
          <a:prstGeom prst="line">
            <a:avLst/>
          </a:prstGeom>
          <a:noFill/>
          <a:ln w="9525">
            <a:solidFill>
              <a:schemeClr val="tx1"/>
            </a:solidFill>
            <a:round/>
            <a:headEnd/>
            <a:tailEnd type="triangle" w="sm" len="med"/>
          </a:ln>
        </p:spPr>
        <p:txBody>
          <a:bodyPr/>
          <a:lstStyle/>
          <a:p>
            <a:endParaRPr lang="zh-CN" altLang="en-US"/>
          </a:p>
        </p:txBody>
      </p:sp>
      <p:sp>
        <p:nvSpPr>
          <p:cNvPr id="32815" name="Text Box 55"/>
          <p:cNvSpPr txBox="1">
            <a:spLocks noChangeArrowheads="1"/>
          </p:cNvSpPr>
          <p:nvPr/>
        </p:nvSpPr>
        <p:spPr bwMode="auto">
          <a:xfrm>
            <a:off x="906463" y="3438401"/>
            <a:ext cx="1327150"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有帧要发送</a:t>
            </a:r>
          </a:p>
        </p:txBody>
      </p:sp>
      <p:sp>
        <p:nvSpPr>
          <p:cNvPr id="32816" name="Line 56"/>
          <p:cNvSpPr>
            <a:spLocks noChangeShapeType="1"/>
          </p:cNvSpPr>
          <p:nvPr/>
        </p:nvSpPr>
        <p:spPr bwMode="auto">
          <a:xfrm>
            <a:off x="6819900" y="4887789"/>
            <a:ext cx="0" cy="368300"/>
          </a:xfrm>
          <a:prstGeom prst="line">
            <a:avLst/>
          </a:prstGeom>
          <a:noFill/>
          <a:ln w="9525">
            <a:solidFill>
              <a:schemeClr val="tx1"/>
            </a:solidFill>
            <a:round/>
            <a:headEnd/>
            <a:tailEnd/>
          </a:ln>
        </p:spPr>
        <p:txBody>
          <a:bodyPr/>
          <a:lstStyle/>
          <a:p>
            <a:endParaRPr lang="zh-CN" altLang="en-US"/>
          </a:p>
        </p:txBody>
      </p:sp>
      <p:sp>
        <p:nvSpPr>
          <p:cNvPr id="32817" name="Text Box 57"/>
          <p:cNvSpPr txBox="1">
            <a:spLocks noChangeArrowheads="1"/>
          </p:cNvSpPr>
          <p:nvPr/>
        </p:nvSpPr>
        <p:spPr bwMode="auto">
          <a:xfrm>
            <a:off x="58738" y="3198689"/>
            <a:ext cx="641350"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源站</a:t>
            </a:r>
          </a:p>
        </p:txBody>
      </p:sp>
      <p:sp>
        <p:nvSpPr>
          <p:cNvPr id="32818" name="Text Box 59"/>
          <p:cNvSpPr txBox="1">
            <a:spLocks noChangeArrowheads="1"/>
          </p:cNvSpPr>
          <p:nvPr/>
        </p:nvSpPr>
        <p:spPr bwMode="auto">
          <a:xfrm>
            <a:off x="8356600" y="3987676"/>
            <a:ext cx="64293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2819" name="Text Box 60"/>
          <p:cNvSpPr txBox="1">
            <a:spLocks noChangeArrowheads="1"/>
          </p:cNvSpPr>
          <p:nvPr/>
        </p:nvSpPr>
        <p:spPr bwMode="auto">
          <a:xfrm>
            <a:off x="33338" y="4332164"/>
            <a:ext cx="869950" cy="365125"/>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目的站</a:t>
            </a:r>
          </a:p>
        </p:txBody>
      </p:sp>
      <p:sp>
        <p:nvSpPr>
          <p:cNvPr id="32820" name="Freeform 61"/>
          <p:cNvSpPr>
            <a:spLocks/>
          </p:cNvSpPr>
          <p:nvPr/>
        </p:nvSpPr>
        <p:spPr bwMode="auto">
          <a:xfrm>
            <a:off x="4162425" y="3992439"/>
            <a:ext cx="663575"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CCFF"/>
          </a:solidFill>
          <a:ln w="9525">
            <a:solidFill>
              <a:schemeClr val="tx1"/>
            </a:solidFill>
            <a:round/>
            <a:headEnd/>
            <a:tailEnd/>
          </a:ln>
        </p:spPr>
        <p:txBody>
          <a:bodyPr/>
          <a:lstStyle/>
          <a:p>
            <a:endParaRPr lang="zh-CN" altLang="en-US"/>
          </a:p>
        </p:txBody>
      </p:sp>
      <p:sp>
        <p:nvSpPr>
          <p:cNvPr id="32821" name="Line 62"/>
          <p:cNvSpPr>
            <a:spLocks noChangeShapeType="1"/>
          </p:cNvSpPr>
          <p:nvPr/>
        </p:nvSpPr>
        <p:spPr bwMode="auto">
          <a:xfrm>
            <a:off x="4162425" y="3238376"/>
            <a:ext cx="0" cy="677863"/>
          </a:xfrm>
          <a:prstGeom prst="line">
            <a:avLst/>
          </a:prstGeom>
          <a:noFill/>
          <a:ln w="9525">
            <a:solidFill>
              <a:schemeClr val="tx1"/>
            </a:solidFill>
            <a:round/>
            <a:headEnd/>
            <a:tailEnd/>
          </a:ln>
        </p:spPr>
        <p:txBody>
          <a:bodyPr/>
          <a:lstStyle/>
          <a:p>
            <a:endParaRPr lang="zh-CN" altLang="en-US"/>
          </a:p>
        </p:txBody>
      </p:sp>
      <p:sp>
        <p:nvSpPr>
          <p:cNvPr id="32822" name="Text Box 63"/>
          <p:cNvSpPr txBox="1">
            <a:spLocks noChangeArrowheads="1"/>
          </p:cNvSpPr>
          <p:nvPr/>
        </p:nvSpPr>
        <p:spPr bwMode="auto">
          <a:xfrm>
            <a:off x="4160838" y="4011489"/>
            <a:ext cx="654050" cy="366712"/>
          </a:xfrm>
          <a:prstGeom prst="rect">
            <a:avLst/>
          </a:prstGeom>
          <a:noFill/>
          <a:ln w="9525">
            <a:noFill/>
            <a:miter lim="800000"/>
            <a:headEnd/>
            <a:tailEnd/>
          </a:ln>
        </p:spPr>
        <p:txBody>
          <a:bodyPr wrap="none">
            <a:spAutoFit/>
          </a:bodyPr>
          <a:lstStyle/>
          <a:p>
            <a:pPr algn="ctr"/>
            <a:r>
              <a:rPr kumimoji="1" lang="en-US" altLang="zh-CN" sz="1800">
                <a:solidFill>
                  <a:srgbClr val="333399"/>
                </a:solidFill>
                <a:latin typeface="Arial" pitchFamily="34" charset="0"/>
                <a:ea typeface="黑体" pitchFamily="49" charset="-122"/>
              </a:rPr>
              <a:t>ACK</a:t>
            </a:r>
          </a:p>
        </p:txBody>
      </p:sp>
      <p:sp>
        <p:nvSpPr>
          <p:cNvPr id="32823" name="Line 64"/>
          <p:cNvSpPr>
            <a:spLocks noChangeShapeType="1"/>
          </p:cNvSpPr>
          <p:nvPr/>
        </p:nvSpPr>
        <p:spPr bwMode="auto">
          <a:xfrm>
            <a:off x="4827588" y="4421064"/>
            <a:ext cx="3175" cy="854075"/>
          </a:xfrm>
          <a:prstGeom prst="line">
            <a:avLst/>
          </a:prstGeom>
          <a:noFill/>
          <a:ln w="9525">
            <a:solidFill>
              <a:schemeClr val="tx1"/>
            </a:solidFill>
            <a:round/>
            <a:headEnd/>
            <a:tailEnd/>
          </a:ln>
        </p:spPr>
        <p:txBody>
          <a:bodyPr/>
          <a:lstStyle/>
          <a:p>
            <a:endParaRPr lang="zh-CN" altLang="en-US"/>
          </a:p>
        </p:txBody>
      </p:sp>
      <p:sp>
        <p:nvSpPr>
          <p:cNvPr id="32824" name="Text Box 65"/>
          <p:cNvSpPr txBox="1">
            <a:spLocks noChangeArrowheads="1"/>
          </p:cNvSpPr>
          <p:nvPr/>
        </p:nvSpPr>
        <p:spPr bwMode="auto">
          <a:xfrm>
            <a:off x="4770438" y="5062414"/>
            <a:ext cx="6921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2825" name="Line 66"/>
          <p:cNvSpPr>
            <a:spLocks noChangeShapeType="1"/>
          </p:cNvSpPr>
          <p:nvPr/>
        </p:nvSpPr>
        <p:spPr bwMode="auto">
          <a:xfrm>
            <a:off x="5383213" y="5349751"/>
            <a:ext cx="0" cy="150813"/>
          </a:xfrm>
          <a:prstGeom prst="line">
            <a:avLst/>
          </a:prstGeom>
          <a:noFill/>
          <a:ln w="9525">
            <a:solidFill>
              <a:schemeClr val="tx1"/>
            </a:solidFill>
            <a:round/>
            <a:headEnd/>
            <a:tailEnd/>
          </a:ln>
        </p:spPr>
        <p:txBody>
          <a:bodyPr/>
          <a:lstStyle/>
          <a:p>
            <a:endParaRPr lang="zh-CN" altLang="en-US"/>
          </a:p>
        </p:txBody>
      </p:sp>
      <p:sp>
        <p:nvSpPr>
          <p:cNvPr id="32826" name="Line 67"/>
          <p:cNvSpPr>
            <a:spLocks noChangeShapeType="1"/>
          </p:cNvSpPr>
          <p:nvPr/>
        </p:nvSpPr>
        <p:spPr bwMode="auto">
          <a:xfrm>
            <a:off x="2232025" y="3238376"/>
            <a:ext cx="0" cy="2036763"/>
          </a:xfrm>
          <a:prstGeom prst="line">
            <a:avLst/>
          </a:prstGeom>
          <a:noFill/>
          <a:ln w="9525">
            <a:solidFill>
              <a:schemeClr val="tx1"/>
            </a:solidFill>
            <a:prstDash val="dash"/>
            <a:round/>
            <a:headEnd/>
            <a:tailEnd/>
          </a:ln>
        </p:spPr>
        <p:txBody>
          <a:bodyPr/>
          <a:lstStyle/>
          <a:p>
            <a:endParaRPr lang="zh-CN" altLang="en-US"/>
          </a:p>
        </p:txBody>
      </p:sp>
      <p:sp>
        <p:nvSpPr>
          <p:cNvPr id="32827" name="Text Box 68"/>
          <p:cNvSpPr txBox="1">
            <a:spLocks noChangeArrowheads="1"/>
          </p:cNvSpPr>
          <p:nvPr/>
        </p:nvSpPr>
        <p:spPr bwMode="auto">
          <a:xfrm>
            <a:off x="0" y="5667251"/>
            <a:ext cx="931863" cy="366713"/>
          </a:xfrm>
          <a:prstGeom prst="rect">
            <a:avLst/>
          </a:prstGeom>
          <a:noFill/>
          <a:ln w="9525">
            <a:noFill/>
            <a:miter lim="800000"/>
            <a:headEnd/>
            <a:tailEnd/>
          </a:ln>
        </p:spPr>
        <p:txBody>
          <a:bodyPr wrap="none">
            <a:spAutoFit/>
          </a:bodyPr>
          <a:lstStyle/>
          <a:p>
            <a:pPr algn="ctr"/>
            <a:r>
              <a:rPr kumimoji="1" lang="en-US" altLang="zh-CN" sz="1800">
                <a:solidFill>
                  <a:srgbClr val="333399"/>
                </a:solidFill>
                <a:latin typeface="Arial" pitchFamily="34" charset="0"/>
                <a:ea typeface="黑体" pitchFamily="49" charset="-122"/>
              </a:rPr>
              <a:t> </a:t>
            </a:r>
            <a:r>
              <a:rPr kumimoji="1" lang="zh-CN" altLang="en-US" sz="1800">
                <a:solidFill>
                  <a:srgbClr val="333399"/>
                </a:solidFill>
                <a:latin typeface="Arial" pitchFamily="34" charset="0"/>
                <a:ea typeface="黑体" pitchFamily="49" charset="-122"/>
              </a:rPr>
              <a:t>其他站</a:t>
            </a:r>
          </a:p>
        </p:txBody>
      </p:sp>
      <p:sp>
        <p:nvSpPr>
          <p:cNvPr id="32828" name="Line 69"/>
          <p:cNvSpPr>
            <a:spLocks noChangeShapeType="1"/>
          </p:cNvSpPr>
          <p:nvPr/>
        </p:nvSpPr>
        <p:spPr bwMode="auto">
          <a:xfrm flipV="1">
            <a:off x="2232025" y="5727576"/>
            <a:ext cx="0" cy="300038"/>
          </a:xfrm>
          <a:prstGeom prst="line">
            <a:avLst/>
          </a:prstGeom>
          <a:noFill/>
          <a:ln w="9525">
            <a:solidFill>
              <a:schemeClr val="tx1"/>
            </a:solidFill>
            <a:round/>
            <a:headEnd/>
            <a:tailEnd type="triangle" w="sm" len="med"/>
          </a:ln>
        </p:spPr>
        <p:txBody>
          <a:bodyPr/>
          <a:lstStyle/>
          <a:p>
            <a:endParaRPr lang="zh-CN" altLang="en-US"/>
          </a:p>
        </p:txBody>
      </p:sp>
      <p:sp>
        <p:nvSpPr>
          <p:cNvPr id="32829" name="Text Box 70"/>
          <p:cNvSpPr txBox="1">
            <a:spLocks noChangeArrowheads="1"/>
          </p:cNvSpPr>
          <p:nvPr/>
        </p:nvSpPr>
        <p:spPr bwMode="auto">
          <a:xfrm>
            <a:off x="1590675" y="5946651"/>
            <a:ext cx="1328738"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有帧要发送</a:t>
            </a:r>
          </a:p>
        </p:txBody>
      </p:sp>
      <p:sp>
        <p:nvSpPr>
          <p:cNvPr id="32830" name="Line 71"/>
          <p:cNvSpPr>
            <a:spLocks noChangeShapeType="1"/>
          </p:cNvSpPr>
          <p:nvPr/>
        </p:nvSpPr>
        <p:spPr bwMode="auto">
          <a:xfrm flipV="1">
            <a:off x="3648075" y="3611439"/>
            <a:ext cx="534988" cy="3175"/>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2831" name="Line 72"/>
          <p:cNvSpPr>
            <a:spLocks noChangeShapeType="1"/>
          </p:cNvSpPr>
          <p:nvPr/>
        </p:nvSpPr>
        <p:spPr bwMode="auto">
          <a:xfrm flipV="1">
            <a:off x="4835525" y="5422776"/>
            <a:ext cx="531813" cy="1588"/>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2832" name="Text Box 73"/>
          <p:cNvSpPr txBox="1">
            <a:spLocks noChangeArrowheads="1"/>
          </p:cNvSpPr>
          <p:nvPr/>
        </p:nvSpPr>
        <p:spPr bwMode="auto">
          <a:xfrm>
            <a:off x="303213" y="241300"/>
            <a:ext cx="184150" cy="396875"/>
          </a:xfrm>
          <a:prstGeom prst="rect">
            <a:avLst/>
          </a:prstGeom>
          <a:noFill/>
          <a:ln w="9525">
            <a:noFill/>
            <a:miter lim="800000"/>
            <a:headEnd/>
            <a:tailEnd/>
          </a:ln>
        </p:spPr>
        <p:txBody>
          <a:bodyPr wrap="none">
            <a:spAutoFit/>
          </a:bodyPr>
          <a:lstStyle/>
          <a:p>
            <a:endParaRPr lang="zh-CN" altLang="zh-CN"/>
          </a:p>
        </p:txBody>
      </p:sp>
      <p:sp>
        <p:nvSpPr>
          <p:cNvPr id="321610" name="Text Box 74"/>
          <p:cNvSpPr txBox="1">
            <a:spLocks noChangeArrowheads="1"/>
          </p:cNvSpPr>
          <p:nvPr/>
        </p:nvSpPr>
        <p:spPr bwMode="auto">
          <a:xfrm>
            <a:off x="144463" y="549275"/>
            <a:ext cx="8820150" cy="1196975"/>
          </a:xfrm>
          <a:prstGeom prst="rect">
            <a:avLst/>
          </a:prstGeom>
          <a:solidFill>
            <a:srgbClr val="FFFF99"/>
          </a:solidFill>
          <a:ln w="9525">
            <a:solidFill>
              <a:srgbClr val="333399"/>
            </a:solidFill>
            <a:miter lim="800000"/>
            <a:headEnd/>
            <a:tailEnd/>
          </a:ln>
        </p:spPr>
        <p:txBody>
          <a:bodyPr>
            <a:spAutoFit/>
          </a:bodyPr>
          <a:lstStyle/>
          <a:p>
            <a:r>
              <a:rPr lang="en-US" altLang="zh-CN" sz="2400" b="1" dirty="0">
                <a:latin typeface="华文新魏" pitchFamily="2" charset="-122"/>
                <a:ea typeface="华文新魏" pitchFamily="2" charset="-122"/>
              </a:rPr>
              <a:t>DIFS</a:t>
            </a:r>
            <a:r>
              <a:rPr lang="zh-CN" altLang="en-US" sz="2400" b="1" dirty="0">
                <a:latin typeface="华文新魏" pitchFamily="2" charset="-122"/>
                <a:ea typeface="华文新魏" pitchFamily="2" charset="-122"/>
              </a:rPr>
              <a:t>，即分布协调功能帧间间隔（最长的 </a:t>
            </a:r>
            <a:r>
              <a:rPr lang="en-US" altLang="zh-CN" sz="2400" b="1" dirty="0">
                <a:latin typeface="华文新魏" pitchFamily="2" charset="-122"/>
                <a:ea typeface="华文新魏" pitchFamily="2" charset="-122"/>
              </a:rPr>
              <a:t>IFS</a:t>
            </a:r>
            <a:r>
              <a:rPr lang="zh-CN" altLang="en-US" sz="2400" b="1" dirty="0">
                <a:latin typeface="华文新魏" pitchFamily="2" charset="-122"/>
                <a:ea typeface="华文新魏" pitchFamily="2" charset="-122"/>
              </a:rPr>
              <a:t>），在 </a:t>
            </a:r>
            <a:r>
              <a:rPr lang="en-US" altLang="zh-CN" sz="2400" b="1" dirty="0">
                <a:latin typeface="华文新魏" pitchFamily="2" charset="-122"/>
                <a:ea typeface="华文新魏" pitchFamily="2" charset="-122"/>
              </a:rPr>
              <a:t>DCF </a:t>
            </a:r>
            <a:r>
              <a:rPr lang="zh-CN" altLang="en-US" sz="2400" b="1" dirty="0">
                <a:latin typeface="华文新魏" pitchFamily="2" charset="-122"/>
                <a:ea typeface="华文新魏" pitchFamily="2" charset="-122"/>
              </a:rPr>
              <a:t>方式中用来发送数据帧和管理帧。</a:t>
            </a:r>
            <a:r>
              <a:rPr lang="en-US" altLang="zh-CN" sz="2400" b="1" dirty="0">
                <a:latin typeface="华文新魏" pitchFamily="2" charset="-122"/>
                <a:ea typeface="华文新魏" pitchFamily="2" charset="-122"/>
              </a:rPr>
              <a:t>DIFS </a:t>
            </a:r>
            <a:r>
              <a:rPr lang="zh-CN" altLang="en-US" sz="2400" b="1" dirty="0">
                <a:latin typeface="华文新魏" pitchFamily="2" charset="-122"/>
                <a:ea typeface="华文新魏" pitchFamily="2" charset="-122"/>
              </a:rPr>
              <a:t>的长度比 </a:t>
            </a:r>
            <a:r>
              <a:rPr lang="en-US" altLang="zh-CN" sz="2400" b="1" dirty="0">
                <a:latin typeface="华文新魏" pitchFamily="2" charset="-122"/>
                <a:ea typeface="华文新魏" pitchFamily="2" charset="-122"/>
              </a:rPr>
              <a:t>PIFS </a:t>
            </a:r>
            <a:r>
              <a:rPr lang="zh-CN" altLang="en-US" sz="2400" b="1" dirty="0">
                <a:latin typeface="华文新魏" pitchFamily="2" charset="-122"/>
                <a:ea typeface="华文新魏" pitchFamily="2" charset="-122"/>
              </a:rPr>
              <a:t>再增加一个时隙长度。 </a:t>
            </a:r>
          </a:p>
        </p:txBody>
      </p:sp>
      <p:sp>
        <p:nvSpPr>
          <p:cNvPr id="32834" name="Line 9"/>
          <p:cNvSpPr>
            <a:spLocks noChangeShapeType="1"/>
          </p:cNvSpPr>
          <p:nvPr/>
        </p:nvSpPr>
        <p:spPr bwMode="auto">
          <a:xfrm>
            <a:off x="354013" y="3212976"/>
            <a:ext cx="8496300" cy="0"/>
          </a:xfrm>
          <a:prstGeom prst="line">
            <a:avLst/>
          </a:prstGeom>
          <a:noFill/>
          <a:ln w="28575">
            <a:solidFill>
              <a:srgbClr val="333399"/>
            </a:solidFill>
            <a:round/>
            <a:headEnd/>
            <a:tailEnd type="triangle" w="med" len="lg"/>
          </a:ln>
        </p:spPr>
        <p:txBody>
          <a:bodyPr/>
          <a:lstStyle/>
          <a:p>
            <a:endParaRPr lang="zh-CN" altLang="en-US"/>
          </a:p>
        </p:txBody>
      </p:sp>
      <p:sp>
        <p:nvSpPr>
          <p:cNvPr id="32835" name="Line 58"/>
          <p:cNvSpPr>
            <a:spLocks noChangeShapeType="1"/>
          </p:cNvSpPr>
          <p:nvPr/>
        </p:nvSpPr>
        <p:spPr bwMode="auto">
          <a:xfrm>
            <a:off x="352425" y="4368676"/>
            <a:ext cx="8494713" cy="0"/>
          </a:xfrm>
          <a:prstGeom prst="line">
            <a:avLst/>
          </a:prstGeom>
          <a:noFill/>
          <a:ln w="28575">
            <a:solidFill>
              <a:srgbClr val="333399"/>
            </a:solidFill>
            <a:round/>
            <a:headEnd/>
            <a:tailEnd type="triangle" w="med" len="lg"/>
          </a:ln>
        </p:spPr>
        <p:txBody>
          <a:bodyPr/>
          <a:lstStyle/>
          <a:p>
            <a:endParaRPr lang="zh-CN" altLang="en-US"/>
          </a:p>
        </p:txBody>
      </p:sp>
      <p:sp>
        <p:nvSpPr>
          <p:cNvPr id="32836" name="Line 30"/>
          <p:cNvSpPr>
            <a:spLocks noChangeShapeType="1"/>
          </p:cNvSpPr>
          <p:nvPr/>
        </p:nvSpPr>
        <p:spPr bwMode="auto">
          <a:xfrm>
            <a:off x="354013" y="5702176"/>
            <a:ext cx="8496300" cy="0"/>
          </a:xfrm>
          <a:prstGeom prst="line">
            <a:avLst/>
          </a:prstGeom>
          <a:noFill/>
          <a:ln w="28575">
            <a:solidFill>
              <a:srgbClr val="333399"/>
            </a:solidFill>
            <a:round/>
            <a:headEnd/>
            <a:tailEnd type="triangle" w="med" len="lg"/>
          </a:ln>
        </p:spPr>
        <p:txBody>
          <a:bodyPr/>
          <a:lstStyle/>
          <a:p>
            <a:endParaRPr lang="zh-CN" altLang="en-US"/>
          </a:p>
        </p:txBody>
      </p:sp>
      <p:sp>
        <p:nvSpPr>
          <p:cNvPr id="32837" name="日期占位符 68"/>
          <p:cNvSpPr>
            <a:spLocks noGrp="1"/>
          </p:cNvSpPr>
          <p:nvPr>
            <p:ph type="dt" sz="quarter" idx="10"/>
          </p:nvPr>
        </p:nvSpPr>
        <p:spPr>
          <a:xfrm>
            <a:off x="0" y="6400800"/>
            <a:ext cx="1905000" cy="457200"/>
          </a:xfrm>
          <a:noFill/>
        </p:spPr>
        <p:txBody>
          <a:bodyPr/>
          <a:lstStyle/>
          <a:p>
            <a:fld id="{0CB3B20B-C2C1-462F-942F-C7272C4D0269}" type="datetime1">
              <a:rPr lang="zh-CN" altLang="en-US" smtClean="0"/>
              <a:pPr/>
              <a:t>2018/1/14</a:t>
            </a:fld>
            <a:endParaRPr lang="en-US" altLang="zh-CN" dirty="0"/>
          </a:p>
        </p:txBody>
      </p:sp>
      <p:sp>
        <p:nvSpPr>
          <p:cNvPr id="32838" name="灯片编号占位符 69"/>
          <p:cNvSpPr>
            <a:spLocks noGrp="1"/>
          </p:cNvSpPr>
          <p:nvPr>
            <p:ph type="sldNum" sz="quarter" idx="12"/>
          </p:nvPr>
        </p:nvSpPr>
        <p:spPr>
          <a:noFill/>
        </p:spPr>
        <p:txBody>
          <a:bodyPr/>
          <a:lstStyle/>
          <a:p>
            <a:fld id="{8702ED57-F6BF-45C9-B333-C80AC3D4AF37}" type="slidenum">
              <a:rPr lang="en-US" altLang="zh-CN" smtClean="0"/>
              <a:pPr/>
              <a:t>110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16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grpId="0" nodeType="clickEffect">
                                  <p:stCondLst>
                                    <p:cond delay="0"/>
                                  </p:stCondLst>
                                  <p:childTnLst>
                                    <p:anim calcmode="discrete" valueType="str">
                                      <p:cBhvr>
                                        <p:cTn id="10" dur="500" fill="hold"/>
                                        <p:tgtEl>
                                          <p:spTgt spid="321549"/>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3215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9" grpId="0"/>
      <p:bldP spid="321570" grpId="0"/>
      <p:bldP spid="3216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Grp="1" noChangeArrowheads="1"/>
          </p:cNvSpPr>
          <p:nvPr>
            <p:ph type="title"/>
          </p:nvPr>
        </p:nvSpPr>
        <p:spPr>
          <a:xfrm>
            <a:off x="467544" y="188641"/>
            <a:ext cx="8116887" cy="1296144"/>
          </a:xfrm>
        </p:spPr>
        <p:txBody>
          <a:bodyPr/>
          <a:lstStyle/>
          <a:p>
            <a:pPr algn="l" eaLnBrk="1" hangingPunct="1"/>
            <a:r>
              <a:rPr lang="en-US" altLang="zh-CN" sz="3200" u="sng" dirty="0"/>
              <a:t>CSMA/CA </a:t>
            </a:r>
            <a:r>
              <a:rPr lang="zh-CN" altLang="en-US" sz="3200" u="sng" dirty="0"/>
              <a:t>协议基本模式的工作原理 </a:t>
            </a:r>
          </a:p>
        </p:txBody>
      </p:sp>
      <p:sp>
        <p:nvSpPr>
          <p:cNvPr id="324617" name="Rectangle 9"/>
          <p:cNvSpPr>
            <a:spLocks noGrp="1" noChangeArrowheads="1"/>
          </p:cNvSpPr>
          <p:nvPr>
            <p:ph type="body" idx="1"/>
          </p:nvPr>
        </p:nvSpPr>
        <p:spPr>
          <a:xfrm>
            <a:off x="467544" y="1556792"/>
            <a:ext cx="7993063" cy="4546600"/>
          </a:xfrm>
        </p:spPr>
        <p:txBody>
          <a:bodyPr/>
          <a:lstStyle/>
          <a:p>
            <a:pPr eaLnBrk="1" hangingPunct="1">
              <a:buNone/>
            </a:pPr>
            <a:r>
              <a:rPr lang="zh-CN" altLang="en-US" dirty="0">
                <a:latin typeface="华文新魏" pitchFamily="2" charset="-122"/>
                <a:ea typeface="华文新魏" pitchFamily="2" charset="-122"/>
              </a:rPr>
              <a:t>基本模式的工作原理</a:t>
            </a:r>
            <a:endParaRPr lang="en-US" altLang="zh-CN" dirty="0">
              <a:latin typeface="华文新魏" pitchFamily="2" charset="-122"/>
              <a:ea typeface="华文新魏" pitchFamily="2" charset="-122"/>
            </a:endParaRPr>
          </a:p>
          <a:p>
            <a:pPr lvl="1" eaLnBrk="1" hangingPunct="1"/>
            <a:r>
              <a:rPr lang="zh-CN" altLang="en-US" sz="2400" dirty="0">
                <a:solidFill>
                  <a:srgbClr val="FF0000"/>
                </a:solidFill>
                <a:latin typeface="华文新魏" pitchFamily="2" charset="-122"/>
                <a:ea typeface="华文新魏" pitchFamily="2" charset="-122"/>
              </a:rPr>
              <a:t>信道监听  </a:t>
            </a:r>
            <a:r>
              <a:rPr lang="zh-CN" altLang="en-US" sz="2400" dirty="0">
                <a:latin typeface="华文新魏" pitchFamily="2" charset="-122"/>
                <a:ea typeface="华文新魏" pitchFamily="2" charset="-122"/>
              </a:rPr>
              <a:t>在 </a:t>
            </a:r>
            <a:r>
              <a:rPr lang="en-US" altLang="zh-CN" sz="2400" dirty="0">
                <a:latin typeface="华文新魏" pitchFamily="2" charset="-122"/>
                <a:ea typeface="华文新魏" pitchFamily="2" charset="-122"/>
              </a:rPr>
              <a:t>802.11 </a:t>
            </a:r>
            <a:r>
              <a:rPr lang="zh-CN" altLang="en-US" sz="2400" dirty="0">
                <a:latin typeface="华文新魏" pitchFamily="2" charset="-122"/>
                <a:ea typeface="华文新魏" pitchFamily="2" charset="-122"/>
              </a:rPr>
              <a:t>标准中规定了在物理层的接口进行物理层的载波监听</a:t>
            </a:r>
          </a:p>
          <a:p>
            <a:pPr lvl="1" eaLnBrk="1" hangingPunct="1"/>
            <a:r>
              <a:rPr lang="zh-CN" altLang="en-US" sz="2400" dirty="0">
                <a:solidFill>
                  <a:srgbClr val="FF0000"/>
                </a:solidFill>
                <a:latin typeface="华文新魏" pitchFamily="2" charset="-122"/>
                <a:ea typeface="华文新魏" pitchFamily="2" charset="-122"/>
              </a:rPr>
              <a:t>推迟发送  </a:t>
            </a:r>
            <a:r>
              <a:rPr lang="zh-CN" altLang="en-US" sz="2400" dirty="0">
                <a:latin typeface="华文新魏" pitchFamily="2" charset="-122"/>
                <a:ea typeface="华文新魏" pitchFamily="2" charset="-122"/>
              </a:rPr>
              <a:t>当源站发送它的第一个 </a:t>
            </a:r>
            <a:r>
              <a:rPr lang="en-US" altLang="zh-CN" sz="2400" dirty="0">
                <a:latin typeface="华文新魏" pitchFamily="2" charset="-122"/>
                <a:ea typeface="华文新魏" pitchFamily="2" charset="-122"/>
              </a:rPr>
              <a:t>MAC </a:t>
            </a:r>
            <a:r>
              <a:rPr lang="zh-CN" altLang="en-US" sz="2400" dirty="0">
                <a:latin typeface="华文新魏" pitchFamily="2" charset="-122"/>
                <a:ea typeface="华文新魏" pitchFamily="2" charset="-122"/>
              </a:rPr>
              <a:t>帧时，若检测到信道空闲，则在等待一段时间 </a:t>
            </a:r>
            <a:r>
              <a:rPr lang="en-US" altLang="zh-CN" sz="2400" dirty="0">
                <a:latin typeface="华文新魏" pitchFamily="2" charset="-122"/>
                <a:ea typeface="华文新魏" pitchFamily="2" charset="-122"/>
              </a:rPr>
              <a:t>DIFS </a:t>
            </a:r>
            <a:r>
              <a:rPr lang="zh-CN" altLang="en-US" sz="2400" dirty="0">
                <a:latin typeface="华文新魏" pitchFamily="2" charset="-122"/>
                <a:ea typeface="华文新魏" pitchFamily="2" charset="-122"/>
              </a:rPr>
              <a:t>后就可发送（可能有其他的站有高优先级的帧要发送）</a:t>
            </a:r>
          </a:p>
          <a:p>
            <a:pPr lvl="1" eaLnBrk="1" hangingPunct="1"/>
            <a:r>
              <a:rPr lang="zh-CN" altLang="en-US" sz="2400" dirty="0">
                <a:solidFill>
                  <a:srgbClr val="FF0000"/>
                </a:solidFill>
                <a:latin typeface="华文新魏" pitchFamily="2" charset="-122"/>
                <a:ea typeface="华文新魏" pitchFamily="2" charset="-122"/>
              </a:rPr>
              <a:t>冲突退避  </a:t>
            </a:r>
            <a:r>
              <a:rPr lang="zh-CN" altLang="en-US" sz="2400" dirty="0">
                <a:latin typeface="华文新魏" pitchFamily="2" charset="-122"/>
                <a:ea typeface="华文新魏" pitchFamily="2" charset="-122"/>
              </a:rPr>
              <a:t>减少出现冲突的概率  </a:t>
            </a:r>
          </a:p>
        </p:txBody>
      </p:sp>
      <p:sp>
        <p:nvSpPr>
          <p:cNvPr id="33796" name="日期占位符 4"/>
          <p:cNvSpPr>
            <a:spLocks noGrp="1"/>
          </p:cNvSpPr>
          <p:nvPr>
            <p:ph type="dt" sz="quarter" idx="10"/>
          </p:nvPr>
        </p:nvSpPr>
        <p:spPr>
          <a:xfrm>
            <a:off x="827584" y="6400800"/>
            <a:ext cx="1905000" cy="457200"/>
          </a:xfrm>
          <a:noFill/>
        </p:spPr>
        <p:txBody>
          <a:bodyPr/>
          <a:lstStyle/>
          <a:p>
            <a:fld id="{CEB66CDD-509E-4A50-81ED-A656D76B5E0B}" type="datetime1">
              <a:rPr lang="zh-CN" altLang="en-US" smtClean="0"/>
              <a:pPr/>
              <a:t>2018/1/14</a:t>
            </a:fld>
            <a:endParaRPr lang="en-US" altLang="zh-CN"/>
          </a:p>
        </p:txBody>
      </p:sp>
      <p:sp>
        <p:nvSpPr>
          <p:cNvPr id="33797" name="灯片编号占位符 5"/>
          <p:cNvSpPr>
            <a:spLocks noGrp="1"/>
          </p:cNvSpPr>
          <p:nvPr>
            <p:ph type="sldNum" sz="quarter" idx="12"/>
          </p:nvPr>
        </p:nvSpPr>
        <p:spPr>
          <a:noFill/>
        </p:spPr>
        <p:txBody>
          <a:bodyPr/>
          <a:lstStyle/>
          <a:p>
            <a:fld id="{EDF72779-2BBF-4499-BC1D-36134561A1BF}" type="slidenum">
              <a:rPr lang="en-US" altLang="zh-CN" smtClean="0"/>
              <a:pPr/>
              <a:t>111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461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46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7"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620688"/>
            <a:ext cx="8132763" cy="5043487"/>
          </a:xfrm>
        </p:spPr>
        <p:txBody>
          <a:bodyPr/>
          <a:lstStyle/>
          <a:p>
            <a:pPr eaLnBrk="1" hangingPunct="1">
              <a:defRPr/>
            </a:pPr>
            <a:r>
              <a:rPr lang="en-US" altLang="zh-CN" sz="3200" b="1" u="sng" dirty="0">
                <a:solidFill>
                  <a:schemeClr val="accent6"/>
                </a:solidFill>
                <a:ea typeface="华文新魏" pitchFamily="2" charset="-122"/>
              </a:rPr>
              <a:t>CSMA/CA</a:t>
            </a:r>
            <a:r>
              <a:rPr lang="zh-CN" altLang="zh-CN" sz="3200" b="1" u="sng" dirty="0">
                <a:solidFill>
                  <a:schemeClr val="accent6"/>
                </a:solidFill>
                <a:ea typeface="华文新魏" pitchFamily="2" charset="-122"/>
              </a:rPr>
              <a:t>工作原理示意图</a:t>
            </a:r>
            <a:endParaRPr lang="zh-CN" altLang="en-US" sz="3200" b="1" u="sng" dirty="0">
              <a:solidFill>
                <a:schemeClr val="accent6"/>
              </a:solidFill>
              <a:ea typeface="华文新魏" pitchFamily="2" charset="-122"/>
            </a:endParaRPr>
          </a:p>
        </p:txBody>
      </p:sp>
      <p:sp>
        <p:nvSpPr>
          <p:cNvPr id="7987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278C0AB-BF71-4D32-A46A-E4F8676AE263}" type="slidenum">
              <a:rPr lang="zh-CN" altLang="en-US">
                <a:solidFill>
                  <a:srgbClr val="000000"/>
                </a:solidFill>
              </a:rPr>
              <a:pPr>
                <a:defRPr/>
              </a:pPr>
              <a:t>112</a:t>
            </a:fld>
            <a:endParaRPr lang="en-US" altLang="zh-CN">
              <a:solidFill>
                <a:srgbClr val="000000"/>
              </a:solidFill>
            </a:endParaRPr>
          </a:p>
        </p:txBody>
      </p:sp>
      <p:pic>
        <p:nvPicPr>
          <p:cNvPr id="103426" name="Picture 2"/>
          <p:cNvPicPr>
            <a:picLocks noChangeAspect="1" noChangeArrowheads="1"/>
          </p:cNvPicPr>
          <p:nvPr/>
        </p:nvPicPr>
        <p:blipFill>
          <a:blip r:embed="rId2" cstate="print"/>
          <a:srcRect/>
          <a:stretch>
            <a:fillRect/>
          </a:stretch>
        </p:blipFill>
        <p:spPr bwMode="auto">
          <a:xfrm>
            <a:off x="363538" y="1700213"/>
            <a:ext cx="8310562" cy="37449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title"/>
          </p:nvPr>
        </p:nvSpPr>
        <p:spPr>
          <a:xfrm>
            <a:off x="467544" y="0"/>
            <a:ext cx="8116887" cy="1462087"/>
          </a:xfrm>
        </p:spPr>
        <p:txBody>
          <a:bodyPr/>
          <a:lstStyle/>
          <a:p>
            <a:pPr algn="l" eaLnBrk="1" hangingPunct="1"/>
            <a:r>
              <a:rPr lang="zh-CN" altLang="en-US" sz="3200" u="sng" dirty="0"/>
              <a:t>虚拟载波监听 </a:t>
            </a:r>
          </a:p>
        </p:txBody>
      </p:sp>
      <p:sp>
        <p:nvSpPr>
          <p:cNvPr id="327689" name="Rectangle 9"/>
          <p:cNvSpPr>
            <a:spLocks noGrp="1" noChangeArrowheads="1"/>
          </p:cNvSpPr>
          <p:nvPr>
            <p:ph type="body" idx="1"/>
          </p:nvPr>
        </p:nvSpPr>
        <p:spPr>
          <a:xfrm>
            <a:off x="467544" y="1268760"/>
            <a:ext cx="8136904" cy="4968552"/>
          </a:xfrm>
        </p:spPr>
        <p:txBody>
          <a:bodyPr/>
          <a:lstStyle/>
          <a:p>
            <a:pPr eaLnBrk="1" hangingPunct="1">
              <a:lnSpc>
                <a:spcPct val="90000"/>
              </a:lnSpc>
            </a:pPr>
            <a:r>
              <a:rPr lang="zh-CN" altLang="en-US" dirty="0">
                <a:solidFill>
                  <a:srgbClr val="FF0000"/>
                </a:solidFill>
                <a:latin typeface="华文新魏" pitchFamily="2" charset="-122"/>
                <a:ea typeface="华文新魏" pitchFamily="2" charset="-122"/>
              </a:rPr>
              <a:t>虚拟载波监听</a:t>
            </a:r>
            <a:r>
              <a:rPr lang="en-US" altLang="zh-CN" dirty="0">
                <a:latin typeface="华文新魏" pitchFamily="2" charset="-122"/>
                <a:ea typeface="华文新魏" pitchFamily="2" charset="-122"/>
              </a:rPr>
              <a:t>(Virtual Carrier Sense)</a:t>
            </a:r>
            <a:r>
              <a:rPr lang="zh-CN" altLang="en-US" dirty="0">
                <a:latin typeface="华文新魏" pitchFamily="2" charset="-122"/>
                <a:ea typeface="华文新魏" pitchFamily="2" charset="-122"/>
              </a:rPr>
              <a:t>的机制是让源站将它要占用信道的时间（包括目的站发回确认帧所需的时间）通知给所有其他站，以便使其他所有站在这一段时间都停止发送数据。</a:t>
            </a:r>
          </a:p>
          <a:p>
            <a:pPr eaLnBrk="1" hangingPunct="1">
              <a:lnSpc>
                <a:spcPct val="90000"/>
              </a:lnSpc>
            </a:pPr>
            <a:r>
              <a:rPr lang="zh-CN" altLang="en-US" dirty="0">
                <a:latin typeface="华文新魏" pitchFamily="2" charset="-122"/>
                <a:ea typeface="华文新魏" pitchFamily="2" charset="-122"/>
              </a:rPr>
              <a:t>这样就大大减少了碰撞的机会。 </a:t>
            </a:r>
          </a:p>
          <a:p>
            <a:pPr eaLnBrk="1" hangingPunct="1">
              <a:lnSpc>
                <a:spcPct val="90000"/>
              </a:lnSpc>
            </a:pPr>
            <a:r>
              <a:rPr lang="zh-CN" altLang="en-US" dirty="0">
                <a:latin typeface="华文新魏" pitchFamily="2" charset="-122"/>
                <a:ea typeface="华文新魏" pitchFamily="2" charset="-122"/>
              </a:rPr>
              <a:t>“</a:t>
            </a:r>
            <a:r>
              <a:rPr lang="zh-CN" altLang="en-US" dirty="0">
                <a:solidFill>
                  <a:srgbClr val="FF0000"/>
                </a:solidFill>
                <a:latin typeface="华文新魏" pitchFamily="2" charset="-122"/>
                <a:ea typeface="华文新魏" pitchFamily="2" charset="-122"/>
              </a:rPr>
              <a:t>虚拟载波监听</a:t>
            </a:r>
            <a:r>
              <a:rPr lang="zh-CN" altLang="en-US" dirty="0">
                <a:latin typeface="华文新魏" pitchFamily="2" charset="-122"/>
                <a:ea typeface="华文新魏" pitchFamily="2" charset="-122"/>
              </a:rPr>
              <a:t>”是表示其他站并没有监听信道，而是由于其他站收到了“源站的通知”才不发送数据。</a:t>
            </a:r>
            <a:endParaRPr lang="en-US" altLang="zh-CN" dirty="0">
              <a:latin typeface="华文新魏" pitchFamily="2" charset="-122"/>
              <a:ea typeface="华文新魏" pitchFamily="2" charset="-122"/>
            </a:endParaRPr>
          </a:p>
          <a:p>
            <a:pPr lvl="0" eaLnBrk="1" hangingPunct="1">
              <a:defRPr/>
            </a:pPr>
            <a:r>
              <a:rPr lang="zh-CN" altLang="en-US" dirty="0">
                <a:latin typeface="华文新魏" pitchFamily="2" charset="-122"/>
                <a:ea typeface="华文新魏" pitchFamily="2" charset="-122"/>
              </a:rPr>
              <a:t>这种效果</a:t>
            </a:r>
            <a:r>
              <a:rPr lang="zh-CN" altLang="en-US" dirty="0">
                <a:solidFill>
                  <a:srgbClr val="FF0000"/>
                </a:solidFill>
                <a:latin typeface="华文新魏" pitchFamily="2" charset="-122"/>
                <a:ea typeface="华文新魏" pitchFamily="2" charset="-122"/>
              </a:rPr>
              <a:t>好像</a:t>
            </a:r>
            <a:r>
              <a:rPr lang="zh-CN" altLang="en-US" dirty="0">
                <a:latin typeface="华文新魏" pitchFamily="2" charset="-122"/>
                <a:ea typeface="华文新魏" pitchFamily="2" charset="-122"/>
              </a:rPr>
              <a:t>是其他站都监听了信道。</a:t>
            </a:r>
          </a:p>
          <a:p>
            <a:pPr lvl="0" eaLnBrk="1" hangingPunct="1">
              <a:defRPr/>
            </a:pPr>
            <a:r>
              <a:rPr lang="zh-CN" altLang="en-US" dirty="0">
                <a:latin typeface="华文新魏" pitchFamily="2" charset="-122"/>
                <a:ea typeface="华文新魏" pitchFamily="2" charset="-122"/>
              </a:rPr>
              <a:t>所谓“源站的通知”就是源站在其 </a:t>
            </a:r>
            <a:r>
              <a:rPr lang="en-US" altLang="zh-CN" dirty="0">
                <a:latin typeface="华文新魏" pitchFamily="2" charset="-122"/>
                <a:ea typeface="华文新魏" pitchFamily="2" charset="-122"/>
              </a:rPr>
              <a:t>MAC </a:t>
            </a:r>
            <a:r>
              <a:rPr lang="zh-CN" altLang="en-US" dirty="0">
                <a:latin typeface="华文新魏" pitchFamily="2" charset="-122"/>
                <a:ea typeface="华文新魏" pitchFamily="2" charset="-122"/>
              </a:rPr>
              <a:t>帧首部中的第二个字段“持续时间”中填入了在本帧结束后还要占用信道多少时间（以微秒为单位），包括目的站发送确认帧所需的时间。 </a:t>
            </a:r>
          </a:p>
          <a:p>
            <a:pPr eaLnBrk="1" hangingPunct="1">
              <a:lnSpc>
                <a:spcPct val="90000"/>
              </a:lnSpc>
            </a:pPr>
            <a:endParaRPr lang="zh-CN" altLang="en-US" dirty="0">
              <a:latin typeface="华文新魏" pitchFamily="2" charset="-122"/>
              <a:ea typeface="华文新魏" pitchFamily="2" charset="-122"/>
            </a:endParaRPr>
          </a:p>
        </p:txBody>
      </p:sp>
      <p:sp>
        <p:nvSpPr>
          <p:cNvPr id="36868" name="日期占位符 4"/>
          <p:cNvSpPr>
            <a:spLocks noGrp="1"/>
          </p:cNvSpPr>
          <p:nvPr>
            <p:ph type="dt" sz="quarter" idx="10"/>
          </p:nvPr>
        </p:nvSpPr>
        <p:spPr>
          <a:noFill/>
        </p:spPr>
        <p:txBody>
          <a:bodyPr/>
          <a:lstStyle/>
          <a:p>
            <a:fld id="{E6D9325E-A707-4B42-A422-A9F93D4E75C5}" type="datetime1">
              <a:rPr lang="zh-CN" altLang="en-US" smtClean="0"/>
              <a:pPr/>
              <a:t>2018/1/14</a:t>
            </a:fld>
            <a:endParaRPr lang="en-US" altLang="zh-CN"/>
          </a:p>
        </p:txBody>
      </p:sp>
      <p:sp>
        <p:nvSpPr>
          <p:cNvPr id="36869" name="灯片编号占位符 5"/>
          <p:cNvSpPr>
            <a:spLocks noGrp="1"/>
          </p:cNvSpPr>
          <p:nvPr>
            <p:ph type="sldNum" sz="quarter" idx="12"/>
          </p:nvPr>
        </p:nvSpPr>
        <p:spPr>
          <a:noFill/>
        </p:spPr>
        <p:txBody>
          <a:bodyPr/>
          <a:lstStyle/>
          <a:p>
            <a:fld id="{E34D0EA0-5E55-4D4A-8883-4282CE3FA341}" type="slidenum">
              <a:rPr lang="en-US" altLang="zh-CN" smtClean="0"/>
              <a:pPr/>
              <a:t>113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6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6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6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6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9"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title"/>
          </p:nvPr>
        </p:nvSpPr>
        <p:spPr>
          <a:xfrm>
            <a:off x="919163" y="214313"/>
            <a:ext cx="8116887" cy="1462087"/>
          </a:xfrm>
        </p:spPr>
        <p:txBody>
          <a:bodyPr/>
          <a:lstStyle/>
          <a:p>
            <a:pPr algn="l" eaLnBrk="1" hangingPunct="1"/>
            <a:r>
              <a:rPr lang="zh-CN" altLang="en-US" sz="3200" u="sng" dirty="0"/>
              <a:t>网络分配向量（</a:t>
            </a:r>
            <a:r>
              <a:rPr lang="en-US" altLang="zh-CN" sz="3200" u="sng" dirty="0"/>
              <a:t>NAV</a:t>
            </a:r>
            <a:r>
              <a:rPr lang="zh-CN" altLang="en-US" sz="3200" u="sng" dirty="0"/>
              <a:t>） </a:t>
            </a:r>
          </a:p>
        </p:txBody>
      </p:sp>
      <p:sp>
        <p:nvSpPr>
          <p:cNvPr id="330761" name="Rectangle 9"/>
          <p:cNvSpPr>
            <a:spLocks noGrp="1" noChangeArrowheads="1"/>
          </p:cNvSpPr>
          <p:nvPr>
            <p:ph type="body" idx="1"/>
          </p:nvPr>
        </p:nvSpPr>
        <p:spPr>
          <a:xfrm>
            <a:off x="755576" y="1412776"/>
            <a:ext cx="7993063" cy="4546600"/>
          </a:xfrm>
        </p:spPr>
        <p:txBody>
          <a:bodyPr/>
          <a:lstStyle/>
          <a:p>
            <a:pPr eaLnBrk="1" hangingPunct="1"/>
            <a:r>
              <a:rPr lang="zh-CN" altLang="en-US" dirty="0">
                <a:latin typeface="华文新魏" pitchFamily="2" charset="-122"/>
                <a:ea typeface="华文新魏" pitchFamily="2" charset="-122"/>
              </a:rPr>
              <a:t>当一个站检测到正在信道中传送的 </a:t>
            </a:r>
            <a:r>
              <a:rPr lang="en-US" altLang="zh-CN" dirty="0">
                <a:latin typeface="华文新魏" pitchFamily="2" charset="-122"/>
                <a:ea typeface="华文新魏" pitchFamily="2" charset="-122"/>
              </a:rPr>
              <a:t>MAC </a:t>
            </a:r>
            <a:r>
              <a:rPr lang="zh-CN" altLang="en-US" dirty="0">
                <a:latin typeface="华文新魏" pitchFamily="2" charset="-122"/>
                <a:ea typeface="华文新魏" pitchFamily="2" charset="-122"/>
              </a:rPr>
              <a:t>帧首部的“持续时间”字段时，就调整自己的</a:t>
            </a:r>
            <a:r>
              <a:rPr lang="zh-CN" altLang="en-US" dirty="0">
                <a:solidFill>
                  <a:srgbClr val="FF0000"/>
                </a:solidFill>
                <a:latin typeface="华文新魏" pitchFamily="2" charset="-122"/>
                <a:ea typeface="华文新魏" pitchFamily="2" charset="-122"/>
              </a:rPr>
              <a:t>网络分配向量 </a:t>
            </a:r>
            <a:r>
              <a:rPr lang="en-US" altLang="zh-CN" dirty="0">
                <a:latin typeface="华文新魏" pitchFamily="2" charset="-122"/>
                <a:ea typeface="华文新魏" pitchFamily="2" charset="-122"/>
              </a:rPr>
              <a:t>NAV (Network Allocation Vector)</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pPr eaLnBrk="1" hangingPunct="1"/>
            <a:r>
              <a:rPr lang="zh-CN" altLang="en-US" dirty="0">
                <a:latin typeface="华文新魏" pitchFamily="2" charset="-122"/>
                <a:ea typeface="华文新魏" pitchFamily="2" charset="-122"/>
              </a:rPr>
              <a:t>帧头的第二个字段是“持续时间”，表示在该帧发送结束后，还要占用信道的时间（包括目的主机返回的确认时间）</a:t>
            </a:r>
          </a:p>
          <a:p>
            <a:pPr eaLnBrk="1" hangingPunct="1"/>
            <a:r>
              <a:rPr lang="en-US" altLang="zh-CN" dirty="0">
                <a:latin typeface="华文新魏" pitchFamily="2" charset="-122"/>
                <a:ea typeface="华文新魏" pitchFamily="2" charset="-122"/>
              </a:rPr>
              <a:t>NAV </a:t>
            </a:r>
            <a:r>
              <a:rPr lang="zh-CN" altLang="en-US" dirty="0">
                <a:latin typeface="华文新魏" pitchFamily="2" charset="-122"/>
                <a:ea typeface="华文新魏" pitchFamily="2" charset="-122"/>
              </a:rPr>
              <a:t>指出了必须经过多少时间才能完成数据帧的这次传输，才能使信道转入到空闲状态。  </a:t>
            </a:r>
          </a:p>
        </p:txBody>
      </p:sp>
      <p:sp>
        <p:nvSpPr>
          <p:cNvPr id="38916" name="日期占位符 4"/>
          <p:cNvSpPr>
            <a:spLocks noGrp="1"/>
          </p:cNvSpPr>
          <p:nvPr>
            <p:ph type="dt" sz="quarter" idx="10"/>
          </p:nvPr>
        </p:nvSpPr>
        <p:spPr>
          <a:noFill/>
        </p:spPr>
        <p:txBody>
          <a:bodyPr/>
          <a:lstStyle/>
          <a:p>
            <a:fld id="{984188FD-9BEA-415C-9BF2-02351C11DFD1}" type="datetime1">
              <a:rPr lang="zh-CN" altLang="en-US" smtClean="0"/>
              <a:pPr/>
              <a:t>2018/1/14</a:t>
            </a:fld>
            <a:endParaRPr lang="en-US" altLang="zh-CN"/>
          </a:p>
        </p:txBody>
      </p:sp>
      <p:sp>
        <p:nvSpPr>
          <p:cNvPr id="38917" name="灯片编号占位符 5"/>
          <p:cNvSpPr>
            <a:spLocks noGrp="1"/>
          </p:cNvSpPr>
          <p:nvPr>
            <p:ph type="sldNum" sz="quarter" idx="12"/>
          </p:nvPr>
        </p:nvSpPr>
        <p:spPr>
          <a:noFill/>
        </p:spPr>
        <p:txBody>
          <a:bodyPr/>
          <a:lstStyle/>
          <a:p>
            <a:fld id="{D0659E22-6CC8-4AF9-BF36-E8CB9E84D81E}" type="slidenum">
              <a:rPr lang="en-US" altLang="zh-CN" smtClean="0"/>
              <a:pPr/>
              <a:t>114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7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1"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title"/>
          </p:nvPr>
        </p:nvSpPr>
        <p:spPr>
          <a:xfrm>
            <a:off x="467544" y="188640"/>
            <a:ext cx="8116887" cy="1462087"/>
          </a:xfrm>
        </p:spPr>
        <p:txBody>
          <a:bodyPr/>
          <a:lstStyle/>
          <a:p>
            <a:pPr algn="l" eaLnBrk="1" hangingPunct="1"/>
            <a:r>
              <a:rPr lang="zh-CN" altLang="en-US" sz="3200" u="sng" dirty="0"/>
              <a:t>冲突退避 </a:t>
            </a:r>
          </a:p>
        </p:txBody>
      </p:sp>
      <p:sp>
        <p:nvSpPr>
          <p:cNvPr id="329737" name="Rectangle 9"/>
          <p:cNvSpPr>
            <a:spLocks noGrp="1" noChangeArrowheads="1"/>
          </p:cNvSpPr>
          <p:nvPr>
            <p:ph type="body" idx="1"/>
          </p:nvPr>
        </p:nvSpPr>
        <p:spPr>
          <a:xfrm>
            <a:off x="539552" y="1556792"/>
            <a:ext cx="7993063" cy="4546600"/>
          </a:xfrm>
        </p:spPr>
        <p:txBody>
          <a:bodyPr/>
          <a:lstStyle/>
          <a:p>
            <a:pPr eaLnBrk="1" hangingPunct="1">
              <a:lnSpc>
                <a:spcPct val="90000"/>
              </a:lnSpc>
            </a:pPr>
            <a:r>
              <a:rPr lang="zh-CN" altLang="en-US" dirty="0">
                <a:latin typeface="华文新魏" pitchFamily="2" charset="-122"/>
                <a:ea typeface="华文新魏" pitchFamily="2" charset="-122"/>
              </a:rPr>
              <a:t>信道从忙态变为空闲时，任何一个站要发送数据帧时，不仅都必须等待一个 </a:t>
            </a:r>
            <a:r>
              <a:rPr lang="en-US" altLang="zh-CN" dirty="0">
                <a:latin typeface="华文新魏" pitchFamily="2" charset="-122"/>
                <a:ea typeface="华文新魏" pitchFamily="2" charset="-122"/>
              </a:rPr>
              <a:t>DIFS </a:t>
            </a:r>
            <a:r>
              <a:rPr lang="zh-CN" altLang="en-US" dirty="0">
                <a:latin typeface="华文新魏" pitchFamily="2" charset="-122"/>
                <a:ea typeface="华文新魏" pitchFamily="2" charset="-122"/>
              </a:rPr>
              <a:t>的间隔，而且还要进入争用窗口，并计算随机退避时间以便再次重新试图接入到信道。</a:t>
            </a:r>
          </a:p>
          <a:p>
            <a:pPr eaLnBrk="1" hangingPunct="1">
              <a:lnSpc>
                <a:spcPct val="90000"/>
              </a:lnSpc>
            </a:pPr>
            <a:r>
              <a:rPr lang="zh-CN" altLang="en-US" dirty="0">
                <a:latin typeface="华文新魏" pitchFamily="2" charset="-122"/>
                <a:ea typeface="华文新魏" pitchFamily="2" charset="-122"/>
              </a:rPr>
              <a:t>在信道从忙态转为空闲时，各站就要执行退避算法。这样做就减少了发生碰撞的概率。</a:t>
            </a:r>
          </a:p>
          <a:p>
            <a:pPr eaLnBrk="1" hangingPunct="1">
              <a:lnSpc>
                <a:spcPct val="90000"/>
              </a:lnSpc>
            </a:pPr>
            <a:r>
              <a:rPr lang="en-US" altLang="zh-CN" dirty="0">
                <a:latin typeface="华文新魏" pitchFamily="2" charset="-122"/>
                <a:ea typeface="华文新魏" pitchFamily="2" charset="-122"/>
              </a:rPr>
              <a:t>802.11 </a:t>
            </a:r>
            <a:r>
              <a:rPr lang="zh-CN" altLang="en-US" dirty="0">
                <a:latin typeface="华文新魏" pitchFamily="2" charset="-122"/>
                <a:ea typeface="华文新魏" pitchFamily="2" charset="-122"/>
              </a:rPr>
              <a:t>使用二进制指数退避算法。   </a:t>
            </a:r>
          </a:p>
        </p:txBody>
      </p:sp>
      <p:sp>
        <p:nvSpPr>
          <p:cNvPr id="39940" name="日期占位符 4"/>
          <p:cNvSpPr>
            <a:spLocks noGrp="1"/>
          </p:cNvSpPr>
          <p:nvPr>
            <p:ph type="dt" sz="quarter" idx="10"/>
          </p:nvPr>
        </p:nvSpPr>
        <p:spPr>
          <a:noFill/>
        </p:spPr>
        <p:txBody>
          <a:bodyPr/>
          <a:lstStyle/>
          <a:p>
            <a:fld id="{2CB3F538-63BF-4D79-9072-5BE737B3BDED}" type="datetime1">
              <a:rPr lang="zh-CN" altLang="en-US" smtClean="0"/>
              <a:pPr/>
              <a:t>2018/1/14</a:t>
            </a:fld>
            <a:endParaRPr lang="en-US" altLang="zh-CN"/>
          </a:p>
        </p:txBody>
      </p:sp>
      <p:sp>
        <p:nvSpPr>
          <p:cNvPr id="39941" name="灯片编号占位符 5"/>
          <p:cNvSpPr>
            <a:spLocks noGrp="1"/>
          </p:cNvSpPr>
          <p:nvPr>
            <p:ph type="sldNum" sz="quarter" idx="12"/>
          </p:nvPr>
        </p:nvSpPr>
        <p:spPr>
          <a:noFill/>
        </p:spPr>
        <p:txBody>
          <a:bodyPr/>
          <a:lstStyle/>
          <a:p>
            <a:fld id="{DC63B5CC-9842-4453-8D05-3E8F275D7F83}" type="slidenum">
              <a:rPr lang="en-US" altLang="zh-CN" smtClean="0"/>
              <a:pPr/>
              <a:t>115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97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97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7"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67544" y="188640"/>
            <a:ext cx="7772400" cy="1143000"/>
          </a:xfrm>
        </p:spPr>
        <p:txBody>
          <a:bodyPr/>
          <a:lstStyle/>
          <a:p>
            <a:pPr algn="l" eaLnBrk="1" hangingPunct="1"/>
            <a:r>
              <a:rPr lang="zh-CN" altLang="en-US" sz="3600" u="sng" dirty="0"/>
              <a:t>退避计时器</a:t>
            </a:r>
            <a:endParaRPr lang="en-US" altLang="zh-CN" sz="3600" u="sng" dirty="0"/>
          </a:p>
        </p:txBody>
      </p:sp>
      <p:sp>
        <p:nvSpPr>
          <p:cNvPr id="43011" name="Rectangle 3"/>
          <p:cNvSpPr>
            <a:spLocks noGrp="1" noChangeArrowheads="1"/>
          </p:cNvSpPr>
          <p:nvPr>
            <p:ph type="body" idx="1"/>
          </p:nvPr>
        </p:nvSpPr>
        <p:spPr>
          <a:xfrm>
            <a:off x="611560" y="1484784"/>
            <a:ext cx="7705278" cy="4608512"/>
          </a:xfrm>
        </p:spPr>
        <p:txBody>
          <a:bodyPr/>
          <a:lstStyle/>
          <a:p>
            <a:pPr eaLnBrk="1" hangingPunct="1"/>
            <a:r>
              <a:rPr lang="zh-CN" altLang="en-US" dirty="0">
                <a:latin typeface="华文新魏" pitchFamily="2" charset="-122"/>
                <a:ea typeface="华文新魏" pitchFamily="2" charset="-122"/>
              </a:rPr>
              <a:t>站点每经历一个时隙的时间就检测一次信道。这可能发生两种情况。</a:t>
            </a:r>
          </a:p>
          <a:p>
            <a:pPr lvl="1" eaLnBrk="1" hangingPunct="1"/>
            <a:r>
              <a:rPr lang="zh-CN" altLang="en-US" sz="2400" dirty="0">
                <a:latin typeface="华文新魏" pitchFamily="2" charset="-122"/>
                <a:ea typeface="华文新魏" pitchFamily="2" charset="-122"/>
              </a:rPr>
              <a:t>若检测到信道空闲，退避计时器就继续倒计时。</a:t>
            </a:r>
          </a:p>
          <a:p>
            <a:pPr lvl="1" eaLnBrk="1" hangingPunct="1"/>
            <a:r>
              <a:rPr lang="zh-CN" altLang="en-US" sz="2400" dirty="0">
                <a:latin typeface="华文新魏" pitchFamily="2" charset="-122"/>
                <a:ea typeface="华文新魏" pitchFamily="2" charset="-122"/>
              </a:rPr>
              <a:t>若检测到信道忙，就冻结退避计时器的剩余时间，重新等待信道变为空闲并再经过时间</a:t>
            </a:r>
            <a:r>
              <a:rPr lang="en-US" altLang="zh-CN" sz="2400" dirty="0">
                <a:latin typeface="华文新魏" pitchFamily="2" charset="-122"/>
                <a:ea typeface="华文新魏" pitchFamily="2" charset="-122"/>
              </a:rPr>
              <a:t>DIFS </a:t>
            </a:r>
            <a:r>
              <a:rPr lang="zh-CN" altLang="en-US" sz="2400" dirty="0">
                <a:latin typeface="华文新魏" pitchFamily="2" charset="-122"/>
                <a:ea typeface="华文新魏" pitchFamily="2" charset="-122"/>
              </a:rPr>
              <a:t>后，从剩余时间开始继续倒计时。如果退避计时器的时间减小到零时，就开始发送整个数据帧。 </a:t>
            </a:r>
          </a:p>
        </p:txBody>
      </p:sp>
      <p:sp>
        <p:nvSpPr>
          <p:cNvPr id="43012" name="日期占位符 4"/>
          <p:cNvSpPr>
            <a:spLocks noGrp="1"/>
          </p:cNvSpPr>
          <p:nvPr>
            <p:ph type="dt" sz="quarter" idx="10"/>
          </p:nvPr>
        </p:nvSpPr>
        <p:spPr>
          <a:xfrm>
            <a:off x="179512" y="6400800"/>
            <a:ext cx="1905000" cy="457200"/>
          </a:xfrm>
          <a:noFill/>
        </p:spPr>
        <p:txBody>
          <a:bodyPr/>
          <a:lstStyle/>
          <a:p>
            <a:fld id="{AF7F72BD-2DDB-49D2-A6F7-851EBC155ED1}" type="datetime1">
              <a:rPr lang="zh-CN" altLang="en-US" smtClean="0"/>
              <a:pPr/>
              <a:t>2018/1/14</a:t>
            </a:fld>
            <a:endParaRPr lang="en-US" altLang="zh-CN" dirty="0"/>
          </a:p>
        </p:txBody>
      </p:sp>
      <p:sp>
        <p:nvSpPr>
          <p:cNvPr id="43013" name="灯片编号占位符 5"/>
          <p:cNvSpPr>
            <a:spLocks noGrp="1"/>
          </p:cNvSpPr>
          <p:nvPr>
            <p:ph type="sldNum" sz="quarter" idx="12"/>
          </p:nvPr>
        </p:nvSpPr>
        <p:spPr>
          <a:noFill/>
        </p:spPr>
        <p:txBody>
          <a:bodyPr/>
          <a:lstStyle/>
          <a:p>
            <a:fld id="{76B7AB56-0CE4-4108-A26C-F196F448689D}" type="slidenum">
              <a:rPr lang="en-US" altLang="zh-CN" smtClean="0"/>
              <a:pPr/>
              <a:t>116</a:t>
            </a:fld>
            <a:endParaRPr lang="en-US" altLang="zh-CN"/>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title"/>
          </p:nvPr>
        </p:nvSpPr>
        <p:spPr>
          <a:xfrm>
            <a:off x="395536" y="260648"/>
            <a:ext cx="8116887" cy="910431"/>
          </a:xfrm>
        </p:spPr>
        <p:txBody>
          <a:bodyPr/>
          <a:lstStyle/>
          <a:p>
            <a:pPr algn="l" eaLnBrk="1" hangingPunct="1"/>
            <a:r>
              <a:rPr lang="zh-CN" altLang="en-US" sz="3200" u="sng" dirty="0"/>
              <a:t>二进制指数退避算法 </a:t>
            </a:r>
          </a:p>
        </p:txBody>
      </p:sp>
      <p:sp>
        <p:nvSpPr>
          <p:cNvPr id="331785" name="Rectangle 9"/>
          <p:cNvSpPr>
            <a:spLocks noGrp="1" noChangeArrowheads="1"/>
          </p:cNvSpPr>
          <p:nvPr>
            <p:ph type="body" idx="1"/>
          </p:nvPr>
        </p:nvSpPr>
        <p:spPr>
          <a:xfrm>
            <a:off x="395536" y="1268760"/>
            <a:ext cx="8208963" cy="3600400"/>
          </a:xfrm>
        </p:spPr>
        <p:txBody>
          <a:bodyPr/>
          <a:lstStyle/>
          <a:p>
            <a:pPr eaLnBrk="1" hangingPunct="1"/>
            <a:r>
              <a:rPr lang="zh-CN" altLang="en-US" dirty="0">
                <a:latin typeface="华文新魏" pitchFamily="2" charset="-122"/>
                <a:ea typeface="华文新魏" pitchFamily="2" charset="-122"/>
              </a:rPr>
              <a:t>第 </a:t>
            </a:r>
            <a:r>
              <a:rPr lang="en-US" altLang="zh-CN" i="1" dirty="0" err="1">
                <a:latin typeface="华文新魏" pitchFamily="2" charset="-122"/>
                <a:ea typeface="华文新魏" pitchFamily="2" charset="-122"/>
              </a:rPr>
              <a:t>i</a:t>
            </a:r>
            <a:r>
              <a:rPr lang="en-US" altLang="zh-CN" i="1" dirty="0">
                <a:latin typeface="华文新魏" pitchFamily="2" charset="-122"/>
                <a:ea typeface="华文新魏" pitchFamily="2" charset="-122"/>
              </a:rPr>
              <a:t> </a:t>
            </a:r>
            <a:r>
              <a:rPr lang="zh-CN" altLang="en-US" dirty="0">
                <a:latin typeface="华文新魏" pitchFamily="2" charset="-122"/>
                <a:ea typeface="华文新魏" pitchFamily="2" charset="-122"/>
              </a:rPr>
              <a:t>次退避就在 </a:t>
            </a:r>
            <a:r>
              <a:rPr lang="en-US" altLang="zh-CN" dirty="0">
                <a:latin typeface="华文新魏" pitchFamily="2" charset="-122"/>
                <a:ea typeface="华文新魏" pitchFamily="2" charset="-122"/>
              </a:rPr>
              <a:t>2</a:t>
            </a:r>
            <a:r>
              <a:rPr lang="en-US" altLang="zh-CN" baseline="30000" dirty="0">
                <a:latin typeface="华文新魏" pitchFamily="2" charset="-122"/>
                <a:ea typeface="华文新魏" pitchFamily="2" charset="-122"/>
              </a:rPr>
              <a:t>2 + </a:t>
            </a:r>
            <a:r>
              <a:rPr lang="en-US" altLang="zh-CN" i="1" baseline="30000" dirty="0" err="1">
                <a:latin typeface="华文新魏" pitchFamily="2" charset="-122"/>
                <a:ea typeface="华文新魏" pitchFamily="2" charset="-122"/>
              </a:rPr>
              <a:t>i</a:t>
            </a:r>
            <a:r>
              <a:rPr lang="en-US" altLang="zh-CN" i="1" dirty="0">
                <a:latin typeface="华文新魏" pitchFamily="2" charset="-122"/>
                <a:ea typeface="华文新魏" pitchFamily="2" charset="-122"/>
              </a:rPr>
              <a:t> </a:t>
            </a:r>
            <a:r>
              <a:rPr lang="zh-CN" altLang="en-US" dirty="0">
                <a:latin typeface="华文新魏" pitchFamily="2" charset="-122"/>
                <a:ea typeface="华文新魏" pitchFamily="2" charset="-122"/>
              </a:rPr>
              <a:t>个时隙中随机地选择一个，即：        在时隙 </a:t>
            </a:r>
            <a:r>
              <a:rPr lang="en-US" altLang="zh-CN" dirty="0">
                <a:latin typeface="华文新魏" pitchFamily="2" charset="-122"/>
                <a:ea typeface="华文新魏" pitchFamily="2" charset="-122"/>
              </a:rPr>
              <a:t>{0, 1, …, 2</a:t>
            </a:r>
            <a:r>
              <a:rPr lang="en-US" altLang="zh-CN" baseline="30000" dirty="0">
                <a:latin typeface="华文新魏" pitchFamily="2" charset="-122"/>
                <a:ea typeface="华文新魏" pitchFamily="2" charset="-122"/>
              </a:rPr>
              <a:t>2 + </a:t>
            </a:r>
            <a:r>
              <a:rPr lang="en-US" altLang="zh-CN" i="1" baseline="30000" dirty="0" err="1">
                <a:latin typeface="华文新魏" pitchFamily="2" charset="-122"/>
                <a:ea typeface="华文新魏" pitchFamily="2" charset="-122"/>
              </a:rPr>
              <a:t>i</a:t>
            </a:r>
            <a:r>
              <a:rPr lang="en-US" altLang="zh-CN" baseline="30000" dirty="0">
                <a:latin typeface="华文新魏" pitchFamily="2" charset="-122"/>
                <a:ea typeface="华文新魏" pitchFamily="2" charset="-122"/>
              </a:rPr>
              <a:t> </a:t>
            </a:r>
            <a:r>
              <a:rPr lang="en-US" altLang="zh-CN" dirty="0">
                <a:latin typeface="华文新魏" pitchFamily="2" charset="-122"/>
                <a:ea typeface="华文新魏" pitchFamily="2" charset="-122"/>
              </a:rPr>
              <a:t>– 1} </a:t>
            </a:r>
            <a:r>
              <a:rPr lang="zh-CN" altLang="en-US" dirty="0">
                <a:latin typeface="华文新魏" pitchFamily="2" charset="-122"/>
                <a:ea typeface="华文新魏" pitchFamily="2" charset="-122"/>
              </a:rPr>
              <a:t>中随机地选择一个。</a:t>
            </a:r>
          </a:p>
          <a:p>
            <a:pPr lvl="1" eaLnBrk="1" hangingPunct="1">
              <a:buNone/>
            </a:pPr>
            <a:r>
              <a:rPr lang="zh-CN" altLang="en-US" dirty="0">
                <a:latin typeface="华文新魏" pitchFamily="2" charset="-122"/>
                <a:ea typeface="华文新魏" pitchFamily="2" charset="-122"/>
              </a:rPr>
              <a:t>第 </a:t>
            </a:r>
            <a:r>
              <a:rPr lang="en-US" altLang="zh-CN" dirty="0">
                <a:latin typeface="华文新魏" pitchFamily="2" charset="-122"/>
                <a:ea typeface="华文新魏" pitchFamily="2" charset="-122"/>
              </a:rPr>
              <a:t>1 </a:t>
            </a:r>
            <a:r>
              <a:rPr lang="zh-CN" altLang="en-US" dirty="0">
                <a:latin typeface="华文新魏" pitchFamily="2" charset="-122"/>
                <a:ea typeface="华文新魏" pitchFamily="2" charset="-122"/>
              </a:rPr>
              <a:t>次退避是在 </a:t>
            </a:r>
            <a:r>
              <a:rPr lang="en-US" altLang="zh-CN" dirty="0">
                <a:latin typeface="华文新魏" pitchFamily="2" charset="-122"/>
                <a:ea typeface="华文新魏" pitchFamily="2" charset="-122"/>
              </a:rPr>
              <a:t>8 </a:t>
            </a:r>
            <a:r>
              <a:rPr lang="zh-CN" altLang="en-US" dirty="0">
                <a:latin typeface="华文新魏" pitchFamily="2" charset="-122"/>
                <a:ea typeface="华文新魏" pitchFamily="2" charset="-122"/>
              </a:rPr>
              <a:t>个时隙（而不是 </a:t>
            </a:r>
            <a:r>
              <a:rPr lang="en-US" altLang="zh-CN" dirty="0">
                <a:latin typeface="华文新魏" pitchFamily="2" charset="-122"/>
                <a:ea typeface="华文新魏" pitchFamily="2" charset="-122"/>
              </a:rPr>
              <a:t>2 </a:t>
            </a:r>
            <a:r>
              <a:rPr lang="zh-CN" altLang="en-US" dirty="0">
                <a:latin typeface="华文新魏" pitchFamily="2" charset="-122"/>
                <a:ea typeface="华文新魏" pitchFamily="2" charset="-122"/>
              </a:rPr>
              <a:t>个）中随机选择一个。</a:t>
            </a:r>
          </a:p>
          <a:p>
            <a:pPr lvl="1" eaLnBrk="1" hangingPunct="1">
              <a:buNone/>
            </a:pPr>
            <a:r>
              <a:rPr lang="zh-CN" altLang="en-US" dirty="0">
                <a:latin typeface="华文新魏" pitchFamily="2" charset="-122"/>
                <a:ea typeface="华文新魏" pitchFamily="2" charset="-122"/>
              </a:rPr>
              <a:t>第 </a:t>
            </a:r>
            <a:r>
              <a:rPr lang="en-US" altLang="zh-CN" dirty="0">
                <a:latin typeface="华文新魏" pitchFamily="2" charset="-122"/>
                <a:ea typeface="华文新魏" pitchFamily="2" charset="-122"/>
              </a:rPr>
              <a:t>2 </a:t>
            </a:r>
            <a:r>
              <a:rPr lang="zh-CN" altLang="en-US" dirty="0">
                <a:latin typeface="华文新魏" pitchFamily="2" charset="-122"/>
                <a:ea typeface="华文新魏" pitchFamily="2" charset="-122"/>
              </a:rPr>
              <a:t>次退避是在 </a:t>
            </a:r>
            <a:r>
              <a:rPr lang="en-US" altLang="zh-CN" dirty="0">
                <a:latin typeface="华文新魏" pitchFamily="2" charset="-122"/>
                <a:ea typeface="华文新魏" pitchFamily="2" charset="-122"/>
              </a:rPr>
              <a:t>16 </a:t>
            </a:r>
            <a:r>
              <a:rPr lang="zh-CN" altLang="en-US" dirty="0">
                <a:latin typeface="华文新魏" pitchFamily="2" charset="-122"/>
                <a:ea typeface="华文新魏" pitchFamily="2" charset="-122"/>
              </a:rPr>
              <a:t>个时隙（而不是 </a:t>
            </a:r>
            <a:r>
              <a:rPr lang="en-US" altLang="zh-CN" dirty="0">
                <a:latin typeface="华文新魏" pitchFamily="2" charset="-122"/>
                <a:ea typeface="华文新魏" pitchFamily="2" charset="-122"/>
              </a:rPr>
              <a:t>4 </a:t>
            </a:r>
            <a:r>
              <a:rPr lang="zh-CN" altLang="en-US" dirty="0">
                <a:latin typeface="华文新魏" pitchFamily="2" charset="-122"/>
                <a:ea typeface="华文新魏" pitchFamily="2" charset="-122"/>
              </a:rPr>
              <a:t>个）中随机选择一个。</a:t>
            </a:r>
            <a:endParaRPr lang="en-US" altLang="zh-CN" dirty="0">
              <a:latin typeface="华文新魏" pitchFamily="2" charset="-122"/>
              <a:ea typeface="华文新魏" pitchFamily="2" charset="-122"/>
            </a:endParaRPr>
          </a:p>
          <a:p>
            <a:pPr eaLnBrk="1" hangingPunct="1"/>
            <a:r>
              <a:rPr lang="zh-CN" altLang="en-US" dirty="0">
                <a:latin typeface="华文新魏" pitchFamily="2" charset="-122"/>
                <a:ea typeface="华文新魏" pitchFamily="2" charset="-122"/>
              </a:rPr>
              <a:t>使用退避算法的情况：</a:t>
            </a:r>
            <a:endParaRPr lang="en-US" altLang="zh-CN" dirty="0">
              <a:latin typeface="华文新魏" pitchFamily="2" charset="-122"/>
              <a:ea typeface="华文新魏" pitchFamily="2" charset="-122"/>
            </a:endParaRPr>
          </a:p>
          <a:p>
            <a:pPr marL="808038" lvl="1" indent="-350838" eaLnBrk="1" hangingPunct="1">
              <a:spcBef>
                <a:spcPts val="0"/>
              </a:spcBef>
              <a:spcAft>
                <a:spcPts val="0"/>
              </a:spcAft>
              <a:defRPr/>
            </a:pPr>
            <a:r>
              <a:rPr lang="zh-CN" altLang="en-US" dirty="0">
                <a:latin typeface="华文新魏" pitchFamily="2" charset="-122"/>
                <a:ea typeface="华文新魏" pitchFamily="2" charset="-122"/>
              </a:rPr>
              <a:t>在发送第一个帧之前检测到信道处于忙态。</a:t>
            </a:r>
          </a:p>
          <a:p>
            <a:pPr marL="808038" lvl="1" indent="-350838" eaLnBrk="1" hangingPunct="1">
              <a:spcBef>
                <a:spcPts val="0"/>
              </a:spcBef>
              <a:spcAft>
                <a:spcPts val="0"/>
              </a:spcAft>
              <a:defRPr/>
            </a:pPr>
            <a:r>
              <a:rPr lang="zh-CN" altLang="en-US" dirty="0">
                <a:latin typeface="华文新魏" pitchFamily="2" charset="-122"/>
                <a:ea typeface="华文新魏" pitchFamily="2" charset="-122"/>
              </a:rPr>
              <a:t>在每一次的重传后。</a:t>
            </a:r>
          </a:p>
          <a:p>
            <a:pPr marL="808038" lvl="1" indent="-350838" eaLnBrk="1" hangingPunct="1">
              <a:spcBef>
                <a:spcPts val="0"/>
              </a:spcBef>
              <a:spcAft>
                <a:spcPts val="0"/>
              </a:spcAft>
              <a:defRPr/>
            </a:pPr>
            <a:r>
              <a:rPr lang="zh-CN" altLang="en-US" dirty="0">
                <a:latin typeface="华文新魏" pitchFamily="2" charset="-122"/>
                <a:ea typeface="华文新魏" pitchFamily="2" charset="-122"/>
              </a:rPr>
              <a:t>在每一次的成功发送后。  </a:t>
            </a:r>
          </a:p>
        </p:txBody>
      </p:sp>
      <p:sp>
        <p:nvSpPr>
          <p:cNvPr id="41988" name="日期占位符 4"/>
          <p:cNvSpPr>
            <a:spLocks noGrp="1"/>
          </p:cNvSpPr>
          <p:nvPr>
            <p:ph type="dt" sz="quarter" idx="10"/>
          </p:nvPr>
        </p:nvSpPr>
        <p:spPr>
          <a:xfrm>
            <a:off x="0" y="6400800"/>
            <a:ext cx="1905000" cy="457200"/>
          </a:xfrm>
          <a:noFill/>
        </p:spPr>
        <p:txBody>
          <a:bodyPr/>
          <a:lstStyle/>
          <a:p>
            <a:fld id="{EC215D33-6905-4127-9FE8-4C07E48D0F91}" type="datetime1">
              <a:rPr lang="zh-CN" altLang="en-US" smtClean="0"/>
              <a:pPr/>
              <a:t>2018/1/14</a:t>
            </a:fld>
            <a:endParaRPr lang="en-US" altLang="zh-CN" dirty="0"/>
          </a:p>
        </p:txBody>
      </p:sp>
      <p:sp>
        <p:nvSpPr>
          <p:cNvPr id="41989" name="灯片编号占位符 5"/>
          <p:cNvSpPr>
            <a:spLocks noGrp="1"/>
          </p:cNvSpPr>
          <p:nvPr>
            <p:ph type="sldNum" sz="quarter" idx="12"/>
          </p:nvPr>
        </p:nvSpPr>
        <p:spPr>
          <a:noFill/>
        </p:spPr>
        <p:txBody>
          <a:bodyPr/>
          <a:lstStyle/>
          <a:p>
            <a:fld id="{2772AAC3-10C3-408E-81FE-3D11F87399E8}" type="slidenum">
              <a:rPr lang="en-US" altLang="zh-CN" smtClean="0"/>
              <a:pPr/>
              <a:t>117</a:t>
            </a:fld>
            <a:endParaRPr lang="en-US" altLang="zh-CN"/>
          </a:p>
        </p:txBody>
      </p:sp>
      <p:sp>
        <p:nvSpPr>
          <p:cNvPr id="7" name="Rectangle 9"/>
          <p:cNvSpPr txBox="1">
            <a:spLocks noChangeArrowheads="1"/>
          </p:cNvSpPr>
          <p:nvPr/>
        </p:nvSpPr>
        <p:spPr bwMode="auto">
          <a:xfrm>
            <a:off x="395536" y="4869160"/>
            <a:ext cx="8136904" cy="10527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ts val="600"/>
              </a:spcAft>
              <a:buClrTx/>
              <a:buSzTx/>
              <a:buFont typeface="Arial" pitchFamily="34" charset="0"/>
              <a:buChar char="•"/>
              <a:tabLst/>
              <a:defRPr/>
            </a:pP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rPr>
              <a:t>不使用退避算法的情况</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endParaRPr>
          </a:p>
          <a:p>
            <a:pPr marL="0" lvl="1" fontAlgn="base">
              <a:spcBef>
                <a:spcPct val="20000"/>
              </a:spcBef>
              <a:spcAft>
                <a:spcPts val="600"/>
              </a:spcAft>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检测到信道空闲，并且这个数据帧是要发送的第一个数据帧。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78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17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178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178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178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178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94"/>
          <p:cNvSpPr txBox="1">
            <a:spLocks noChangeArrowheads="1"/>
          </p:cNvSpPr>
          <p:nvPr/>
        </p:nvSpPr>
        <p:spPr bwMode="auto">
          <a:xfrm>
            <a:off x="158750" y="5942013"/>
            <a:ext cx="4413250" cy="366712"/>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图例                           冻结剩余的退避时间</a:t>
            </a:r>
          </a:p>
        </p:txBody>
      </p:sp>
      <p:sp>
        <p:nvSpPr>
          <p:cNvPr id="40963" name="Rectangle 4"/>
          <p:cNvSpPr>
            <a:spLocks noChangeArrowheads="1"/>
          </p:cNvSpPr>
          <p:nvPr/>
        </p:nvSpPr>
        <p:spPr bwMode="auto">
          <a:xfrm>
            <a:off x="7613650" y="2508250"/>
            <a:ext cx="885825" cy="387350"/>
          </a:xfrm>
          <a:prstGeom prst="rect">
            <a:avLst/>
          </a:prstGeom>
          <a:solidFill>
            <a:schemeClr val="accent2">
              <a:lumMod val="40000"/>
              <a:lumOff val="60000"/>
            </a:schemeClr>
          </a:solidFill>
          <a:ln w="9525">
            <a:noFill/>
            <a:miter lim="800000"/>
            <a:headEnd/>
            <a:tailEnd/>
          </a:ln>
        </p:spPr>
        <p:txBody>
          <a:bodyPr wrap="none" anchor="ctr"/>
          <a:lstStyle/>
          <a:p>
            <a:endParaRPr lang="zh-CN" altLang="en-US"/>
          </a:p>
        </p:txBody>
      </p:sp>
      <p:sp>
        <p:nvSpPr>
          <p:cNvPr id="40964" name="Line 7"/>
          <p:cNvSpPr>
            <a:spLocks noChangeShapeType="1"/>
          </p:cNvSpPr>
          <p:nvPr/>
        </p:nvSpPr>
        <p:spPr bwMode="auto">
          <a:xfrm>
            <a:off x="1835150"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0965" name="Rectangle 8"/>
          <p:cNvSpPr>
            <a:spLocks noChangeArrowheads="1"/>
          </p:cNvSpPr>
          <p:nvPr/>
        </p:nvSpPr>
        <p:spPr bwMode="auto">
          <a:xfrm>
            <a:off x="2211388" y="3281363"/>
            <a:ext cx="1425575" cy="387350"/>
          </a:xfrm>
          <a:prstGeom prst="rect">
            <a:avLst/>
          </a:prstGeom>
          <a:solidFill>
            <a:schemeClr val="accent2">
              <a:lumMod val="40000"/>
              <a:lumOff val="60000"/>
            </a:schemeClr>
          </a:solidFill>
          <a:ln w="12700">
            <a:solidFill>
              <a:schemeClr val="tx2"/>
            </a:solidFill>
            <a:miter lim="800000"/>
            <a:headEnd/>
            <a:tailEnd/>
          </a:ln>
        </p:spPr>
        <p:txBody>
          <a:bodyPr wrap="none" anchor="ctr"/>
          <a:lstStyle/>
          <a:p>
            <a:endParaRPr lang="zh-CN" altLang="en-US"/>
          </a:p>
        </p:txBody>
      </p:sp>
      <p:sp>
        <p:nvSpPr>
          <p:cNvPr id="40966" name="Line 9"/>
          <p:cNvSpPr>
            <a:spLocks noChangeShapeType="1"/>
          </p:cNvSpPr>
          <p:nvPr/>
        </p:nvSpPr>
        <p:spPr bwMode="auto">
          <a:xfrm>
            <a:off x="3638550"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0967" name="Line 10"/>
          <p:cNvSpPr>
            <a:spLocks noChangeShapeType="1"/>
          </p:cNvSpPr>
          <p:nvPr/>
        </p:nvSpPr>
        <p:spPr bwMode="auto">
          <a:xfrm>
            <a:off x="3787775"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0968" name="Rectangle 11"/>
          <p:cNvSpPr>
            <a:spLocks noChangeArrowheads="1"/>
          </p:cNvSpPr>
          <p:nvPr/>
        </p:nvSpPr>
        <p:spPr bwMode="auto">
          <a:xfrm>
            <a:off x="4086225" y="4054475"/>
            <a:ext cx="1276350" cy="387350"/>
          </a:xfrm>
          <a:prstGeom prst="rect">
            <a:avLst/>
          </a:prstGeom>
          <a:solidFill>
            <a:schemeClr val="accent2">
              <a:lumMod val="40000"/>
              <a:lumOff val="60000"/>
            </a:schemeClr>
          </a:solidFill>
          <a:ln w="12700">
            <a:solidFill>
              <a:schemeClr val="tx2"/>
            </a:solidFill>
            <a:miter lim="800000"/>
            <a:headEnd/>
            <a:tailEnd/>
          </a:ln>
        </p:spPr>
        <p:txBody>
          <a:bodyPr wrap="none" anchor="ctr"/>
          <a:lstStyle/>
          <a:p>
            <a:endParaRPr lang="zh-CN" altLang="en-US" dirty="0"/>
          </a:p>
        </p:txBody>
      </p:sp>
      <p:sp>
        <p:nvSpPr>
          <p:cNvPr id="40969" name="Rectangle 12"/>
          <p:cNvSpPr>
            <a:spLocks noChangeArrowheads="1"/>
          </p:cNvSpPr>
          <p:nvPr/>
        </p:nvSpPr>
        <p:spPr bwMode="auto">
          <a:xfrm>
            <a:off x="5811838" y="4827588"/>
            <a:ext cx="1427162" cy="385762"/>
          </a:xfrm>
          <a:prstGeom prst="rect">
            <a:avLst/>
          </a:prstGeom>
          <a:solidFill>
            <a:schemeClr val="accent2">
              <a:lumMod val="40000"/>
              <a:lumOff val="60000"/>
            </a:schemeClr>
          </a:solidFill>
          <a:ln w="12700">
            <a:solidFill>
              <a:schemeClr val="tx2"/>
            </a:solidFill>
            <a:miter lim="800000"/>
            <a:headEnd/>
            <a:tailEnd/>
          </a:ln>
        </p:spPr>
        <p:txBody>
          <a:bodyPr wrap="none" anchor="ctr"/>
          <a:lstStyle/>
          <a:p>
            <a:endParaRPr lang="zh-CN" altLang="en-US"/>
          </a:p>
        </p:txBody>
      </p:sp>
      <p:sp>
        <p:nvSpPr>
          <p:cNvPr id="40970" name="Line 13"/>
          <p:cNvSpPr>
            <a:spLocks noChangeShapeType="1"/>
          </p:cNvSpPr>
          <p:nvPr/>
        </p:nvSpPr>
        <p:spPr bwMode="auto">
          <a:xfrm>
            <a:off x="5364163"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0971" name="Line 14"/>
          <p:cNvSpPr>
            <a:spLocks noChangeShapeType="1"/>
          </p:cNvSpPr>
          <p:nvPr/>
        </p:nvSpPr>
        <p:spPr bwMode="auto">
          <a:xfrm>
            <a:off x="5513388"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0972" name="Line 15"/>
          <p:cNvSpPr>
            <a:spLocks noChangeShapeType="1"/>
          </p:cNvSpPr>
          <p:nvPr/>
        </p:nvSpPr>
        <p:spPr bwMode="auto">
          <a:xfrm>
            <a:off x="7240588"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0973" name="Line 16"/>
          <p:cNvSpPr>
            <a:spLocks noChangeShapeType="1"/>
          </p:cNvSpPr>
          <p:nvPr/>
        </p:nvSpPr>
        <p:spPr bwMode="auto">
          <a:xfrm>
            <a:off x="7388225"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0974" name="Rectangle 17"/>
          <p:cNvSpPr>
            <a:spLocks noChangeArrowheads="1"/>
          </p:cNvSpPr>
          <p:nvPr/>
        </p:nvSpPr>
        <p:spPr bwMode="auto">
          <a:xfrm>
            <a:off x="574675" y="1738313"/>
            <a:ext cx="1101725" cy="385762"/>
          </a:xfrm>
          <a:prstGeom prst="rect">
            <a:avLst/>
          </a:prstGeom>
          <a:solidFill>
            <a:schemeClr val="accent2">
              <a:lumMod val="40000"/>
              <a:lumOff val="60000"/>
            </a:schemeClr>
          </a:solidFill>
          <a:ln w="12700">
            <a:solidFill>
              <a:schemeClr val="tx2"/>
            </a:solidFill>
            <a:miter lim="800000"/>
            <a:headEnd/>
            <a:tailEnd/>
          </a:ln>
        </p:spPr>
        <p:txBody>
          <a:bodyPr wrap="none" anchor="ctr"/>
          <a:lstStyle/>
          <a:p>
            <a:endParaRPr lang="zh-CN" altLang="en-US"/>
          </a:p>
        </p:txBody>
      </p:sp>
      <p:sp>
        <p:nvSpPr>
          <p:cNvPr id="40975" name="Line 18"/>
          <p:cNvSpPr>
            <a:spLocks noChangeShapeType="1"/>
          </p:cNvSpPr>
          <p:nvPr/>
        </p:nvSpPr>
        <p:spPr bwMode="auto">
          <a:xfrm>
            <a:off x="560388" y="1738313"/>
            <a:ext cx="1125537" cy="0"/>
          </a:xfrm>
          <a:prstGeom prst="line">
            <a:avLst/>
          </a:prstGeom>
          <a:noFill/>
          <a:ln w="9525">
            <a:solidFill>
              <a:schemeClr val="tx1"/>
            </a:solidFill>
            <a:round/>
            <a:headEnd/>
            <a:tailEnd/>
          </a:ln>
        </p:spPr>
        <p:txBody>
          <a:bodyPr/>
          <a:lstStyle/>
          <a:p>
            <a:endParaRPr lang="zh-CN" altLang="en-US"/>
          </a:p>
        </p:txBody>
      </p:sp>
      <p:sp>
        <p:nvSpPr>
          <p:cNvPr id="40976" name="Freeform 19"/>
          <p:cNvSpPr>
            <a:spLocks/>
          </p:cNvSpPr>
          <p:nvPr/>
        </p:nvSpPr>
        <p:spPr bwMode="auto">
          <a:xfrm>
            <a:off x="7613650" y="2501900"/>
            <a:ext cx="898525" cy="393700"/>
          </a:xfrm>
          <a:custGeom>
            <a:avLst/>
            <a:gdLst>
              <a:gd name="T0" fmla="*/ 0 w 543"/>
              <a:gd name="T1" fmla="*/ 2147483647 h 231"/>
              <a:gd name="T2" fmla="*/ 0 w 543"/>
              <a:gd name="T3" fmla="*/ 0 h 231"/>
              <a:gd name="T4" fmla="*/ 2147483647 w 543"/>
              <a:gd name="T5" fmla="*/ 0 h 231"/>
              <a:gd name="T6" fmla="*/ 0 60000 65536"/>
              <a:gd name="T7" fmla="*/ 0 60000 65536"/>
              <a:gd name="T8" fmla="*/ 0 60000 65536"/>
              <a:gd name="T9" fmla="*/ 0 w 543"/>
              <a:gd name="T10" fmla="*/ 0 h 231"/>
              <a:gd name="T11" fmla="*/ 543 w 543"/>
              <a:gd name="T12" fmla="*/ 231 h 231"/>
            </a:gdLst>
            <a:ahLst/>
            <a:cxnLst>
              <a:cxn ang="T6">
                <a:pos x="T0" y="T1"/>
              </a:cxn>
              <a:cxn ang="T7">
                <a:pos x="T2" y="T3"/>
              </a:cxn>
              <a:cxn ang="T8">
                <a:pos x="T4" y="T5"/>
              </a:cxn>
            </a:cxnLst>
            <a:rect l="T9" t="T10" r="T11" b="T12"/>
            <a:pathLst>
              <a:path w="543" h="231">
                <a:moveTo>
                  <a:pt x="0" y="231"/>
                </a:moveTo>
                <a:lnTo>
                  <a:pt x="0" y="0"/>
                </a:lnTo>
                <a:lnTo>
                  <a:pt x="543" y="0"/>
                </a:lnTo>
              </a:path>
            </a:pathLst>
          </a:custGeom>
          <a:noFill/>
          <a:ln w="9525">
            <a:solidFill>
              <a:schemeClr val="tx1"/>
            </a:solidFill>
            <a:round/>
            <a:headEnd/>
            <a:tailEnd/>
          </a:ln>
        </p:spPr>
        <p:txBody>
          <a:bodyPr/>
          <a:lstStyle/>
          <a:p>
            <a:endParaRPr lang="zh-CN" altLang="en-US"/>
          </a:p>
        </p:txBody>
      </p:sp>
      <p:sp>
        <p:nvSpPr>
          <p:cNvPr id="40977" name="Text Box 20"/>
          <p:cNvSpPr txBox="1">
            <a:spLocks noChangeArrowheads="1"/>
          </p:cNvSpPr>
          <p:nvPr/>
        </p:nvSpPr>
        <p:spPr bwMode="auto">
          <a:xfrm>
            <a:off x="906463" y="1711325"/>
            <a:ext cx="412750" cy="366713"/>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帧</a:t>
            </a:r>
          </a:p>
        </p:txBody>
      </p:sp>
      <p:sp>
        <p:nvSpPr>
          <p:cNvPr id="40978" name="Text Box 21"/>
          <p:cNvSpPr txBox="1">
            <a:spLocks noChangeArrowheads="1"/>
          </p:cNvSpPr>
          <p:nvPr/>
        </p:nvSpPr>
        <p:spPr bwMode="auto">
          <a:xfrm>
            <a:off x="6276975" y="4784725"/>
            <a:ext cx="412750" cy="366713"/>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帧</a:t>
            </a:r>
          </a:p>
        </p:txBody>
      </p:sp>
      <p:sp>
        <p:nvSpPr>
          <p:cNvPr id="40979" name="Text Box 22"/>
          <p:cNvSpPr txBox="1">
            <a:spLocks noChangeArrowheads="1"/>
          </p:cNvSpPr>
          <p:nvPr/>
        </p:nvSpPr>
        <p:spPr bwMode="auto">
          <a:xfrm>
            <a:off x="4481513" y="4030663"/>
            <a:ext cx="414337" cy="366712"/>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帧</a:t>
            </a:r>
          </a:p>
        </p:txBody>
      </p:sp>
      <p:sp>
        <p:nvSpPr>
          <p:cNvPr id="40980" name="Text Box 23"/>
          <p:cNvSpPr txBox="1">
            <a:spLocks noChangeArrowheads="1"/>
          </p:cNvSpPr>
          <p:nvPr/>
        </p:nvSpPr>
        <p:spPr bwMode="auto">
          <a:xfrm>
            <a:off x="7856538" y="2492375"/>
            <a:ext cx="412750" cy="366713"/>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帧</a:t>
            </a:r>
          </a:p>
        </p:txBody>
      </p:sp>
      <p:sp>
        <p:nvSpPr>
          <p:cNvPr id="40981" name="Text Box 24"/>
          <p:cNvSpPr txBox="1">
            <a:spLocks noChangeArrowheads="1"/>
          </p:cNvSpPr>
          <p:nvPr/>
        </p:nvSpPr>
        <p:spPr bwMode="auto">
          <a:xfrm>
            <a:off x="2686050" y="3254375"/>
            <a:ext cx="412750" cy="366713"/>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帧</a:t>
            </a:r>
          </a:p>
        </p:txBody>
      </p:sp>
      <p:sp>
        <p:nvSpPr>
          <p:cNvPr id="40982" name="Text Box 25"/>
          <p:cNvSpPr txBox="1">
            <a:spLocks noChangeArrowheads="1"/>
          </p:cNvSpPr>
          <p:nvPr/>
        </p:nvSpPr>
        <p:spPr bwMode="auto">
          <a:xfrm>
            <a:off x="1462088" y="1184275"/>
            <a:ext cx="703262" cy="366713"/>
          </a:xfrm>
          <a:prstGeom prst="rect">
            <a:avLst/>
          </a:prstGeom>
          <a:noFill/>
          <a:ln w="9525">
            <a:noFill/>
            <a:miter lim="800000"/>
            <a:headEnd/>
            <a:tailEnd/>
          </a:ln>
        </p:spPr>
        <p:txBody>
          <a:bodyPr wrap="none">
            <a:spAutoFit/>
          </a:bodyPr>
          <a:lstStyle/>
          <a:p>
            <a:r>
              <a:rPr lang="en-US" altLang="zh-CN" sz="1800">
                <a:solidFill>
                  <a:schemeClr val="tx2"/>
                </a:solidFill>
                <a:latin typeface="Arial" pitchFamily="34" charset="0"/>
                <a:ea typeface="黑体" pitchFamily="49" charset="-122"/>
              </a:rPr>
              <a:t>DIFS</a:t>
            </a:r>
          </a:p>
        </p:txBody>
      </p:sp>
      <p:sp>
        <p:nvSpPr>
          <p:cNvPr id="40983" name="Text Box 26"/>
          <p:cNvSpPr txBox="1">
            <a:spLocks noChangeArrowheads="1"/>
          </p:cNvSpPr>
          <p:nvPr/>
        </p:nvSpPr>
        <p:spPr bwMode="auto">
          <a:xfrm>
            <a:off x="3411538" y="1184275"/>
            <a:ext cx="704850" cy="366713"/>
          </a:xfrm>
          <a:prstGeom prst="rect">
            <a:avLst/>
          </a:prstGeom>
          <a:noFill/>
          <a:ln w="9525">
            <a:noFill/>
            <a:miter lim="800000"/>
            <a:headEnd/>
            <a:tailEnd/>
          </a:ln>
        </p:spPr>
        <p:txBody>
          <a:bodyPr wrap="none">
            <a:spAutoFit/>
          </a:bodyPr>
          <a:lstStyle/>
          <a:p>
            <a:r>
              <a:rPr lang="en-US" altLang="zh-CN" sz="1800">
                <a:solidFill>
                  <a:schemeClr val="tx2"/>
                </a:solidFill>
                <a:latin typeface="Arial" pitchFamily="34" charset="0"/>
                <a:ea typeface="黑体" pitchFamily="49" charset="-122"/>
              </a:rPr>
              <a:t>DIFS</a:t>
            </a:r>
          </a:p>
        </p:txBody>
      </p:sp>
      <p:sp>
        <p:nvSpPr>
          <p:cNvPr id="40984" name="Text Box 27"/>
          <p:cNvSpPr txBox="1">
            <a:spLocks noChangeArrowheads="1"/>
          </p:cNvSpPr>
          <p:nvPr/>
        </p:nvSpPr>
        <p:spPr bwMode="auto">
          <a:xfrm>
            <a:off x="5162550" y="1184275"/>
            <a:ext cx="704850" cy="366713"/>
          </a:xfrm>
          <a:prstGeom prst="rect">
            <a:avLst/>
          </a:prstGeom>
          <a:noFill/>
          <a:ln w="9525">
            <a:noFill/>
            <a:miter lim="800000"/>
            <a:headEnd/>
            <a:tailEnd/>
          </a:ln>
        </p:spPr>
        <p:txBody>
          <a:bodyPr wrap="none">
            <a:spAutoFit/>
          </a:bodyPr>
          <a:lstStyle/>
          <a:p>
            <a:r>
              <a:rPr lang="en-US" altLang="zh-CN" sz="1800">
                <a:solidFill>
                  <a:schemeClr val="tx2"/>
                </a:solidFill>
                <a:latin typeface="Arial" pitchFamily="34" charset="0"/>
                <a:ea typeface="黑体" pitchFamily="49" charset="-122"/>
              </a:rPr>
              <a:t>DIFS</a:t>
            </a:r>
          </a:p>
        </p:txBody>
      </p:sp>
      <p:sp>
        <p:nvSpPr>
          <p:cNvPr id="40985" name="Text Box 28"/>
          <p:cNvSpPr txBox="1">
            <a:spLocks noChangeArrowheads="1"/>
          </p:cNvSpPr>
          <p:nvPr/>
        </p:nvSpPr>
        <p:spPr bwMode="auto">
          <a:xfrm>
            <a:off x="7037388" y="1184275"/>
            <a:ext cx="704850" cy="366713"/>
          </a:xfrm>
          <a:prstGeom prst="rect">
            <a:avLst/>
          </a:prstGeom>
          <a:noFill/>
          <a:ln w="9525">
            <a:noFill/>
            <a:miter lim="800000"/>
            <a:headEnd/>
            <a:tailEnd/>
          </a:ln>
        </p:spPr>
        <p:txBody>
          <a:bodyPr wrap="none">
            <a:spAutoFit/>
          </a:bodyPr>
          <a:lstStyle/>
          <a:p>
            <a:r>
              <a:rPr lang="en-US" altLang="zh-CN" sz="1800">
                <a:solidFill>
                  <a:schemeClr val="tx2"/>
                </a:solidFill>
                <a:latin typeface="Arial" pitchFamily="34" charset="0"/>
                <a:ea typeface="黑体" pitchFamily="49" charset="-122"/>
              </a:rPr>
              <a:t>DIFS</a:t>
            </a:r>
          </a:p>
        </p:txBody>
      </p:sp>
      <p:sp>
        <p:nvSpPr>
          <p:cNvPr id="40986" name="Line 29"/>
          <p:cNvSpPr>
            <a:spLocks noChangeShapeType="1"/>
          </p:cNvSpPr>
          <p:nvPr/>
        </p:nvSpPr>
        <p:spPr bwMode="auto">
          <a:xfrm flipV="1">
            <a:off x="784225" y="2587625"/>
            <a:ext cx="0" cy="307975"/>
          </a:xfrm>
          <a:prstGeom prst="line">
            <a:avLst/>
          </a:prstGeom>
          <a:noFill/>
          <a:ln w="38100">
            <a:solidFill>
              <a:schemeClr val="folHlink"/>
            </a:solidFill>
            <a:round/>
            <a:headEnd/>
            <a:tailEnd type="triangle" w="med" len="lg"/>
          </a:ln>
        </p:spPr>
        <p:txBody>
          <a:bodyPr/>
          <a:lstStyle/>
          <a:p>
            <a:endParaRPr lang="zh-CN" altLang="en-US"/>
          </a:p>
        </p:txBody>
      </p:sp>
      <p:sp>
        <p:nvSpPr>
          <p:cNvPr id="40987" name="Line 30"/>
          <p:cNvSpPr>
            <a:spLocks noChangeShapeType="1"/>
          </p:cNvSpPr>
          <p:nvPr/>
        </p:nvSpPr>
        <p:spPr bwMode="auto">
          <a:xfrm flipV="1">
            <a:off x="1236663" y="3360738"/>
            <a:ext cx="0" cy="307975"/>
          </a:xfrm>
          <a:prstGeom prst="line">
            <a:avLst/>
          </a:prstGeom>
          <a:noFill/>
          <a:ln w="38100">
            <a:solidFill>
              <a:srgbClr val="FF6699"/>
            </a:solidFill>
            <a:round/>
            <a:headEnd/>
            <a:tailEnd type="triangle" w="med" len="lg"/>
          </a:ln>
        </p:spPr>
        <p:txBody>
          <a:bodyPr/>
          <a:lstStyle/>
          <a:p>
            <a:endParaRPr lang="zh-CN" altLang="en-US"/>
          </a:p>
        </p:txBody>
      </p:sp>
      <p:sp>
        <p:nvSpPr>
          <p:cNvPr id="40988" name="Line 31"/>
          <p:cNvSpPr>
            <a:spLocks noChangeShapeType="1"/>
          </p:cNvSpPr>
          <p:nvPr/>
        </p:nvSpPr>
        <p:spPr bwMode="auto">
          <a:xfrm flipV="1">
            <a:off x="1009650" y="4132263"/>
            <a:ext cx="0" cy="309562"/>
          </a:xfrm>
          <a:prstGeom prst="line">
            <a:avLst/>
          </a:prstGeom>
          <a:noFill/>
          <a:ln w="38100">
            <a:solidFill>
              <a:srgbClr val="CC9900"/>
            </a:solidFill>
            <a:round/>
            <a:headEnd/>
            <a:tailEnd type="triangle" w="med" len="lg"/>
          </a:ln>
        </p:spPr>
        <p:txBody>
          <a:bodyPr/>
          <a:lstStyle/>
          <a:p>
            <a:endParaRPr lang="zh-CN" altLang="en-US"/>
          </a:p>
        </p:txBody>
      </p:sp>
      <p:sp>
        <p:nvSpPr>
          <p:cNvPr id="40989" name="Line 32"/>
          <p:cNvSpPr>
            <a:spLocks noChangeShapeType="1"/>
          </p:cNvSpPr>
          <p:nvPr/>
        </p:nvSpPr>
        <p:spPr bwMode="auto">
          <a:xfrm flipV="1">
            <a:off x="3036888" y="4905375"/>
            <a:ext cx="0" cy="307975"/>
          </a:xfrm>
          <a:prstGeom prst="line">
            <a:avLst/>
          </a:prstGeom>
          <a:noFill/>
          <a:ln w="38100">
            <a:solidFill>
              <a:srgbClr val="FF6600"/>
            </a:solidFill>
            <a:round/>
            <a:headEnd/>
            <a:tailEnd type="triangle" w="med" len="med"/>
          </a:ln>
        </p:spPr>
        <p:txBody>
          <a:bodyPr/>
          <a:lstStyle/>
          <a:p>
            <a:endParaRPr lang="zh-CN" altLang="en-US"/>
          </a:p>
        </p:txBody>
      </p:sp>
      <p:sp>
        <p:nvSpPr>
          <p:cNvPr id="40990" name="Line 33"/>
          <p:cNvSpPr>
            <a:spLocks noChangeShapeType="1"/>
          </p:cNvSpPr>
          <p:nvPr/>
        </p:nvSpPr>
        <p:spPr bwMode="auto">
          <a:xfrm>
            <a:off x="1835150" y="1968500"/>
            <a:ext cx="1350963" cy="0"/>
          </a:xfrm>
          <a:prstGeom prst="line">
            <a:avLst/>
          </a:prstGeom>
          <a:noFill/>
          <a:ln w="19050">
            <a:solidFill>
              <a:schemeClr val="tx2"/>
            </a:solidFill>
            <a:round/>
            <a:headEnd type="triangle" w="sm" len="med"/>
            <a:tailEnd type="triangle" w="sm" len="med"/>
          </a:ln>
        </p:spPr>
        <p:txBody>
          <a:bodyPr/>
          <a:lstStyle/>
          <a:p>
            <a:endParaRPr lang="zh-CN" altLang="en-US"/>
          </a:p>
        </p:txBody>
      </p:sp>
      <p:sp>
        <p:nvSpPr>
          <p:cNvPr id="40991" name="Text Box 34"/>
          <p:cNvSpPr txBox="1">
            <a:spLocks noChangeArrowheads="1"/>
          </p:cNvSpPr>
          <p:nvPr/>
        </p:nvSpPr>
        <p:spPr bwMode="auto">
          <a:xfrm>
            <a:off x="1985963" y="1555750"/>
            <a:ext cx="1098550" cy="366713"/>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争用窗口</a:t>
            </a:r>
          </a:p>
        </p:txBody>
      </p:sp>
      <p:sp>
        <p:nvSpPr>
          <p:cNvPr id="40992" name="Line 35"/>
          <p:cNvSpPr>
            <a:spLocks noChangeShapeType="1"/>
          </p:cNvSpPr>
          <p:nvPr/>
        </p:nvSpPr>
        <p:spPr bwMode="auto">
          <a:xfrm>
            <a:off x="3186113" y="1814513"/>
            <a:ext cx="0" cy="309562"/>
          </a:xfrm>
          <a:prstGeom prst="line">
            <a:avLst/>
          </a:prstGeom>
          <a:noFill/>
          <a:ln w="9525">
            <a:solidFill>
              <a:schemeClr val="tx1"/>
            </a:solidFill>
            <a:round/>
            <a:headEnd/>
            <a:tailEnd/>
          </a:ln>
        </p:spPr>
        <p:txBody>
          <a:bodyPr/>
          <a:lstStyle/>
          <a:p>
            <a:endParaRPr lang="zh-CN" altLang="en-US"/>
          </a:p>
        </p:txBody>
      </p:sp>
      <p:sp>
        <p:nvSpPr>
          <p:cNvPr id="40993" name="Line 36"/>
          <p:cNvSpPr>
            <a:spLocks noChangeShapeType="1"/>
          </p:cNvSpPr>
          <p:nvPr/>
        </p:nvSpPr>
        <p:spPr bwMode="auto">
          <a:xfrm>
            <a:off x="3786188" y="3513138"/>
            <a:ext cx="1350962" cy="0"/>
          </a:xfrm>
          <a:prstGeom prst="line">
            <a:avLst/>
          </a:prstGeom>
          <a:noFill/>
          <a:ln w="19050">
            <a:solidFill>
              <a:schemeClr val="tx2"/>
            </a:solidFill>
            <a:round/>
            <a:headEnd type="triangle" w="sm" len="med"/>
            <a:tailEnd type="triangle" w="sm" len="med"/>
          </a:ln>
        </p:spPr>
        <p:txBody>
          <a:bodyPr/>
          <a:lstStyle/>
          <a:p>
            <a:endParaRPr lang="zh-CN" altLang="en-US"/>
          </a:p>
        </p:txBody>
      </p:sp>
      <p:sp>
        <p:nvSpPr>
          <p:cNvPr id="40994" name="Line 37"/>
          <p:cNvSpPr>
            <a:spLocks noChangeShapeType="1"/>
          </p:cNvSpPr>
          <p:nvPr/>
        </p:nvSpPr>
        <p:spPr bwMode="auto">
          <a:xfrm>
            <a:off x="5137150" y="3359150"/>
            <a:ext cx="0" cy="309563"/>
          </a:xfrm>
          <a:prstGeom prst="line">
            <a:avLst/>
          </a:prstGeom>
          <a:noFill/>
          <a:ln w="12700">
            <a:solidFill>
              <a:schemeClr val="folHlink"/>
            </a:solidFill>
            <a:round/>
            <a:headEnd/>
            <a:tailEnd/>
          </a:ln>
        </p:spPr>
        <p:txBody>
          <a:bodyPr/>
          <a:lstStyle/>
          <a:p>
            <a:endParaRPr lang="zh-CN" altLang="en-US"/>
          </a:p>
        </p:txBody>
      </p:sp>
      <p:sp>
        <p:nvSpPr>
          <p:cNvPr id="40995" name="Line 38"/>
          <p:cNvSpPr>
            <a:spLocks noChangeShapeType="1"/>
          </p:cNvSpPr>
          <p:nvPr/>
        </p:nvSpPr>
        <p:spPr bwMode="auto">
          <a:xfrm>
            <a:off x="7386638" y="5057775"/>
            <a:ext cx="1352550" cy="0"/>
          </a:xfrm>
          <a:prstGeom prst="line">
            <a:avLst/>
          </a:prstGeom>
          <a:noFill/>
          <a:ln w="19050">
            <a:solidFill>
              <a:schemeClr val="tx2"/>
            </a:solidFill>
            <a:round/>
            <a:headEnd type="triangle" w="sm" len="med"/>
            <a:tailEnd type="triangle" w="sm" len="med"/>
          </a:ln>
        </p:spPr>
        <p:txBody>
          <a:bodyPr/>
          <a:lstStyle/>
          <a:p>
            <a:endParaRPr lang="zh-CN" altLang="en-US"/>
          </a:p>
        </p:txBody>
      </p:sp>
      <p:sp>
        <p:nvSpPr>
          <p:cNvPr id="40996" name="Line 39"/>
          <p:cNvSpPr>
            <a:spLocks noChangeShapeType="1"/>
          </p:cNvSpPr>
          <p:nvPr/>
        </p:nvSpPr>
        <p:spPr bwMode="auto">
          <a:xfrm>
            <a:off x="8739188" y="4902200"/>
            <a:ext cx="0" cy="309563"/>
          </a:xfrm>
          <a:prstGeom prst="line">
            <a:avLst/>
          </a:prstGeom>
          <a:noFill/>
          <a:ln w="9525">
            <a:solidFill>
              <a:schemeClr val="tx1"/>
            </a:solidFill>
            <a:round/>
            <a:headEnd/>
            <a:tailEnd/>
          </a:ln>
        </p:spPr>
        <p:txBody>
          <a:bodyPr/>
          <a:lstStyle/>
          <a:p>
            <a:endParaRPr lang="zh-CN" altLang="en-US"/>
          </a:p>
        </p:txBody>
      </p:sp>
      <p:sp>
        <p:nvSpPr>
          <p:cNvPr id="40997" name="Line 40"/>
          <p:cNvSpPr>
            <a:spLocks noChangeShapeType="1"/>
          </p:cNvSpPr>
          <p:nvPr/>
        </p:nvSpPr>
        <p:spPr bwMode="auto">
          <a:xfrm>
            <a:off x="5511800" y="4286250"/>
            <a:ext cx="1350963" cy="0"/>
          </a:xfrm>
          <a:prstGeom prst="line">
            <a:avLst/>
          </a:prstGeom>
          <a:noFill/>
          <a:ln w="19050">
            <a:solidFill>
              <a:schemeClr val="tx2"/>
            </a:solidFill>
            <a:round/>
            <a:headEnd type="triangle" w="sm" len="med"/>
            <a:tailEnd type="triangle" w="sm" len="med"/>
          </a:ln>
        </p:spPr>
        <p:txBody>
          <a:bodyPr/>
          <a:lstStyle/>
          <a:p>
            <a:endParaRPr lang="zh-CN" altLang="en-US"/>
          </a:p>
        </p:txBody>
      </p:sp>
      <p:sp>
        <p:nvSpPr>
          <p:cNvPr id="40998" name="Line 41"/>
          <p:cNvSpPr>
            <a:spLocks noChangeShapeType="1"/>
          </p:cNvSpPr>
          <p:nvPr/>
        </p:nvSpPr>
        <p:spPr bwMode="auto">
          <a:xfrm>
            <a:off x="6862763" y="4130675"/>
            <a:ext cx="0" cy="311150"/>
          </a:xfrm>
          <a:prstGeom prst="line">
            <a:avLst/>
          </a:prstGeom>
          <a:noFill/>
          <a:ln w="12700">
            <a:solidFill>
              <a:schemeClr val="folHlink"/>
            </a:solidFill>
            <a:round/>
            <a:headEnd/>
            <a:tailEnd/>
          </a:ln>
        </p:spPr>
        <p:txBody>
          <a:bodyPr/>
          <a:lstStyle/>
          <a:p>
            <a:endParaRPr lang="zh-CN" altLang="en-US"/>
          </a:p>
        </p:txBody>
      </p:sp>
      <p:sp>
        <p:nvSpPr>
          <p:cNvPr id="40999" name="Text Box 42"/>
          <p:cNvSpPr txBox="1">
            <a:spLocks noChangeArrowheads="1"/>
          </p:cNvSpPr>
          <p:nvPr/>
        </p:nvSpPr>
        <p:spPr bwMode="auto">
          <a:xfrm>
            <a:off x="3948113" y="3125788"/>
            <a:ext cx="1098550" cy="366712"/>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争用窗口</a:t>
            </a:r>
          </a:p>
        </p:txBody>
      </p:sp>
      <p:sp>
        <p:nvSpPr>
          <p:cNvPr id="41000" name="Text Box 43"/>
          <p:cNvSpPr txBox="1">
            <a:spLocks noChangeArrowheads="1"/>
          </p:cNvSpPr>
          <p:nvPr/>
        </p:nvSpPr>
        <p:spPr bwMode="auto">
          <a:xfrm>
            <a:off x="5661025" y="3873500"/>
            <a:ext cx="1098550" cy="366713"/>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争用窗口</a:t>
            </a:r>
          </a:p>
        </p:txBody>
      </p:sp>
      <p:sp>
        <p:nvSpPr>
          <p:cNvPr id="41001" name="Text Box 44"/>
          <p:cNvSpPr txBox="1">
            <a:spLocks noChangeArrowheads="1"/>
          </p:cNvSpPr>
          <p:nvPr/>
        </p:nvSpPr>
        <p:spPr bwMode="auto">
          <a:xfrm>
            <a:off x="7524750" y="4668838"/>
            <a:ext cx="1098550" cy="366712"/>
          </a:xfrm>
          <a:prstGeom prst="rect">
            <a:avLst/>
          </a:prstGeom>
          <a:noFill/>
          <a:ln w="12700">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争用窗口</a:t>
            </a:r>
          </a:p>
        </p:txBody>
      </p:sp>
      <p:sp>
        <p:nvSpPr>
          <p:cNvPr id="41002" name="Line 45"/>
          <p:cNvSpPr>
            <a:spLocks noChangeShapeType="1"/>
          </p:cNvSpPr>
          <p:nvPr/>
        </p:nvSpPr>
        <p:spPr bwMode="auto">
          <a:xfrm>
            <a:off x="1235075" y="3848100"/>
            <a:ext cx="976313" cy="0"/>
          </a:xfrm>
          <a:prstGeom prst="line">
            <a:avLst/>
          </a:prstGeom>
          <a:noFill/>
          <a:ln w="19050">
            <a:solidFill>
              <a:schemeClr val="folHlink"/>
            </a:solidFill>
            <a:round/>
            <a:headEnd type="triangle" w="sm" len="med"/>
            <a:tailEnd type="triangle" w="sm" len="med"/>
          </a:ln>
        </p:spPr>
        <p:txBody>
          <a:bodyPr/>
          <a:lstStyle/>
          <a:p>
            <a:endParaRPr lang="zh-CN" altLang="en-US"/>
          </a:p>
        </p:txBody>
      </p:sp>
      <p:sp>
        <p:nvSpPr>
          <p:cNvPr id="41003" name="Rectangle 46"/>
          <p:cNvSpPr>
            <a:spLocks noChangeArrowheads="1"/>
          </p:cNvSpPr>
          <p:nvPr/>
        </p:nvSpPr>
        <p:spPr bwMode="auto">
          <a:xfrm>
            <a:off x="3786188" y="4208463"/>
            <a:ext cx="300037" cy="233362"/>
          </a:xfrm>
          <a:prstGeom prst="rect">
            <a:avLst/>
          </a:prstGeom>
          <a:solidFill>
            <a:schemeClr val="bg1"/>
          </a:solidFill>
          <a:ln w="19050">
            <a:solidFill>
              <a:schemeClr val="tx2"/>
            </a:solidFill>
            <a:miter lim="800000"/>
            <a:headEnd/>
            <a:tailEnd/>
          </a:ln>
        </p:spPr>
        <p:txBody>
          <a:bodyPr wrap="none" anchor="ctr"/>
          <a:lstStyle/>
          <a:p>
            <a:endParaRPr lang="zh-CN" altLang="en-US"/>
          </a:p>
        </p:txBody>
      </p:sp>
      <p:sp>
        <p:nvSpPr>
          <p:cNvPr id="41004" name="Rectangle 47"/>
          <p:cNvSpPr>
            <a:spLocks noChangeArrowheads="1"/>
          </p:cNvSpPr>
          <p:nvPr/>
        </p:nvSpPr>
        <p:spPr bwMode="auto">
          <a:xfrm>
            <a:off x="2211388" y="4208463"/>
            <a:ext cx="300037" cy="233362"/>
          </a:xfrm>
          <a:prstGeom prst="rect">
            <a:avLst/>
          </a:prstGeom>
          <a:solidFill>
            <a:srgbClr val="00CC00"/>
          </a:solidFill>
          <a:ln w="12700" algn="ctr">
            <a:solidFill>
              <a:schemeClr val="tx2"/>
            </a:solidFill>
            <a:miter lim="800000"/>
            <a:headEnd/>
            <a:tailEnd/>
          </a:ln>
        </p:spPr>
        <p:txBody>
          <a:bodyPr wrap="none" anchor="ctr"/>
          <a:lstStyle/>
          <a:p>
            <a:endParaRPr lang="zh-CN" altLang="en-US"/>
          </a:p>
        </p:txBody>
      </p:sp>
      <p:sp>
        <p:nvSpPr>
          <p:cNvPr id="41005" name="Line 48"/>
          <p:cNvSpPr>
            <a:spLocks noChangeShapeType="1"/>
          </p:cNvSpPr>
          <p:nvPr/>
        </p:nvSpPr>
        <p:spPr bwMode="auto">
          <a:xfrm>
            <a:off x="1009650" y="4594225"/>
            <a:ext cx="1500188" cy="0"/>
          </a:xfrm>
          <a:prstGeom prst="line">
            <a:avLst/>
          </a:prstGeom>
          <a:noFill/>
          <a:ln w="19050">
            <a:solidFill>
              <a:schemeClr val="folHlink"/>
            </a:solidFill>
            <a:round/>
            <a:headEnd type="triangle" w="sm" len="med"/>
            <a:tailEnd type="triangle" w="sm" len="med"/>
          </a:ln>
        </p:spPr>
        <p:txBody>
          <a:bodyPr/>
          <a:lstStyle/>
          <a:p>
            <a:endParaRPr lang="zh-CN" altLang="en-US"/>
          </a:p>
        </p:txBody>
      </p:sp>
      <p:sp>
        <p:nvSpPr>
          <p:cNvPr id="41006" name="Rectangle 49"/>
          <p:cNvSpPr>
            <a:spLocks noChangeArrowheads="1"/>
          </p:cNvSpPr>
          <p:nvPr/>
        </p:nvSpPr>
        <p:spPr bwMode="auto">
          <a:xfrm>
            <a:off x="7388225" y="2663825"/>
            <a:ext cx="225425" cy="231775"/>
          </a:xfrm>
          <a:prstGeom prst="rect">
            <a:avLst/>
          </a:prstGeom>
          <a:solidFill>
            <a:schemeClr val="bg1"/>
          </a:solidFill>
          <a:ln w="12700">
            <a:solidFill>
              <a:schemeClr val="tx1"/>
            </a:solidFill>
            <a:miter lim="800000"/>
            <a:headEnd/>
            <a:tailEnd/>
          </a:ln>
        </p:spPr>
        <p:txBody>
          <a:bodyPr wrap="none" anchor="ctr"/>
          <a:lstStyle/>
          <a:p>
            <a:endParaRPr lang="zh-CN" altLang="en-US"/>
          </a:p>
        </p:txBody>
      </p:sp>
      <p:sp>
        <p:nvSpPr>
          <p:cNvPr id="41007" name="Line 50"/>
          <p:cNvSpPr>
            <a:spLocks noChangeShapeType="1"/>
          </p:cNvSpPr>
          <p:nvPr/>
        </p:nvSpPr>
        <p:spPr bwMode="auto">
          <a:xfrm>
            <a:off x="5811838" y="2895600"/>
            <a:ext cx="0" cy="1930400"/>
          </a:xfrm>
          <a:prstGeom prst="line">
            <a:avLst/>
          </a:prstGeom>
          <a:noFill/>
          <a:ln w="12700">
            <a:solidFill>
              <a:schemeClr val="folHlink"/>
            </a:solidFill>
            <a:prstDash val="dash"/>
            <a:round/>
            <a:headEnd/>
            <a:tailEnd/>
          </a:ln>
        </p:spPr>
        <p:txBody>
          <a:bodyPr/>
          <a:lstStyle/>
          <a:p>
            <a:endParaRPr lang="zh-CN" altLang="en-US"/>
          </a:p>
        </p:txBody>
      </p:sp>
      <p:sp>
        <p:nvSpPr>
          <p:cNvPr id="41008" name="Rectangle 51"/>
          <p:cNvSpPr>
            <a:spLocks noChangeArrowheads="1"/>
          </p:cNvSpPr>
          <p:nvPr/>
        </p:nvSpPr>
        <p:spPr bwMode="auto">
          <a:xfrm>
            <a:off x="5811838" y="2663825"/>
            <a:ext cx="225425" cy="231775"/>
          </a:xfrm>
          <a:prstGeom prst="rect">
            <a:avLst/>
          </a:prstGeom>
          <a:solidFill>
            <a:srgbClr val="00CC00"/>
          </a:solidFill>
          <a:ln w="12700">
            <a:solidFill>
              <a:schemeClr val="tx2"/>
            </a:solidFill>
            <a:miter lim="800000"/>
            <a:headEnd/>
            <a:tailEnd/>
          </a:ln>
        </p:spPr>
        <p:txBody>
          <a:bodyPr wrap="none" anchor="ctr"/>
          <a:lstStyle/>
          <a:p>
            <a:endParaRPr lang="zh-CN" altLang="en-US"/>
          </a:p>
        </p:txBody>
      </p:sp>
      <p:sp>
        <p:nvSpPr>
          <p:cNvPr id="41009" name="Rectangle 52"/>
          <p:cNvSpPr>
            <a:spLocks noChangeArrowheads="1"/>
          </p:cNvSpPr>
          <p:nvPr/>
        </p:nvSpPr>
        <p:spPr bwMode="auto">
          <a:xfrm>
            <a:off x="5513388" y="2663825"/>
            <a:ext cx="298450" cy="231775"/>
          </a:xfrm>
          <a:prstGeom prst="rect">
            <a:avLst/>
          </a:prstGeom>
          <a:solidFill>
            <a:schemeClr val="bg1"/>
          </a:solidFill>
          <a:ln w="12700">
            <a:solidFill>
              <a:schemeClr val="tx2"/>
            </a:solidFill>
            <a:miter lim="800000"/>
            <a:headEnd/>
            <a:tailEnd/>
          </a:ln>
        </p:spPr>
        <p:txBody>
          <a:bodyPr wrap="none" anchor="ctr"/>
          <a:lstStyle/>
          <a:p>
            <a:endParaRPr lang="zh-CN" altLang="en-US"/>
          </a:p>
        </p:txBody>
      </p:sp>
      <p:sp>
        <p:nvSpPr>
          <p:cNvPr id="41010" name="Line 53"/>
          <p:cNvSpPr>
            <a:spLocks noChangeShapeType="1"/>
          </p:cNvSpPr>
          <p:nvPr/>
        </p:nvSpPr>
        <p:spPr bwMode="auto">
          <a:xfrm>
            <a:off x="4086225" y="2895600"/>
            <a:ext cx="0" cy="2085975"/>
          </a:xfrm>
          <a:prstGeom prst="line">
            <a:avLst/>
          </a:prstGeom>
          <a:noFill/>
          <a:ln w="12700">
            <a:solidFill>
              <a:schemeClr val="folHlink"/>
            </a:solidFill>
            <a:prstDash val="dash"/>
            <a:round/>
            <a:headEnd/>
            <a:tailEnd/>
          </a:ln>
        </p:spPr>
        <p:txBody>
          <a:bodyPr/>
          <a:lstStyle/>
          <a:p>
            <a:endParaRPr lang="zh-CN" altLang="en-US"/>
          </a:p>
        </p:txBody>
      </p:sp>
      <p:sp>
        <p:nvSpPr>
          <p:cNvPr id="41011" name="Line 54"/>
          <p:cNvSpPr>
            <a:spLocks noChangeShapeType="1"/>
          </p:cNvSpPr>
          <p:nvPr/>
        </p:nvSpPr>
        <p:spPr bwMode="auto">
          <a:xfrm>
            <a:off x="2211388" y="2432050"/>
            <a:ext cx="0" cy="849313"/>
          </a:xfrm>
          <a:prstGeom prst="line">
            <a:avLst/>
          </a:prstGeom>
          <a:noFill/>
          <a:ln w="12700">
            <a:solidFill>
              <a:schemeClr val="folHlink"/>
            </a:solidFill>
            <a:prstDash val="dash"/>
            <a:round/>
            <a:headEnd/>
            <a:tailEnd/>
          </a:ln>
        </p:spPr>
        <p:txBody>
          <a:bodyPr/>
          <a:lstStyle/>
          <a:p>
            <a:endParaRPr lang="zh-CN" altLang="en-US"/>
          </a:p>
        </p:txBody>
      </p:sp>
      <p:sp>
        <p:nvSpPr>
          <p:cNvPr id="41012" name="Rectangle 55"/>
          <p:cNvSpPr>
            <a:spLocks noChangeArrowheads="1"/>
          </p:cNvSpPr>
          <p:nvPr/>
        </p:nvSpPr>
        <p:spPr bwMode="auto">
          <a:xfrm>
            <a:off x="3787775" y="2663825"/>
            <a:ext cx="298450" cy="231775"/>
          </a:xfrm>
          <a:prstGeom prst="rect">
            <a:avLst/>
          </a:prstGeom>
          <a:solidFill>
            <a:schemeClr val="bg1"/>
          </a:solidFill>
          <a:ln w="12700">
            <a:solidFill>
              <a:schemeClr val="tx2"/>
            </a:solidFill>
            <a:miter lim="800000"/>
            <a:headEnd/>
            <a:tailEnd/>
          </a:ln>
        </p:spPr>
        <p:txBody>
          <a:bodyPr wrap="none" anchor="ctr"/>
          <a:lstStyle/>
          <a:p>
            <a:endParaRPr lang="zh-CN" altLang="en-US"/>
          </a:p>
        </p:txBody>
      </p:sp>
      <p:sp>
        <p:nvSpPr>
          <p:cNvPr id="41013" name="Rectangle 56"/>
          <p:cNvSpPr>
            <a:spLocks noChangeArrowheads="1"/>
          </p:cNvSpPr>
          <p:nvPr/>
        </p:nvSpPr>
        <p:spPr bwMode="auto">
          <a:xfrm>
            <a:off x="4086225" y="2663825"/>
            <a:ext cx="525463" cy="231775"/>
          </a:xfrm>
          <a:prstGeom prst="rect">
            <a:avLst/>
          </a:prstGeom>
          <a:solidFill>
            <a:srgbClr val="00CC00"/>
          </a:solidFill>
          <a:ln w="12700">
            <a:solidFill>
              <a:schemeClr val="tx2"/>
            </a:solidFill>
            <a:miter lim="800000"/>
            <a:headEnd/>
            <a:tailEnd/>
          </a:ln>
        </p:spPr>
        <p:txBody>
          <a:bodyPr wrap="none" anchor="ctr"/>
          <a:lstStyle/>
          <a:p>
            <a:endParaRPr lang="zh-CN" altLang="en-US"/>
          </a:p>
        </p:txBody>
      </p:sp>
      <p:sp>
        <p:nvSpPr>
          <p:cNvPr id="41014" name="Rectangle 57"/>
          <p:cNvSpPr>
            <a:spLocks noChangeArrowheads="1"/>
          </p:cNvSpPr>
          <p:nvPr/>
        </p:nvSpPr>
        <p:spPr bwMode="auto">
          <a:xfrm>
            <a:off x="2211388" y="2663825"/>
            <a:ext cx="823912" cy="231775"/>
          </a:xfrm>
          <a:prstGeom prst="rect">
            <a:avLst/>
          </a:prstGeom>
          <a:solidFill>
            <a:srgbClr val="00CC00"/>
          </a:solidFill>
          <a:ln w="12700">
            <a:solidFill>
              <a:schemeClr val="tx2"/>
            </a:solidFill>
            <a:miter lim="800000"/>
            <a:headEnd/>
            <a:tailEnd/>
          </a:ln>
        </p:spPr>
        <p:txBody>
          <a:bodyPr wrap="none" anchor="ctr"/>
          <a:lstStyle/>
          <a:p>
            <a:endParaRPr lang="zh-CN" altLang="en-US"/>
          </a:p>
        </p:txBody>
      </p:sp>
      <p:sp>
        <p:nvSpPr>
          <p:cNvPr id="41015" name="Rectangle 58"/>
          <p:cNvSpPr>
            <a:spLocks noChangeArrowheads="1"/>
          </p:cNvSpPr>
          <p:nvPr/>
        </p:nvSpPr>
        <p:spPr bwMode="auto">
          <a:xfrm>
            <a:off x="4086225" y="4981575"/>
            <a:ext cx="300038" cy="230188"/>
          </a:xfrm>
          <a:prstGeom prst="rect">
            <a:avLst/>
          </a:prstGeom>
          <a:solidFill>
            <a:srgbClr val="00CC00"/>
          </a:solidFill>
          <a:ln w="12700" algn="ctr">
            <a:solidFill>
              <a:schemeClr val="tx2"/>
            </a:solidFill>
            <a:miter lim="800000"/>
            <a:headEnd/>
            <a:tailEnd/>
          </a:ln>
        </p:spPr>
        <p:txBody>
          <a:bodyPr wrap="none" anchor="ctr"/>
          <a:lstStyle/>
          <a:p>
            <a:endParaRPr lang="zh-CN" altLang="en-US"/>
          </a:p>
        </p:txBody>
      </p:sp>
      <p:sp>
        <p:nvSpPr>
          <p:cNvPr id="41016" name="Rectangle 59"/>
          <p:cNvSpPr>
            <a:spLocks noChangeArrowheads="1"/>
          </p:cNvSpPr>
          <p:nvPr/>
        </p:nvSpPr>
        <p:spPr bwMode="auto">
          <a:xfrm>
            <a:off x="5513388" y="4981575"/>
            <a:ext cx="298450" cy="230188"/>
          </a:xfrm>
          <a:prstGeom prst="rect">
            <a:avLst/>
          </a:prstGeom>
          <a:noFill/>
          <a:ln w="12700">
            <a:solidFill>
              <a:schemeClr val="tx2"/>
            </a:solidFill>
            <a:miter lim="800000"/>
            <a:headEnd/>
            <a:tailEnd/>
          </a:ln>
        </p:spPr>
        <p:txBody>
          <a:bodyPr wrap="none" anchor="ctr"/>
          <a:lstStyle/>
          <a:p>
            <a:endParaRPr lang="zh-CN" altLang="en-US"/>
          </a:p>
        </p:txBody>
      </p:sp>
      <p:sp>
        <p:nvSpPr>
          <p:cNvPr id="41017" name="Line 60"/>
          <p:cNvSpPr>
            <a:spLocks noChangeShapeType="1"/>
          </p:cNvSpPr>
          <p:nvPr/>
        </p:nvSpPr>
        <p:spPr bwMode="auto">
          <a:xfrm>
            <a:off x="784225" y="3049588"/>
            <a:ext cx="2252663" cy="0"/>
          </a:xfrm>
          <a:prstGeom prst="line">
            <a:avLst/>
          </a:prstGeom>
          <a:noFill/>
          <a:ln w="19050">
            <a:solidFill>
              <a:schemeClr val="folHlink"/>
            </a:solidFill>
            <a:round/>
            <a:headEnd type="triangle" w="sm" len="med"/>
            <a:tailEnd type="triangle" w="sm" len="med"/>
          </a:ln>
        </p:spPr>
        <p:txBody>
          <a:bodyPr/>
          <a:lstStyle/>
          <a:p>
            <a:endParaRPr lang="zh-CN" altLang="en-US"/>
          </a:p>
        </p:txBody>
      </p:sp>
      <p:sp>
        <p:nvSpPr>
          <p:cNvPr id="41018" name="Line 61"/>
          <p:cNvSpPr>
            <a:spLocks noChangeShapeType="1"/>
          </p:cNvSpPr>
          <p:nvPr/>
        </p:nvSpPr>
        <p:spPr bwMode="auto">
          <a:xfrm>
            <a:off x="3036888" y="5367338"/>
            <a:ext cx="1349375" cy="0"/>
          </a:xfrm>
          <a:prstGeom prst="line">
            <a:avLst/>
          </a:prstGeom>
          <a:noFill/>
          <a:ln w="19050">
            <a:solidFill>
              <a:schemeClr val="folHlink"/>
            </a:solidFill>
            <a:round/>
            <a:headEnd type="triangle" w="sm" len="med"/>
            <a:tailEnd type="triangle" w="sm" len="med"/>
          </a:ln>
        </p:spPr>
        <p:txBody>
          <a:bodyPr/>
          <a:lstStyle/>
          <a:p>
            <a:endParaRPr lang="zh-CN" altLang="en-US"/>
          </a:p>
        </p:txBody>
      </p:sp>
      <p:sp>
        <p:nvSpPr>
          <p:cNvPr id="41019" name="Text Box 62"/>
          <p:cNvSpPr txBox="1">
            <a:spLocks noChangeArrowheads="1"/>
          </p:cNvSpPr>
          <p:nvPr/>
        </p:nvSpPr>
        <p:spPr bwMode="auto">
          <a:xfrm>
            <a:off x="1471613" y="2840038"/>
            <a:ext cx="641350" cy="368300"/>
          </a:xfrm>
          <a:prstGeom prst="rect">
            <a:avLst/>
          </a:prstGeom>
          <a:solidFill>
            <a:schemeClr val="bg1"/>
          </a:solid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退避</a:t>
            </a:r>
          </a:p>
        </p:txBody>
      </p:sp>
      <p:sp>
        <p:nvSpPr>
          <p:cNvPr id="41020" name="Text Box 63"/>
          <p:cNvSpPr txBox="1">
            <a:spLocks noChangeArrowheads="1"/>
          </p:cNvSpPr>
          <p:nvPr/>
        </p:nvSpPr>
        <p:spPr bwMode="auto">
          <a:xfrm>
            <a:off x="1385888" y="3641725"/>
            <a:ext cx="641350" cy="366713"/>
          </a:xfrm>
          <a:prstGeom prst="rect">
            <a:avLst/>
          </a:prstGeom>
          <a:solidFill>
            <a:schemeClr val="bg1"/>
          </a:solid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退避</a:t>
            </a:r>
          </a:p>
        </p:txBody>
      </p:sp>
      <p:sp>
        <p:nvSpPr>
          <p:cNvPr id="41021" name="Text Box 64"/>
          <p:cNvSpPr txBox="1">
            <a:spLocks noChangeArrowheads="1"/>
          </p:cNvSpPr>
          <p:nvPr/>
        </p:nvSpPr>
        <p:spPr bwMode="auto">
          <a:xfrm>
            <a:off x="1370013" y="4416425"/>
            <a:ext cx="641350" cy="365125"/>
          </a:xfrm>
          <a:prstGeom prst="rect">
            <a:avLst/>
          </a:prstGeom>
          <a:solidFill>
            <a:schemeClr val="bg1"/>
          </a:solid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退避</a:t>
            </a:r>
          </a:p>
        </p:txBody>
      </p:sp>
      <p:sp>
        <p:nvSpPr>
          <p:cNvPr id="41022" name="Text Box 65"/>
          <p:cNvSpPr txBox="1">
            <a:spLocks noChangeArrowheads="1"/>
          </p:cNvSpPr>
          <p:nvPr/>
        </p:nvSpPr>
        <p:spPr bwMode="auto">
          <a:xfrm>
            <a:off x="3398838" y="5197475"/>
            <a:ext cx="641350" cy="366713"/>
          </a:xfrm>
          <a:prstGeom prst="rect">
            <a:avLst/>
          </a:prstGeom>
          <a:solidFill>
            <a:schemeClr val="bg1"/>
          </a:solid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退避</a:t>
            </a:r>
          </a:p>
        </p:txBody>
      </p:sp>
      <p:sp>
        <p:nvSpPr>
          <p:cNvPr id="41023" name="Line 69"/>
          <p:cNvSpPr>
            <a:spLocks noChangeShapeType="1"/>
          </p:cNvSpPr>
          <p:nvPr/>
        </p:nvSpPr>
        <p:spPr bwMode="auto">
          <a:xfrm>
            <a:off x="784225" y="2895600"/>
            <a:ext cx="0" cy="309563"/>
          </a:xfrm>
          <a:prstGeom prst="line">
            <a:avLst/>
          </a:prstGeom>
          <a:noFill/>
          <a:ln w="12700">
            <a:solidFill>
              <a:schemeClr val="folHlink"/>
            </a:solidFill>
            <a:round/>
            <a:headEnd/>
            <a:tailEnd/>
          </a:ln>
        </p:spPr>
        <p:txBody>
          <a:bodyPr/>
          <a:lstStyle/>
          <a:p>
            <a:endParaRPr lang="zh-CN" altLang="en-US"/>
          </a:p>
        </p:txBody>
      </p:sp>
      <p:sp>
        <p:nvSpPr>
          <p:cNvPr id="41024" name="Line 70"/>
          <p:cNvSpPr>
            <a:spLocks noChangeShapeType="1"/>
          </p:cNvSpPr>
          <p:nvPr/>
        </p:nvSpPr>
        <p:spPr bwMode="auto">
          <a:xfrm>
            <a:off x="3036888" y="2895600"/>
            <a:ext cx="0" cy="309563"/>
          </a:xfrm>
          <a:prstGeom prst="line">
            <a:avLst/>
          </a:prstGeom>
          <a:noFill/>
          <a:ln w="12700">
            <a:solidFill>
              <a:schemeClr val="folHlink"/>
            </a:solidFill>
            <a:round/>
            <a:headEnd/>
            <a:tailEnd/>
          </a:ln>
        </p:spPr>
        <p:txBody>
          <a:bodyPr/>
          <a:lstStyle/>
          <a:p>
            <a:endParaRPr lang="zh-CN" altLang="en-US"/>
          </a:p>
        </p:txBody>
      </p:sp>
      <p:sp>
        <p:nvSpPr>
          <p:cNvPr id="41025" name="Line 71"/>
          <p:cNvSpPr>
            <a:spLocks noChangeShapeType="1"/>
          </p:cNvSpPr>
          <p:nvPr/>
        </p:nvSpPr>
        <p:spPr bwMode="auto">
          <a:xfrm>
            <a:off x="3036888" y="5211763"/>
            <a:ext cx="0" cy="311150"/>
          </a:xfrm>
          <a:prstGeom prst="line">
            <a:avLst/>
          </a:prstGeom>
          <a:noFill/>
          <a:ln w="9525">
            <a:solidFill>
              <a:schemeClr val="tx1"/>
            </a:solidFill>
            <a:round/>
            <a:headEnd/>
            <a:tailEnd/>
          </a:ln>
        </p:spPr>
        <p:txBody>
          <a:bodyPr/>
          <a:lstStyle/>
          <a:p>
            <a:endParaRPr lang="zh-CN" altLang="en-US"/>
          </a:p>
        </p:txBody>
      </p:sp>
      <p:sp>
        <p:nvSpPr>
          <p:cNvPr id="41026" name="Line 72"/>
          <p:cNvSpPr>
            <a:spLocks noChangeShapeType="1"/>
          </p:cNvSpPr>
          <p:nvPr/>
        </p:nvSpPr>
        <p:spPr bwMode="auto">
          <a:xfrm>
            <a:off x="1235075" y="3668713"/>
            <a:ext cx="0" cy="309562"/>
          </a:xfrm>
          <a:prstGeom prst="line">
            <a:avLst/>
          </a:prstGeom>
          <a:noFill/>
          <a:ln w="12700">
            <a:solidFill>
              <a:schemeClr val="folHlink"/>
            </a:solidFill>
            <a:round/>
            <a:headEnd/>
            <a:tailEnd/>
          </a:ln>
        </p:spPr>
        <p:txBody>
          <a:bodyPr/>
          <a:lstStyle/>
          <a:p>
            <a:endParaRPr lang="zh-CN" altLang="en-US"/>
          </a:p>
        </p:txBody>
      </p:sp>
      <p:sp>
        <p:nvSpPr>
          <p:cNvPr id="41027" name="Line 73"/>
          <p:cNvSpPr>
            <a:spLocks noChangeShapeType="1"/>
          </p:cNvSpPr>
          <p:nvPr/>
        </p:nvSpPr>
        <p:spPr bwMode="auto">
          <a:xfrm>
            <a:off x="1009650" y="4440238"/>
            <a:ext cx="0" cy="309562"/>
          </a:xfrm>
          <a:prstGeom prst="line">
            <a:avLst/>
          </a:prstGeom>
          <a:noFill/>
          <a:ln w="12700">
            <a:solidFill>
              <a:schemeClr val="folHlink"/>
            </a:solidFill>
            <a:round/>
            <a:headEnd/>
            <a:tailEnd/>
          </a:ln>
        </p:spPr>
        <p:txBody>
          <a:bodyPr/>
          <a:lstStyle/>
          <a:p>
            <a:endParaRPr lang="zh-CN" altLang="en-US"/>
          </a:p>
        </p:txBody>
      </p:sp>
      <p:sp>
        <p:nvSpPr>
          <p:cNvPr id="41028" name="Line 74"/>
          <p:cNvSpPr>
            <a:spLocks noChangeShapeType="1"/>
          </p:cNvSpPr>
          <p:nvPr/>
        </p:nvSpPr>
        <p:spPr bwMode="auto">
          <a:xfrm>
            <a:off x="4386263" y="5210175"/>
            <a:ext cx="0" cy="311150"/>
          </a:xfrm>
          <a:prstGeom prst="line">
            <a:avLst/>
          </a:prstGeom>
          <a:noFill/>
          <a:ln w="12700">
            <a:solidFill>
              <a:schemeClr val="folHlink"/>
            </a:solidFill>
            <a:round/>
            <a:headEnd/>
            <a:tailEnd/>
          </a:ln>
        </p:spPr>
        <p:txBody>
          <a:bodyPr/>
          <a:lstStyle/>
          <a:p>
            <a:endParaRPr lang="zh-CN" altLang="en-US"/>
          </a:p>
        </p:txBody>
      </p:sp>
      <p:sp>
        <p:nvSpPr>
          <p:cNvPr id="41029" name="Line 75"/>
          <p:cNvSpPr>
            <a:spLocks noChangeShapeType="1"/>
          </p:cNvSpPr>
          <p:nvPr/>
        </p:nvSpPr>
        <p:spPr bwMode="auto">
          <a:xfrm>
            <a:off x="2211388" y="3668713"/>
            <a:ext cx="0" cy="307975"/>
          </a:xfrm>
          <a:prstGeom prst="line">
            <a:avLst/>
          </a:prstGeom>
          <a:noFill/>
          <a:ln w="12700">
            <a:solidFill>
              <a:schemeClr val="folHlink"/>
            </a:solidFill>
            <a:round/>
            <a:headEnd/>
            <a:tailEnd/>
          </a:ln>
        </p:spPr>
        <p:txBody>
          <a:bodyPr/>
          <a:lstStyle/>
          <a:p>
            <a:endParaRPr lang="zh-CN" altLang="en-US"/>
          </a:p>
        </p:txBody>
      </p:sp>
      <p:sp>
        <p:nvSpPr>
          <p:cNvPr id="41030" name="Line 76"/>
          <p:cNvSpPr>
            <a:spLocks noChangeShapeType="1"/>
          </p:cNvSpPr>
          <p:nvPr/>
        </p:nvSpPr>
        <p:spPr bwMode="auto">
          <a:xfrm>
            <a:off x="2509838" y="4441825"/>
            <a:ext cx="0" cy="309563"/>
          </a:xfrm>
          <a:prstGeom prst="line">
            <a:avLst/>
          </a:prstGeom>
          <a:noFill/>
          <a:ln w="12700">
            <a:solidFill>
              <a:schemeClr val="folHlink"/>
            </a:solidFill>
            <a:round/>
            <a:headEnd/>
            <a:tailEnd/>
          </a:ln>
        </p:spPr>
        <p:txBody>
          <a:bodyPr/>
          <a:lstStyle/>
          <a:p>
            <a:endParaRPr lang="zh-CN" altLang="en-US"/>
          </a:p>
        </p:txBody>
      </p:sp>
      <p:sp>
        <p:nvSpPr>
          <p:cNvPr id="41031" name="Line 77"/>
          <p:cNvSpPr>
            <a:spLocks noChangeShapeType="1"/>
          </p:cNvSpPr>
          <p:nvPr/>
        </p:nvSpPr>
        <p:spPr bwMode="auto">
          <a:xfrm>
            <a:off x="4386263" y="5095875"/>
            <a:ext cx="1274762" cy="0"/>
          </a:xfrm>
          <a:prstGeom prst="line">
            <a:avLst/>
          </a:prstGeom>
          <a:noFill/>
          <a:ln w="38100">
            <a:solidFill>
              <a:schemeClr val="hlink"/>
            </a:solidFill>
            <a:round/>
            <a:headEnd/>
            <a:tailEnd type="triangle" w="sm" len="med"/>
          </a:ln>
        </p:spPr>
        <p:txBody>
          <a:bodyPr/>
          <a:lstStyle/>
          <a:p>
            <a:endParaRPr lang="zh-CN" altLang="en-US"/>
          </a:p>
        </p:txBody>
      </p:sp>
      <p:sp>
        <p:nvSpPr>
          <p:cNvPr id="41032" name="Line 78"/>
          <p:cNvSpPr>
            <a:spLocks noChangeShapeType="1"/>
          </p:cNvSpPr>
          <p:nvPr/>
        </p:nvSpPr>
        <p:spPr bwMode="auto">
          <a:xfrm>
            <a:off x="2484438" y="4325938"/>
            <a:ext cx="1484312" cy="4762"/>
          </a:xfrm>
          <a:prstGeom prst="line">
            <a:avLst/>
          </a:prstGeom>
          <a:noFill/>
          <a:ln w="38100">
            <a:solidFill>
              <a:schemeClr val="hlink"/>
            </a:solidFill>
            <a:round/>
            <a:headEnd/>
            <a:tailEnd type="triangle" w="sm" len="med"/>
          </a:ln>
        </p:spPr>
        <p:txBody>
          <a:bodyPr/>
          <a:lstStyle/>
          <a:p>
            <a:endParaRPr lang="zh-CN" altLang="en-US"/>
          </a:p>
        </p:txBody>
      </p:sp>
      <p:sp>
        <p:nvSpPr>
          <p:cNvPr id="41033" name="Line 79"/>
          <p:cNvSpPr>
            <a:spLocks noChangeShapeType="1"/>
          </p:cNvSpPr>
          <p:nvPr/>
        </p:nvSpPr>
        <p:spPr bwMode="auto">
          <a:xfrm>
            <a:off x="3036888" y="2778125"/>
            <a:ext cx="900112" cy="0"/>
          </a:xfrm>
          <a:prstGeom prst="line">
            <a:avLst/>
          </a:prstGeom>
          <a:noFill/>
          <a:ln w="38100">
            <a:solidFill>
              <a:schemeClr val="hlink"/>
            </a:solidFill>
            <a:round/>
            <a:headEnd/>
            <a:tailEnd type="triangle" w="sm" len="med"/>
          </a:ln>
        </p:spPr>
        <p:txBody>
          <a:bodyPr/>
          <a:lstStyle/>
          <a:p>
            <a:endParaRPr lang="zh-CN" altLang="en-US"/>
          </a:p>
        </p:txBody>
      </p:sp>
      <p:sp>
        <p:nvSpPr>
          <p:cNvPr id="41034" name="Line 80"/>
          <p:cNvSpPr>
            <a:spLocks noChangeShapeType="1"/>
          </p:cNvSpPr>
          <p:nvPr/>
        </p:nvSpPr>
        <p:spPr bwMode="auto">
          <a:xfrm>
            <a:off x="4611688" y="2778125"/>
            <a:ext cx="1049337" cy="0"/>
          </a:xfrm>
          <a:prstGeom prst="line">
            <a:avLst/>
          </a:prstGeom>
          <a:noFill/>
          <a:ln w="38100">
            <a:solidFill>
              <a:schemeClr val="hlink"/>
            </a:solidFill>
            <a:round/>
            <a:headEnd/>
            <a:tailEnd type="triangle" w="sm" len="med"/>
          </a:ln>
        </p:spPr>
        <p:txBody>
          <a:bodyPr/>
          <a:lstStyle/>
          <a:p>
            <a:endParaRPr lang="zh-CN" altLang="en-US"/>
          </a:p>
        </p:txBody>
      </p:sp>
      <p:sp>
        <p:nvSpPr>
          <p:cNvPr id="41035" name="Line 81"/>
          <p:cNvSpPr>
            <a:spLocks noChangeShapeType="1"/>
          </p:cNvSpPr>
          <p:nvPr/>
        </p:nvSpPr>
        <p:spPr bwMode="auto">
          <a:xfrm>
            <a:off x="6037263" y="2778125"/>
            <a:ext cx="1500187" cy="0"/>
          </a:xfrm>
          <a:prstGeom prst="line">
            <a:avLst/>
          </a:prstGeom>
          <a:noFill/>
          <a:ln w="38100">
            <a:solidFill>
              <a:schemeClr val="hlink"/>
            </a:solidFill>
            <a:round/>
            <a:headEnd/>
            <a:tailEnd type="triangle" w="sm" len="med"/>
          </a:ln>
        </p:spPr>
        <p:txBody>
          <a:bodyPr/>
          <a:lstStyle/>
          <a:p>
            <a:endParaRPr lang="zh-CN" altLang="en-US"/>
          </a:p>
        </p:txBody>
      </p:sp>
      <p:sp>
        <p:nvSpPr>
          <p:cNvPr id="41036" name="Text Box 82"/>
          <p:cNvSpPr txBox="1">
            <a:spLocks noChangeArrowheads="1"/>
          </p:cNvSpPr>
          <p:nvPr/>
        </p:nvSpPr>
        <p:spPr bwMode="auto">
          <a:xfrm>
            <a:off x="65088" y="1725613"/>
            <a:ext cx="336550" cy="366712"/>
          </a:xfrm>
          <a:prstGeom prst="rect">
            <a:avLst/>
          </a:prstGeom>
          <a:noFill/>
          <a:ln w="9525">
            <a:noFill/>
            <a:miter lim="800000"/>
            <a:headEnd/>
            <a:tailEnd/>
          </a:ln>
        </p:spPr>
        <p:txBody>
          <a:bodyPr wrap="none">
            <a:spAutoFit/>
          </a:bodyPr>
          <a:lstStyle/>
          <a:p>
            <a:r>
              <a:rPr lang="en-US" altLang="zh-CN" sz="1800" dirty="0">
                <a:solidFill>
                  <a:schemeClr val="tx2"/>
                </a:solidFill>
                <a:latin typeface="Arial" pitchFamily="34" charset="0"/>
                <a:ea typeface="黑体" pitchFamily="49" charset="-122"/>
              </a:rPr>
              <a:t>A</a:t>
            </a:r>
          </a:p>
        </p:txBody>
      </p:sp>
      <p:sp>
        <p:nvSpPr>
          <p:cNvPr id="41037" name="Text Box 83"/>
          <p:cNvSpPr txBox="1">
            <a:spLocks noChangeArrowheads="1"/>
          </p:cNvSpPr>
          <p:nvPr/>
        </p:nvSpPr>
        <p:spPr bwMode="auto">
          <a:xfrm>
            <a:off x="65088" y="2508250"/>
            <a:ext cx="336550" cy="366713"/>
          </a:xfrm>
          <a:prstGeom prst="rect">
            <a:avLst/>
          </a:prstGeom>
          <a:noFill/>
          <a:ln w="9525">
            <a:noFill/>
            <a:miter lim="800000"/>
            <a:headEnd/>
            <a:tailEnd/>
          </a:ln>
        </p:spPr>
        <p:txBody>
          <a:bodyPr wrap="none">
            <a:spAutoFit/>
          </a:bodyPr>
          <a:lstStyle/>
          <a:p>
            <a:r>
              <a:rPr lang="en-US" altLang="zh-CN" sz="1800">
                <a:solidFill>
                  <a:schemeClr val="tx2"/>
                </a:solidFill>
                <a:latin typeface="Arial" pitchFamily="34" charset="0"/>
                <a:ea typeface="黑体" pitchFamily="49" charset="-122"/>
              </a:rPr>
              <a:t>B</a:t>
            </a:r>
          </a:p>
        </p:txBody>
      </p:sp>
      <p:sp>
        <p:nvSpPr>
          <p:cNvPr id="41038" name="Text Box 84"/>
          <p:cNvSpPr txBox="1">
            <a:spLocks noChangeArrowheads="1"/>
          </p:cNvSpPr>
          <p:nvPr/>
        </p:nvSpPr>
        <p:spPr bwMode="auto">
          <a:xfrm>
            <a:off x="65088" y="3292475"/>
            <a:ext cx="349250" cy="366713"/>
          </a:xfrm>
          <a:prstGeom prst="rect">
            <a:avLst/>
          </a:prstGeom>
          <a:noFill/>
          <a:ln w="9525">
            <a:noFill/>
            <a:miter lim="800000"/>
            <a:headEnd/>
            <a:tailEnd/>
          </a:ln>
        </p:spPr>
        <p:txBody>
          <a:bodyPr wrap="none">
            <a:spAutoFit/>
          </a:bodyPr>
          <a:lstStyle/>
          <a:p>
            <a:r>
              <a:rPr lang="en-US" altLang="zh-CN" sz="1800">
                <a:solidFill>
                  <a:schemeClr val="tx2"/>
                </a:solidFill>
                <a:latin typeface="Arial" pitchFamily="34" charset="0"/>
                <a:ea typeface="黑体" pitchFamily="49" charset="-122"/>
              </a:rPr>
              <a:t>C</a:t>
            </a:r>
          </a:p>
        </p:txBody>
      </p:sp>
      <p:sp>
        <p:nvSpPr>
          <p:cNvPr id="41039" name="Text Box 85"/>
          <p:cNvSpPr txBox="1">
            <a:spLocks noChangeArrowheads="1"/>
          </p:cNvSpPr>
          <p:nvPr/>
        </p:nvSpPr>
        <p:spPr bwMode="auto">
          <a:xfrm>
            <a:off x="65088" y="4075113"/>
            <a:ext cx="349250" cy="366712"/>
          </a:xfrm>
          <a:prstGeom prst="rect">
            <a:avLst/>
          </a:prstGeom>
          <a:noFill/>
          <a:ln w="9525">
            <a:noFill/>
            <a:miter lim="800000"/>
            <a:headEnd/>
            <a:tailEnd/>
          </a:ln>
        </p:spPr>
        <p:txBody>
          <a:bodyPr wrap="none">
            <a:spAutoFit/>
          </a:bodyPr>
          <a:lstStyle/>
          <a:p>
            <a:r>
              <a:rPr lang="en-US" altLang="zh-CN" sz="1800">
                <a:solidFill>
                  <a:schemeClr val="tx2"/>
                </a:solidFill>
                <a:latin typeface="Arial" pitchFamily="34" charset="0"/>
                <a:ea typeface="黑体" pitchFamily="49" charset="-122"/>
              </a:rPr>
              <a:t>D</a:t>
            </a:r>
          </a:p>
        </p:txBody>
      </p:sp>
      <p:sp>
        <p:nvSpPr>
          <p:cNvPr id="41040" name="Text Box 86"/>
          <p:cNvSpPr txBox="1">
            <a:spLocks noChangeArrowheads="1"/>
          </p:cNvSpPr>
          <p:nvPr/>
        </p:nvSpPr>
        <p:spPr bwMode="auto">
          <a:xfrm>
            <a:off x="65088" y="4857750"/>
            <a:ext cx="336550" cy="366713"/>
          </a:xfrm>
          <a:prstGeom prst="rect">
            <a:avLst/>
          </a:prstGeom>
          <a:noFill/>
          <a:ln w="9525">
            <a:noFill/>
            <a:miter lim="800000"/>
            <a:headEnd/>
            <a:tailEnd/>
          </a:ln>
        </p:spPr>
        <p:txBody>
          <a:bodyPr wrap="none">
            <a:spAutoFit/>
          </a:bodyPr>
          <a:lstStyle/>
          <a:p>
            <a:r>
              <a:rPr lang="en-US" altLang="zh-CN" sz="1800">
                <a:solidFill>
                  <a:schemeClr val="tx2"/>
                </a:solidFill>
                <a:latin typeface="Arial" pitchFamily="34" charset="0"/>
                <a:ea typeface="黑体" pitchFamily="49" charset="-122"/>
              </a:rPr>
              <a:t>E</a:t>
            </a:r>
          </a:p>
        </p:txBody>
      </p:sp>
      <p:sp>
        <p:nvSpPr>
          <p:cNvPr id="41041" name="Text Box 87"/>
          <p:cNvSpPr txBox="1">
            <a:spLocks noChangeArrowheads="1"/>
          </p:cNvSpPr>
          <p:nvPr/>
        </p:nvSpPr>
        <p:spPr bwMode="auto">
          <a:xfrm>
            <a:off x="8786813" y="1738313"/>
            <a:ext cx="247650" cy="366712"/>
          </a:xfrm>
          <a:prstGeom prst="rect">
            <a:avLst/>
          </a:prstGeom>
          <a:noFill/>
          <a:ln w="9525">
            <a:noFill/>
            <a:miter lim="800000"/>
            <a:headEnd/>
            <a:tailEnd/>
          </a:ln>
        </p:spPr>
        <p:txBody>
          <a:bodyPr wrap="none">
            <a:spAutoFit/>
          </a:bodyPr>
          <a:lstStyle/>
          <a:p>
            <a:r>
              <a:rPr lang="en-US" altLang="zh-CN" sz="1800" i="1">
                <a:solidFill>
                  <a:schemeClr val="tx2"/>
                </a:solidFill>
                <a:latin typeface="Arial" pitchFamily="34" charset="0"/>
                <a:ea typeface="黑体" pitchFamily="49" charset="-122"/>
              </a:rPr>
              <a:t>t</a:t>
            </a:r>
          </a:p>
        </p:txBody>
      </p:sp>
      <p:sp>
        <p:nvSpPr>
          <p:cNvPr id="41042" name="Text Box 88"/>
          <p:cNvSpPr txBox="1">
            <a:spLocks noChangeArrowheads="1"/>
          </p:cNvSpPr>
          <p:nvPr/>
        </p:nvSpPr>
        <p:spPr bwMode="auto">
          <a:xfrm>
            <a:off x="8813800" y="2508250"/>
            <a:ext cx="247650" cy="366713"/>
          </a:xfrm>
          <a:prstGeom prst="rect">
            <a:avLst/>
          </a:prstGeom>
          <a:noFill/>
          <a:ln w="9525">
            <a:noFill/>
            <a:miter lim="800000"/>
            <a:headEnd/>
            <a:tailEnd/>
          </a:ln>
        </p:spPr>
        <p:txBody>
          <a:bodyPr wrap="none">
            <a:spAutoFit/>
          </a:bodyPr>
          <a:lstStyle/>
          <a:p>
            <a:r>
              <a:rPr lang="en-US" altLang="zh-CN" sz="1800" i="1">
                <a:solidFill>
                  <a:schemeClr val="tx2"/>
                </a:solidFill>
                <a:latin typeface="Arial" pitchFamily="34" charset="0"/>
                <a:ea typeface="黑体" pitchFamily="49" charset="-122"/>
              </a:rPr>
              <a:t>t</a:t>
            </a:r>
          </a:p>
        </p:txBody>
      </p:sp>
      <p:sp>
        <p:nvSpPr>
          <p:cNvPr id="41043" name="Text Box 89"/>
          <p:cNvSpPr txBox="1">
            <a:spLocks noChangeArrowheads="1"/>
          </p:cNvSpPr>
          <p:nvPr/>
        </p:nvSpPr>
        <p:spPr bwMode="auto">
          <a:xfrm>
            <a:off x="8839200" y="3279775"/>
            <a:ext cx="247650" cy="366713"/>
          </a:xfrm>
          <a:prstGeom prst="rect">
            <a:avLst/>
          </a:prstGeom>
          <a:noFill/>
          <a:ln w="9525">
            <a:noFill/>
            <a:miter lim="800000"/>
            <a:headEnd/>
            <a:tailEnd/>
          </a:ln>
        </p:spPr>
        <p:txBody>
          <a:bodyPr wrap="none">
            <a:spAutoFit/>
          </a:bodyPr>
          <a:lstStyle/>
          <a:p>
            <a:r>
              <a:rPr lang="en-US" altLang="zh-CN" sz="1800" i="1">
                <a:solidFill>
                  <a:schemeClr val="tx2"/>
                </a:solidFill>
                <a:latin typeface="Arial" pitchFamily="34" charset="0"/>
                <a:ea typeface="黑体" pitchFamily="49" charset="-122"/>
              </a:rPr>
              <a:t>t</a:t>
            </a:r>
          </a:p>
        </p:txBody>
      </p:sp>
      <p:sp>
        <p:nvSpPr>
          <p:cNvPr id="41044" name="Text Box 90"/>
          <p:cNvSpPr txBox="1">
            <a:spLocks noChangeArrowheads="1"/>
          </p:cNvSpPr>
          <p:nvPr/>
        </p:nvSpPr>
        <p:spPr bwMode="auto">
          <a:xfrm>
            <a:off x="8866188" y="4051300"/>
            <a:ext cx="247650" cy="366713"/>
          </a:xfrm>
          <a:prstGeom prst="rect">
            <a:avLst/>
          </a:prstGeom>
          <a:noFill/>
          <a:ln w="9525">
            <a:noFill/>
            <a:miter lim="800000"/>
            <a:headEnd/>
            <a:tailEnd/>
          </a:ln>
        </p:spPr>
        <p:txBody>
          <a:bodyPr wrap="none">
            <a:spAutoFit/>
          </a:bodyPr>
          <a:lstStyle/>
          <a:p>
            <a:r>
              <a:rPr lang="en-US" altLang="zh-CN" sz="1800" i="1">
                <a:solidFill>
                  <a:schemeClr val="tx2"/>
                </a:solidFill>
                <a:latin typeface="Arial" pitchFamily="34" charset="0"/>
                <a:ea typeface="黑体" pitchFamily="49" charset="-122"/>
              </a:rPr>
              <a:t>t</a:t>
            </a:r>
          </a:p>
        </p:txBody>
      </p:sp>
      <p:sp>
        <p:nvSpPr>
          <p:cNvPr id="41045" name="Text Box 91"/>
          <p:cNvSpPr txBox="1">
            <a:spLocks noChangeArrowheads="1"/>
          </p:cNvSpPr>
          <p:nvPr/>
        </p:nvSpPr>
        <p:spPr bwMode="auto">
          <a:xfrm>
            <a:off x="8893175" y="4822825"/>
            <a:ext cx="247650" cy="366713"/>
          </a:xfrm>
          <a:prstGeom prst="rect">
            <a:avLst/>
          </a:prstGeom>
          <a:noFill/>
          <a:ln w="9525">
            <a:noFill/>
            <a:miter lim="800000"/>
            <a:headEnd/>
            <a:tailEnd/>
          </a:ln>
        </p:spPr>
        <p:txBody>
          <a:bodyPr wrap="none">
            <a:spAutoFit/>
          </a:bodyPr>
          <a:lstStyle/>
          <a:p>
            <a:r>
              <a:rPr lang="en-US" altLang="zh-CN" sz="1800" i="1">
                <a:solidFill>
                  <a:schemeClr val="tx2"/>
                </a:solidFill>
                <a:latin typeface="Arial" pitchFamily="34" charset="0"/>
                <a:ea typeface="黑体" pitchFamily="49" charset="-122"/>
              </a:rPr>
              <a:t>t</a:t>
            </a:r>
          </a:p>
        </p:txBody>
      </p:sp>
      <p:sp>
        <p:nvSpPr>
          <p:cNvPr id="41046" name="Line 92"/>
          <p:cNvSpPr>
            <a:spLocks noChangeShapeType="1"/>
          </p:cNvSpPr>
          <p:nvPr/>
        </p:nvSpPr>
        <p:spPr bwMode="auto">
          <a:xfrm>
            <a:off x="1685925"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1047" name="Rectangle 93"/>
          <p:cNvSpPr>
            <a:spLocks noChangeArrowheads="1"/>
          </p:cNvSpPr>
          <p:nvPr/>
        </p:nvSpPr>
        <p:spPr bwMode="auto">
          <a:xfrm>
            <a:off x="827088" y="6021388"/>
            <a:ext cx="823912" cy="231775"/>
          </a:xfrm>
          <a:prstGeom prst="rect">
            <a:avLst/>
          </a:prstGeom>
          <a:solidFill>
            <a:srgbClr val="00CC00"/>
          </a:solidFill>
          <a:ln w="19050" algn="ctr">
            <a:solidFill>
              <a:schemeClr val="tx2"/>
            </a:solidFill>
            <a:miter lim="800000"/>
            <a:headEnd/>
            <a:tailEnd/>
          </a:ln>
        </p:spPr>
        <p:txBody>
          <a:bodyPr wrap="none" anchor="ctr"/>
          <a:lstStyle/>
          <a:p>
            <a:endParaRPr lang="zh-CN" altLang="en-US"/>
          </a:p>
        </p:txBody>
      </p:sp>
      <p:sp>
        <p:nvSpPr>
          <p:cNvPr id="41048" name="Line 95"/>
          <p:cNvSpPr>
            <a:spLocks noChangeShapeType="1"/>
          </p:cNvSpPr>
          <p:nvPr/>
        </p:nvSpPr>
        <p:spPr bwMode="auto">
          <a:xfrm>
            <a:off x="1719263" y="6130925"/>
            <a:ext cx="601662" cy="1588"/>
          </a:xfrm>
          <a:prstGeom prst="line">
            <a:avLst/>
          </a:prstGeom>
          <a:noFill/>
          <a:ln w="9525">
            <a:solidFill>
              <a:schemeClr val="tx1"/>
            </a:solidFill>
            <a:round/>
            <a:headEnd/>
            <a:tailEnd/>
          </a:ln>
        </p:spPr>
        <p:txBody>
          <a:bodyPr/>
          <a:lstStyle/>
          <a:p>
            <a:endParaRPr lang="zh-CN" altLang="en-US"/>
          </a:p>
        </p:txBody>
      </p:sp>
      <p:sp>
        <p:nvSpPr>
          <p:cNvPr id="41049" name="Rectangle 96"/>
          <p:cNvSpPr>
            <a:spLocks noChangeArrowheads="1"/>
          </p:cNvSpPr>
          <p:nvPr/>
        </p:nvSpPr>
        <p:spPr bwMode="auto">
          <a:xfrm>
            <a:off x="155575" y="5815013"/>
            <a:ext cx="4381500" cy="566737"/>
          </a:xfrm>
          <a:prstGeom prst="rect">
            <a:avLst/>
          </a:prstGeom>
          <a:noFill/>
          <a:ln w="9525">
            <a:solidFill>
              <a:schemeClr val="tx1"/>
            </a:solidFill>
            <a:miter lim="800000"/>
            <a:headEnd/>
            <a:tailEnd/>
          </a:ln>
        </p:spPr>
        <p:txBody>
          <a:bodyPr wrap="none" anchor="ctr"/>
          <a:lstStyle/>
          <a:p>
            <a:endParaRPr lang="zh-CN" altLang="en-US"/>
          </a:p>
        </p:txBody>
      </p:sp>
      <p:sp>
        <p:nvSpPr>
          <p:cNvPr id="41050" name="Text Box 97"/>
          <p:cNvSpPr txBox="1">
            <a:spLocks noChangeArrowheads="1"/>
          </p:cNvSpPr>
          <p:nvPr/>
        </p:nvSpPr>
        <p:spPr bwMode="auto">
          <a:xfrm>
            <a:off x="2344738" y="2278063"/>
            <a:ext cx="641350" cy="365125"/>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冻结</a:t>
            </a:r>
          </a:p>
        </p:txBody>
      </p:sp>
      <p:sp>
        <p:nvSpPr>
          <p:cNvPr id="41051" name="Text Box 98"/>
          <p:cNvSpPr txBox="1">
            <a:spLocks noChangeArrowheads="1"/>
          </p:cNvSpPr>
          <p:nvPr/>
        </p:nvSpPr>
        <p:spPr bwMode="auto">
          <a:xfrm>
            <a:off x="2044700" y="3819525"/>
            <a:ext cx="641350" cy="366713"/>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冻结</a:t>
            </a:r>
          </a:p>
        </p:txBody>
      </p:sp>
      <p:sp>
        <p:nvSpPr>
          <p:cNvPr id="41052" name="Text Box 99"/>
          <p:cNvSpPr txBox="1">
            <a:spLocks noChangeArrowheads="1"/>
          </p:cNvSpPr>
          <p:nvPr/>
        </p:nvSpPr>
        <p:spPr bwMode="auto">
          <a:xfrm>
            <a:off x="3989388" y="4606925"/>
            <a:ext cx="641350" cy="366713"/>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冻结</a:t>
            </a:r>
          </a:p>
        </p:txBody>
      </p:sp>
      <p:sp>
        <p:nvSpPr>
          <p:cNvPr id="41053" name="Text Box 100"/>
          <p:cNvSpPr txBox="1">
            <a:spLocks noChangeArrowheads="1"/>
          </p:cNvSpPr>
          <p:nvPr/>
        </p:nvSpPr>
        <p:spPr bwMode="auto">
          <a:xfrm>
            <a:off x="5646738" y="2278063"/>
            <a:ext cx="641350" cy="365125"/>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冻结</a:t>
            </a:r>
          </a:p>
        </p:txBody>
      </p:sp>
      <p:sp>
        <p:nvSpPr>
          <p:cNvPr id="41054" name="Text Box 101"/>
          <p:cNvSpPr txBox="1">
            <a:spLocks noChangeArrowheads="1"/>
          </p:cNvSpPr>
          <p:nvPr/>
        </p:nvSpPr>
        <p:spPr bwMode="auto">
          <a:xfrm>
            <a:off x="4010025" y="2278063"/>
            <a:ext cx="641350" cy="365125"/>
          </a:xfrm>
          <a:prstGeom prst="rect">
            <a:avLst/>
          </a:prstGeom>
          <a:noFill/>
          <a:ln w="9525">
            <a:noFill/>
            <a:miter lim="800000"/>
            <a:headEnd/>
            <a:tailEnd/>
          </a:ln>
        </p:spPr>
        <p:txBody>
          <a:bodyPr wrap="none">
            <a:spAutoFit/>
          </a:bodyPr>
          <a:lstStyle/>
          <a:p>
            <a:r>
              <a:rPr lang="zh-CN" altLang="en-US" sz="1800">
                <a:solidFill>
                  <a:schemeClr val="tx2"/>
                </a:solidFill>
                <a:latin typeface="Arial" pitchFamily="34" charset="0"/>
                <a:ea typeface="黑体" pitchFamily="49" charset="-122"/>
              </a:rPr>
              <a:t>冻结</a:t>
            </a:r>
          </a:p>
        </p:txBody>
      </p:sp>
      <p:sp>
        <p:nvSpPr>
          <p:cNvPr id="41055" name="Line 5"/>
          <p:cNvSpPr>
            <a:spLocks noChangeShapeType="1"/>
          </p:cNvSpPr>
          <p:nvPr/>
        </p:nvSpPr>
        <p:spPr bwMode="auto">
          <a:xfrm>
            <a:off x="334963" y="2124075"/>
            <a:ext cx="8628062" cy="0"/>
          </a:xfrm>
          <a:prstGeom prst="line">
            <a:avLst/>
          </a:prstGeom>
          <a:noFill/>
          <a:ln w="19050">
            <a:solidFill>
              <a:schemeClr val="tx2"/>
            </a:solidFill>
            <a:round/>
            <a:headEnd/>
            <a:tailEnd type="triangle" w="sm" len="med"/>
          </a:ln>
        </p:spPr>
        <p:txBody>
          <a:bodyPr/>
          <a:lstStyle/>
          <a:p>
            <a:endParaRPr lang="zh-CN" altLang="en-US"/>
          </a:p>
        </p:txBody>
      </p:sp>
      <p:sp>
        <p:nvSpPr>
          <p:cNvPr id="41056" name="Line 6"/>
          <p:cNvSpPr>
            <a:spLocks noChangeShapeType="1"/>
          </p:cNvSpPr>
          <p:nvPr/>
        </p:nvSpPr>
        <p:spPr bwMode="auto">
          <a:xfrm>
            <a:off x="334963" y="5208588"/>
            <a:ext cx="8628062" cy="0"/>
          </a:xfrm>
          <a:prstGeom prst="line">
            <a:avLst/>
          </a:prstGeom>
          <a:noFill/>
          <a:ln w="19050">
            <a:solidFill>
              <a:schemeClr val="tx2"/>
            </a:solidFill>
            <a:round/>
            <a:headEnd/>
            <a:tailEnd type="triangle" w="sm" len="med"/>
          </a:ln>
        </p:spPr>
        <p:txBody>
          <a:bodyPr/>
          <a:lstStyle/>
          <a:p>
            <a:endParaRPr lang="zh-CN" altLang="en-US"/>
          </a:p>
        </p:txBody>
      </p:sp>
      <p:sp>
        <p:nvSpPr>
          <p:cNvPr id="41057" name="Line 66"/>
          <p:cNvSpPr>
            <a:spLocks noChangeShapeType="1"/>
          </p:cNvSpPr>
          <p:nvPr/>
        </p:nvSpPr>
        <p:spPr bwMode="auto">
          <a:xfrm>
            <a:off x="334963" y="3667125"/>
            <a:ext cx="8628062" cy="0"/>
          </a:xfrm>
          <a:prstGeom prst="line">
            <a:avLst/>
          </a:prstGeom>
          <a:noFill/>
          <a:ln w="19050">
            <a:solidFill>
              <a:schemeClr val="tx2"/>
            </a:solidFill>
            <a:round/>
            <a:headEnd/>
            <a:tailEnd type="triangle" w="sm" len="med"/>
          </a:ln>
        </p:spPr>
        <p:txBody>
          <a:bodyPr/>
          <a:lstStyle/>
          <a:p>
            <a:endParaRPr lang="zh-CN" altLang="en-US"/>
          </a:p>
        </p:txBody>
      </p:sp>
      <p:sp>
        <p:nvSpPr>
          <p:cNvPr id="41058" name="Line 67"/>
          <p:cNvSpPr>
            <a:spLocks noChangeShapeType="1"/>
          </p:cNvSpPr>
          <p:nvPr/>
        </p:nvSpPr>
        <p:spPr bwMode="auto">
          <a:xfrm>
            <a:off x="334963" y="4437063"/>
            <a:ext cx="8628062" cy="0"/>
          </a:xfrm>
          <a:prstGeom prst="line">
            <a:avLst/>
          </a:prstGeom>
          <a:noFill/>
          <a:ln w="19050">
            <a:solidFill>
              <a:schemeClr val="tx2"/>
            </a:solidFill>
            <a:round/>
            <a:headEnd/>
            <a:tailEnd type="triangle" w="sm" len="med"/>
          </a:ln>
        </p:spPr>
        <p:txBody>
          <a:bodyPr/>
          <a:lstStyle/>
          <a:p>
            <a:endParaRPr lang="zh-CN" altLang="en-US"/>
          </a:p>
        </p:txBody>
      </p:sp>
      <p:sp>
        <p:nvSpPr>
          <p:cNvPr id="41059" name="Line 68"/>
          <p:cNvSpPr>
            <a:spLocks noChangeShapeType="1"/>
          </p:cNvSpPr>
          <p:nvPr/>
        </p:nvSpPr>
        <p:spPr bwMode="auto">
          <a:xfrm>
            <a:off x="334963" y="2895600"/>
            <a:ext cx="8628062" cy="0"/>
          </a:xfrm>
          <a:prstGeom prst="line">
            <a:avLst/>
          </a:prstGeom>
          <a:noFill/>
          <a:ln w="19050">
            <a:solidFill>
              <a:schemeClr val="tx2"/>
            </a:solidFill>
            <a:round/>
            <a:headEnd/>
            <a:tailEnd type="triangle" w="sm" len="med"/>
          </a:ln>
        </p:spPr>
        <p:txBody>
          <a:bodyPr/>
          <a:lstStyle/>
          <a:p>
            <a:endParaRPr lang="zh-CN" altLang="en-US"/>
          </a:p>
        </p:txBody>
      </p:sp>
      <p:sp>
        <p:nvSpPr>
          <p:cNvPr id="41060" name="Rectangle 105"/>
          <p:cNvSpPr>
            <a:spLocks noGrp="1" noChangeArrowheads="1"/>
          </p:cNvSpPr>
          <p:nvPr>
            <p:ph type="title"/>
          </p:nvPr>
        </p:nvSpPr>
        <p:spPr>
          <a:xfrm>
            <a:off x="251520" y="116632"/>
            <a:ext cx="7793037" cy="719137"/>
          </a:xfrm>
        </p:spPr>
        <p:txBody>
          <a:bodyPr/>
          <a:lstStyle/>
          <a:p>
            <a:pPr algn="l" eaLnBrk="1" hangingPunct="1">
              <a:buFont typeface="Arial" pitchFamily="34" charset="0"/>
              <a:buChar char="•"/>
            </a:pPr>
            <a:r>
              <a:rPr lang="en-US" altLang="zh-CN" sz="3600" u="sng" dirty="0"/>
              <a:t> 802.11 </a:t>
            </a:r>
            <a:r>
              <a:rPr lang="zh-CN" altLang="en-US" sz="3600" u="sng" dirty="0"/>
              <a:t>的退避机制</a:t>
            </a:r>
          </a:p>
        </p:txBody>
      </p:sp>
      <p:sp>
        <p:nvSpPr>
          <p:cNvPr id="41061" name="日期占位符 100"/>
          <p:cNvSpPr>
            <a:spLocks noGrp="1"/>
          </p:cNvSpPr>
          <p:nvPr>
            <p:ph type="dt" sz="quarter" idx="10"/>
          </p:nvPr>
        </p:nvSpPr>
        <p:spPr>
          <a:xfrm>
            <a:off x="0" y="6400800"/>
            <a:ext cx="1905000" cy="457200"/>
          </a:xfrm>
          <a:noFill/>
        </p:spPr>
        <p:txBody>
          <a:bodyPr/>
          <a:lstStyle/>
          <a:p>
            <a:fld id="{ECCFD6A4-AF5C-4CB8-95C2-14331799A56F}" type="datetime1">
              <a:rPr lang="zh-CN" altLang="en-US" smtClean="0"/>
              <a:pPr/>
              <a:t>2018/1/14</a:t>
            </a:fld>
            <a:endParaRPr lang="en-US" altLang="zh-CN" dirty="0"/>
          </a:p>
        </p:txBody>
      </p:sp>
      <p:sp>
        <p:nvSpPr>
          <p:cNvPr id="41062" name="灯片编号占位符 101"/>
          <p:cNvSpPr>
            <a:spLocks noGrp="1"/>
          </p:cNvSpPr>
          <p:nvPr>
            <p:ph type="sldNum" sz="quarter" idx="12"/>
          </p:nvPr>
        </p:nvSpPr>
        <p:spPr>
          <a:noFill/>
        </p:spPr>
        <p:txBody>
          <a:bodyPr/>
          <a:lstStyle/>
          <a:p>
            <a:fld id="{82F14666-07E1-4EA6-8C9F-89683E79736D}" type="slidenum">
              <a:rPr lang="en-US" altLang="zh-CN" smtClean="0"/>
              <a:pPr/>
              <a:t>118</a:t>
            </a:fld>
            <a:endParaRPr lang="en-US" altLang="zh-CN"/>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pPr algn="l"/>
            <a:r>
              <a:rPr lang="en-US" altLang="zh-CN" sz="3200" u="sng" dirty="0"/>
              <a:t>CSMA/CA</a:t>
            </a:r>
            <a:r>
              <a:rPr lang="zh-CN" altLang="en-US" sz="3200" u="sng" dirty="0"/>
              <a:t>算法总结</a:t>
            </a:r>
          </a:p>
        </p:txBody>
      </p:sp>
      <p:sp>
        <p:nvSpPr>
          <p:cNvPr id="48131" name="内容占位符 2"/>
          <p:cNvSpPr>
            <a:spLocks noGrp="1"/>
          </p:cNvSpPr>
          <p:nvPr>
            <p:ph idx="1"/>
          </p:nvPr>
        </p:nvSpPr>
        <p:spPr>
          <a:xfrm>
            <a:off x="323528" y="1844824"/>
            <a:ext cx="8497639" cy="3754438"/>
          </a:xfrm>
        </p:spPr>
        <p:txBody>
          <a:bodyPr/>
          <a:lstStyle/>
          <a:p>
            <a:r>
              <a:rPr lang="zh-CN" altLang="en-US" dirty="0">
                <a:latin typeface="华文新魏" pitchFamily="2" charset="-122"/>
                <a:ea typeface="华文新魏" pitchFamily="2" charset="-122"/>
              </a:rPr>
              <a:t>归纳如下：</a:t>
            </a:r>
            <a:endParaRPr lang="en-US" altLang="zh-CN" dirty="0">
              <a:latin typeface="华文新魏" pitchFamily="2" charset="-122"/>
              <a:ea typeface="华文新魏" pitchFamily="2" charset="-122"/>
            </a:endParaRPr>
          </a:p>
          <a:p>
            <a:pPr marL="914400" lvl="1" indent="-457200">
              <a:buFont typeface="Arial" pitchFamily="34" charset="0"/>
              <a:buAutoNum type="arabicPeriod"/>
            </a:pPr>
            <a:r>
              <a:rPr lang="zh-CN" altLang="en-US" sz="2400" dirty="0">
                <a:latin typeface="华文新魏" pitchFamily="2" charset="-122"/>
                <a:ea typeface="华文新魏" pitchFamily="2" charset="-122"/>
              </a:rPr>
              <a:t>站点最初有数据发送，检测到信道空，等待时间</a:t>
            </a:r>
            <a:r>
              <a:rPr lang="en-US" altLang="zh-CN" sz="2400" dirty="0">
                <a:latin typeface="华文新魏" pitchFamily="2" charset="-122"/>
                <a:ea typeface="华文新魏" pitchFamily="2" charset="-122"/>
              </a:rPr>
              <a:t>DIFS</a:t>
            </a:r>
            <a:r>
              <a:rPr lang="zh-CN" altLang="en-US" sz="2400" dirty="0">
                <a:latin typeface="华文新魏" pitchFamily="2" charset="-122"/>
                <a:ea typeface="华文新魏" pitchFamily="2" charset="-122"/>
              </a:rPr>
              <a:t>后，发送；</a:t>
            </a:r>
            <a:endParaRPr lang="en-US" altLang="zh-CN" sz="2400" dirty="0">
              <a:latin typeface="华文新魏" pitchFamily="2" charset="-122"/>
              <a:ea typeface="华文新魏" pitchFamily="2" charset="-122"/>
            </a:endParaRPr>
          </a:p>
          <a:p>
            <a:pPr marL="914400" lvl="1" indent="-457200">
              <a:buFont typeface="Arial" pitchFamily="34" charset="0"/>
              <a:buAutoNum type="arabicPeriod"/>
            </a:pPr>
            <a:r>
              <a:rPr lang="zh-CN" altLang="en-US" sz="2400" dirty="0">
                <a:latin typeface="华文新魏" pitchFamily="2" charset="-122"/>
                <a:ea typeface="华文新魏" pitchFamily="2" charset="-122"/>
              </a:rPr>
              <a:t>否则，站点执行退避算法，一旦检测到信道忙，就冻结退避计时器；如信道空闲，退避计时器倒计时；</a:t>
            </a:r>
            <a:endParaRPr lang="en-US" altLang="zh-CN" sz="2400" dirty="0">
              <a:latin typeface="华文新魏" pitchFamily="2" charset="-122"/>
              <a:ea typeface="华文新魏" pitchFamily="2" charset="-122"/>
            </a:endParaRPr>
          </a:p>
          <a:p>
            <a:pPr marL="914400" lvl="1" indent="-457200">
              <a:buFont typeface="Arial" pitchFamily="34" charset="0"/>
              <a:buAutoNum type="arabicPeriod"/>
            </a:pPr>
            <a:r>
              <a:rPr lang="zh-CN" altLang="en-US" sz="2400" dirty="0">
                <a:latin typeface="华文新魏" pitchFamily="2" charset="-122"/>
                <a:ea typeface="华文新魏" pitchFamily="2" charset="-122"/>
              </a:rPr>
              <a:t>退避计时器减少到零，站点发送帧，等待确认；</a:t>
            </a:r>
            <a:endParaRPr lang="en-US" altLang="zh-CN" sz="2400" dirty="0">
              <a:latin typeface="华文新魏" pitchFamily="2" charset="-122"/>
              <a:ea typeface="华文新魏" pitchFamily="2" charset="-122"/>
            </a:endParaRPr>
          </a:p>
          <a:p>
            <a:pPr marL="914400" lvl="1" indent="-457200">
              <a:buFont typeface="Arial" pitchFamily="34" charset="0"/>
              <a:buAutoNum type="arabicPeriod"/>
            </a:pPr>
            <a:r>
              <a:rPr lang="zh-CN" altLang="en-US" sz="2400" dirty="0">
                <a:latin typeface="华文新魏" pitchFamily="2" charset="-122"/>
                <a:ea typeface="华文新魏" pitchFamily="2" charset="-122"/>
              </a:rPr>
              <a:t>发送站若收到确认，则本次发送成功，如还有数据，则返回</a:t>
            </a:r>
            <a:r>
              <a:rPr lang="en-US" altLang="zh-CN" sz="2400" dirty="0">
                <a:latin typeface="华文新魏" pitchFamily="2" charset="-122"/>
                <a:ea typeface="华文新魏" pitchFamily="2" charset="-122"/>
              </a:rPr>
              <a:t>2</a:t>
            </a:r>
            <a:r>
              <a:rPr lang="zh-CN" altLang="en-US" sz="2400" dirty="0">
                <a:latin typeface="华文新魏" pitchFamily="2" charset="-122"/>
                <a:ea typeface="华文新魏" pitchFamily="2" charset="-122"/>
              </a:rPr>
              <a:t>；如果未收到确认，则重传，返回</a:t>
            </a:r>
            <a:r>
              <a:rPr lang="en-US" altLang="zh-CN" sz="2400" dirty="0">
                <a:latin typeface="华文新魏" pitchFamily="2" charset="-122"/>
                <a:ea typeface="华文新魏" pitchFamily="2" charset="-122"/>
              </a:rPr>
              <a:t>2.</a:t>
            </a:r>
          </a:p>
        </p:txBody>
      </p:sp>
      <p:sp>
        <p:nvSpPr>
          <p:cNvPr id="48132" name="日期占位符 3"/>
          <p:cNvSpPr>
            <a:spLocks noGrp="1"/>
          </p:cNvSpPr>
          <p:nvPr>
            <p:ph type="dt" sz="quarter" idx="10"/>
          </p:nvPr>
        </p:nvSpPr>
        <p:spPr>
          <a:xfrm>
            <a:off x="0" y="6400800"/>
            <a:ext cx="1905000" cy="457200"/>
          </a:xfrm>
          <a:noFill/>
        </p:spPr>
        <p:txBody>
          <a:bodyPr/>
          <a:lstStyle/>
          <a:p>
            <a:fld id="{CC806685-141C-4418-BCAA-972AC5CE4D47}" type="datetime1">
              <a:rPr lang="zh-CN" altLang="en-US" smtClean="0"/>
              <a:pPr/>
              <a:t>2018/1/14</a:t>
            </a:fld>
            <a:endParaRPr lang="en-US" altLang="zh-CN"/>
          </a:p>
        </p:txBody>
      </p:sp>
      <p:sp>
        <p:nvSpPr>
          <p:cNvPr id="48134" name="灯片编号占位符 5"/>
          <p:cNvSpPr>
            <a:spLocks noGrp="1"/>
          </p:cNvSpPr>
          <p:nvPr>
            <p:ph type="sldNum" sz="quarter" idx="12"/>
          </p:nvPr>
        </p:nvSpPr>
        <p:spPr>
          <a:noFill/>
        </p:spPr>
        <p:txBody>
          <a:bodyPr/>
          <a:lstStyle/>
          <a:p>
            <a:fld id="{1BA39816-FA4A-4C4D-8063-FEFEBB4E1E50}" type="slidenum">
              <a:rPr lang="en-US" altLang="zh-CN" smtClean="0"/>
              <a:pPr/>
              <a:t>119</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3568" y="332656"/>
            <a:ext cx="7772400" cy="5259387"/>
          </a:xfrm>
        </p:spPr>
        <p:txBody>
          <a:bodyPr/>
          <a:lstStyle/>
          <a:p>
            <a:pPr eaLnBrk="1" hangingPunct="1">
              <a:buFontTx/>
              <a:buNone/>
              <a:defRPr/>
            </a:pPr>
            <a:r>
              <a:rPr lang="zh-CN" altLang="zh-CN" sz="3200" b="1" u="sng" dirty="0">
                <a:solidFill>
                  <a:schemeClr val="accent6"/>
                </a:solidFill>
                <a:latin typeface="华文新魏" pitchFamily="2" charset="-122"/>
                <a:ea typeface="华文新魏" pitchFamily="2" charset="-122"/>
              </a:rPr>
              <a:t>不同通信负荷下实际数据传输速率的比较</a:t>
            </a:r>
            <a:endParaRPr lang="zh-CN" altLang="en-US" sz="3200" b="1" u="sng" dirty="0">
              <a:solidFill>
                <a:schemeClr val="accent6"/>
              </a:solidFill>
              <a:latin typeface="华文新魏" pitchFamily="2" charset="-122"/>
              <a:ea typeface="华文新魏" pitchFamily="2" charset="-122"/>
            </a:endParaRPr>
          </a:p>
        </p:txBody>
      </p:sp>
      <p:sp>
        <p:nvSpPr>
          <p:cNvPr id="2150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7FCD058-1713-4B93-B782-537C809C978A}" type="slidenum">
              <a:rPr lang="zh-CN" altLang="en-US">
                <a:solidFill>
                  <a:srgbClr val="000000"/>
                </a:solidFill>
              </a:rPr>
              <a:pPr>
                <a:defRPr/>
              </a:pPr>
              <a:t>12</a:t>
            </a:fld>
            <a:endParaRPr lang="en-US" altLang="zh-CN">
              <a:solidFill>
                <a:srgbClr val="000000"/>
              </a:solidFill>
            </a:endParaRPr>
          </a:p>
        </p:txBody>
      </p:sp>
      <p:pic>
        <p:nvPicPr>
          <p:cNvPr id="56321" name="Picture 1"/>
          <p:cNvPicPr>
            <a:picLocks noChangeAspect="1" noChangeArrowheads="1"/>
          </p:cNvPicPr>
          <p:nvPr/>
        </p:nvPicPr>
        <p:blipFill>
          <a:blip r:embed="rId2" cstate="print"/>
          <a:srcRect/>
          <a:stretch>
            <a:fillRect/>
          </a:stretch>
        </p:blipFill>
        <p:spPr bwMode="auto">
          <a:xfrm>
            <a:off x="467544" y="1340768"/>
            <a:ext cx="4372841" cy="4392488"/>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6" name="Rectangle 2"/>
          <p:cNvSpPr txBox="1">
            <a:spLocks noChangeArrowheads="1"/>
          </p:cNvSpPr>
          <p:nvPr/>
        </p:nvSpPr>
        <p:spPr bwMode="auto">
          <a:xfrm>
            <a:off x="5292080" y="1268760"/>
            <a:ext cx="3456384" cy="46805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ts val="600"/>
              </a:spcAft>
              <a:buClrTx/>
              <a:buSzTx/>
              <a:tabLst/>
              <a:defRPr/>
            </a:pPr>
            <a:r>
              <a:rPr kumimoji="1" lang="zh-CN" altLang="en-US" sz="2400" b="1" kern="0" dirty="0">
                <a:latin typeface="华文新魏" pitchFamily="2" charset="-122"/>
                <a:ea typeface="华文新魏" pitchFamily="2" charset="-122"/>
              </a:rPr>
              <a:t>三种局域网都传输长度为</a:t>
            </a:r>
            <a:r>
              <a:rPr kumimoji="1" lang="en-US" altLang="zh-CN" sz="2400" b="1" kern="0" dirty="0">
                <a:latin typeface="华文新魏" pitchFamily="2" charset="-122"/>
                <a:ea typeface="华文新魏" pitchFamily="2" charset="-122"/>
              </a:rPr>
              <a:t>2000bit</a:t>
            </a:r>
            <a:r>
              <a:rPr kumimoji="1" lang="zh-CN" altLang="en-US" sz="2400" b="1" kern="0" dirty="0">
                <a:latin typeface="华文新魏" pitchFamily="2" charset="-122"/>
                <a:ea typeface="华文新魏" pitchFamily="2" charset="-122"/>
              </a:rPr>
              <a:t>的帧，网络中</a:t>
            </a:r>
            <a:r>
              <a:rPr kumimoji="1" lang="en-US" altLang="zh-CN" sz="2400" b="1" kern="0" dirty="0">
                <a:latin typeface="华文新魏" pitchFamily="2" charset="-122"/>
                <a:ea typeface="华文新魏" pitchFamily="2" charset="-122"/>
              </a:rPr>
              <a:t>100</a:t>
            </a:r>
            <a:r>
              <a:rPr kumimoji="1" lang="zh-CN" altLang="en-US" sz="2400" b="1" kern="0" dirty="0">
                <a:latin typeface="华文新魏" pitchFamily="2" charset="-122"/>
                <a:ea typeface="华文新魏" pitchFamily="2" charset="-122"/>
              </a:rPr>
              <a:t>个节点。</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相同网络负载下，</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CSMA/CD</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的吞吐率和传输延迟较大</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en-US" altLang="zh-CN" sz="2400" b="1" kern="0" dirty="0">
                <a:latin typeface="华文新魏" pitchFamily="2" charset="-122"/>
                <a:ea typeface="华文新魏" pitchFamily="2" charset="-122"/>
              </a:rPr>
              <a:t>Token ring/bus </a:t>
            </a:r>
            <a:r>
              <a:rPr kumimoji="1" lang="zh-CN" altLang="en-US" sz="2400" b="1" kern="0" dirty="0">
                <a:latin typeface="华文新魏" pitchFamily="2" charset="-122"/>
                <a:ea typeface="华文新魏" pitchFamily="2" charset="-122"/>
              </a:rPr>
              <a:t>的高性能是以复杂的环控制功能为代价</a:t>
            </a:r>
            <a:endParaRPr kumimoji="1" lang="en-US" altLang="zh-CN" sz="2400" b="1" kern="0" dirty="0">
              <a:latin typeface="华文新魏" pitchFamily="2" charset="-122"/>
              <a:ea typeface="华文新魏" pitchFamily="2" charset="-122"/>
            </a:endParaRP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Ethernet</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组网费用低廉，速率覆盖范围广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34550" y="0"/>
            <a:ext cx="7772400" cy="1143000"/>
          </a:xfrm>
        </p:spPr>
        <p:txBody>
          <a:bodyPr/>
          <a:lstStyle/>
          <a:p>
            <a:pPr algn="l"/>
            <a:r>
              <a:rPr lang="en-US" altLang="zh-CN" sz="3200" u="sng" dirty="0"/>
              <a:t>CSMA/CA</a:t>
            </a:r>
            <a:r>
              <a:rPr lang="zh-CN" altLang="en-US" sz="3200" u="sng" dirty="0"/>
              <a:t>与</a:t>
            </a:r>
            <a:r>
              <a:rPr lang="en-US" altLang="zh-CN" sz="3200" u="sng" dirty="0"/>
              <a:t>CSMA/CD</a:t>
            </a:r>
            <a:r>
              <a:rPr lang="zh-CN" altLang="en-US" sz="3200" u="sng" dirty="0"/>
              <a:t>的主要区别</a:t>
            </a:r>
          </a:p>
        </p:txBody>
      </p:sp>
      <p:sp>
        <p:nvSpPr>
          <p:cNvPr id="48131" name="内容占位符 2"/>
          <p:cNvSpPr>
            <a:spLocks noGrp="1"/>
          </p:cNvSpPr>
          <p:nvPr>
            <p:ph idx="1"/>
          </p:nvPr>
        </p:nvSpPr>
        <p:spPr>
          <a:xfrm>
            <a:off x="37295" y="1142999"/>
            <a:ext cx="4246673" cy="5499223"/>
          </a:xfrm>
        </p:spPr>
        <p:txBody>
          <a:bodyPr/>
          <a:lstStyle/>
          <a:p>
            <a:r>
              <a:rPr lang="zh-CN" altLang="en-US" sz="2800" dirty="0">
                <a:solidFill>
                  <a:srgbClr val="C00000"/>
                </a:solidFill>
                <a:latin typeface="华文新魏" pitchFamily="2" charset="-122"/>
                <a:ea typeface="华文新魏" pitchFamily="2" charset="-122"/>
              </a:rPr>
              <a:t>相同之处：</a:t>
            </a:r>
            <a:endParaRPr lang="en-US" altLang="zh-CN" sz="2800" dirty="0">
              <a:solidFill>
                <a:srgbClr val="C00000"/>
              </a:solidFill>
              <a:latin typeface="华文新魏" pitchFamily="2" charset="-122"/>
              <a:ea typeface="华文新魏" pitchFamily="2" charset="-122"/>
            </a:endParaRPr>
          </a:p>
          <a:p>
            <a:pPr marL="534988" lvl="1" indent="-266700">
              <a:spcBef>
                <a:spcPts val="0"/>
              </a:spcBef>
              <a:spcAft>
                <a:spcPts val="0"/>
              </a:spcAft>
              <a:buFont typeface="Arial" pitchFamily="34" charset="0"/>
              <a:buAutoNum type="arabicPeriod"/>
            </a:pPr>
            <a:r>
              <a:rPr lang="zh-CN" altLang="en-US" sz="2400" dirty="0">
                <a:latin typeface="华文新魏" pitchFamily="2" charset="-122"/>
                <a:ea typeface="华文新魏" pitchFamily="2" charset="-122"/>
              </a:rPr>
              <a:t>均采用分布式控制的思路解决多主机共享通信信道争用；</a:t>
            </a:r>
            <a:endParaRPr lang="en-US" altLang="zh-CN" sz="2400" dirty="0">
              <a:latin typeface="华文新魏" pitchFamily="2" charset="-122"/>
              <a:ea typeface="华文新魏" pitchFamily="2" charset="-122"/>
            </a:endParaRPr>
          </a:p>
          <a:p>
            <a:pPr marL="534988" lvl="1" indent="-266700">
              <a:spcBef>
                <a:spcPts val="0"/>
              </a:spcBef>
              <a:spcAft>
                <a:spcPts val="0"/>
              </a:spcAft>
              <a:buFont typeface="Arial" pitchFamily="34" charset="0"/>
              <a:buAutoNum type="arabicPeriod"/>
            </a:pPr>
            <a:r>
              <a:rPr lang="zh-CN" altLang="en-US" sz="2400" dirty="0">
                <a:latin typeface="华文新魏" pitchFamily="2" charset="-122"/>
                <a:ea typeface="华文新魏" pitchFamily="2" charset="-122"/>
              </a:rPr>
              <a:t>都不存在一个中心控制节点，而是由网卡判断最佳帧传输时间；</a:t>
            </a:r>
            <a:endParaRPr lang="en-US" altLang="zh-CN" sz="2400" dirty="0">
              <a:latin typeface="华文新魏" pitchFamily="2" charset="-122"/>
              <a:ea typeface="华文新魏" pitchFamily="2" charset="-122"/>
            </a:endParaRPr>
          </a:p>
          <a:p>
            <a:pPr marL="534988" lvl="1" indent="-266700">
              <a:spcBef>
                <a:spcPts val="0"/>
              </a:spcBef>
              <a:spcAft>
                <a:spcPts val="0"/>
              </a:spcAft>
              <a:buFont typeface="Arial" pitchFamily="34" charset="0"/>
              <a:buAutoNum type="arabicPeriod"/>
            </a:pPr>
            <a:r>
              <a:rPr lang="en-US" altLang="zh-CN" sz="2400" dirty="0">
                <a:latin typeface="华文新魏" pitchFamily="2" charset="-122"/>
                <a:ea typeface="华文新魏" pitchFamily="2" charset="-122"/>
              </a:rPr>
              <a:t>MAC</a:t>
            </a:r>
            <a:r>
              <a:rPr lang="zh-CN" altLang="en-US" sz="2400" dirty="0">
                <a:latin typeface="华文新魏" pitchFamily="2" charset="-122"/>
                <a:ea typeface="华文新魏" pitchFamily="2" charset="-122"/>
              </a:rPr>
              <a:t>层协议与物理层协议均是由网卡实现。</a:t>
            </a:r>
            <a:endParaRPr lang="en-US" altLang="zh-CN" sz="2400" dirty="0">
              <a:latin typeface="华文新魏" pitchFamily="2" charset="-122"/>
              <a:ea typeface="华文新魏" pitchFamily="2" charset="-122"/>
            </a:endParaRPr>
          </a:p>
        </p:txBody>
      </p:sp>
      <p:sp>
        <p:nvSpPr>
          <p:cNvPr id="48132" name="日期占位符 3"/>
          <p:cNvSpPr>
            <a:spLocks noGrp="1"/>
          </p:cNvSpPr>
          <p:nvPr>
            <p:ph type="dt" sz="quarter" idx="10"/>
          </p:nvPr>
        </p:nvSpPr>
        <p:spPr>
          <a:xfrm>
            <a:off x="0" y="6400800"/>
            <a:ext cx="1905000" cy="457200"/>
          </a:xfrm>
          <a:noFill/>
        </p:spPr>
        <p:txBody>
          <a:bodyPr/>
          <a:lstStyle/>
          <a:p>
            <a:fld id="{CC806685-141C-4418-BCAA-972AC5CE4D47}" type="datetime1">
              <a:rPr lang="zh-CN" altLang="en-US" smtClean="0"/>
              <a:pPr/>
              <a:t>2018/1/14</a:t>
            </a:fld>
            <a:endParaRPr lang="en-US" altLang="zh-CN"/>
          </a:p>
        </p:txBody>
      </p:sp>
      <p:sp>
        <p:nvSpPr>
          <p:cNvPr id="48134" name="灯片编号占位符 5"/>
          <p:cNvSpPr>
            <a:spLocks noGrp="1"/>
          </p:cNvSpPr>
          <p:nvPr>
            <p:ph type="sldNum" sz="quarter" idx="12"/>
          </p:nvPr>
        </p:nvSpPr>
        <p:spPr>
          <a:noFill/>
        </p:spPr>
        <p:txBody>
          <a:bodyPr/>
          <a:lstStyle/>
          <a:p>
            <a:fld id="{1BA39816-FA4A-4C4D-8063-FEFEBB4E1E50}" type="slidenum">
              <a:rPr lang="en-US" altLang="zh-CN" smtClean="0"/>
              <a:pPr/>
              <a:t>120</a:t>
            </a:fld>
            <a:endParaRPr lang="en-US" altLang="zh-CN"/>
          </a:p>
        </p:txBody>
      </p:sp>
      <p:sp>
        <p:nvSpPr>
          <p:cNvPr id="6" name="内容占位符 2"/>
          <p:cNvSpPr txBox="1">
            <a:spLocks/>
          </p:cNvSpPr>
          <p:nvPr/>
        </p:nvSpPr>
        <p:spPr bwMode="auto">
          <a:xfrm>
            <a:off x="4427984" y="1142999"/>
            <a:ext cx="4246673" cy="54992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600"/>
              </a:spcAft>
              <a:buChar char="•"/>
              <a:defRPr kumimoji="1" sz="2400" b="1">
                <a:solidFill>
                  <a:schemeClr val="tx1"/>
                </a:solidFill>
                <a:latin typeface="+mn-lt"/>
                <a:ea typeface="+mn-ea"/>
                <a:cs typeface="+mn-cs"/>
              </a:defRPr>
            </a:lvl1pPr>
            <a:lvl2pPr marL="742950" indent="-285750" algn="l" rtl="0" eaLnBrk="0" fontAlgn="base" hangingPunct="0">
              <a:spcBef>
                <a:spcPct val="20000"/>
              </a:spcBef>
              <a:spcAft>
                <a:spcPts val="600"/>
              </a:spcAft>
              <a:buChar char="–"/>
              <a:defRPr kumimoji="1" sz="2000" b="1">
                <a:solidFill>
                  <a:schemeClr val="tx1"/>
                </a:solidFill>
                <a:latin typeface="+mn-lt"/>
                <a:ea typeface="+mn-ea"/>
              </a:defRPr>
            </a:lvl2pPr>
            <a:lvl3pPr marL="1143000" indent="-228600" algn="l" rtl="0" eaLnBrk="0" fontAlgn="base" hangingPunct="0">
              <a:spcBef>
                <a:spcPct val="20000"/>
              </a:spcBef>
              <a:spcAft>
                <a:spcPts val="600"/>
              </a:spcAft>
              <a:buChar char="•"/>
              <a:defRPr kumimoji="1" sz="1800" b="1">
                <a:solidFill>
                  <a:schemeClr val="tx1"/>
                </a:solidFill>
                <a:latin typeface="+mn-lt"/>
                <a:ea typeface="+mn-ea"/>
              </a:defRPr>
            </a:lvl3pPr>
            <a:lvl4pPr marL="1600200" indent="-228600" algn="l" rtl="0" eaLnBrk="0" fontAlgn="base" hangingPunct="0">
              <a:spcBef>
                <a:spcPct val="20000"/>
              </a:spcBef>
              <a:spcAft>
                <a:spcPts val="600"/>
              </a:spcAft>
              <a:buChar char="–"/>
              <a:defRPr kumimoji="1" sz="1600" b="1">
                <a:solidFill>
                  <a:schemeClr val="tx1"/>
                </a:solidFill>
                <a:latin typeface="+mn-lt"/>
                <a:ea typeface="+mn-ea"/>
              </a:defRPr>
            </a:lvl4pPr>
            <a:lvl5pPr marL="2057400" indent="-228600" algn="l" rtl="0" eaLnBrk="0" fontAlgn="base" hangingPunct="0">
              <a:spcBef>
                <a:spcPct val="20000"/>
              </a:spcBef>
              <a:spcAft>
                <a:spcPts val="600"/>
              </a:spcAft>
              <a:buChar char="»"/>
              <a:defRPr kumimoji="1" sz="1400" b="1">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800" kern="0" dirty="0">
                <a:solidFill>
                  <a:srgbClr val="C00000"/>
                </a:solidFill>
                <a:latin typeface="华文新魏" pitchFamily="2" charset="-122"/>
                <a:ea typeface="华文新魏" pitchFamily="2" charset="-122"/>
              </a:rPr>
              <a:t>不同之处：</a:t>
            </a:r>
            <a:endParaRPr lang="en-US" altLang="zh-CN" sz="2800" kern="0" dirty="0">
              <a:solidFill>
                <a:srgbClr val="C00000"/>
              </a:solidFill>
              <a:latin typeface="华文新魏" pitchFamily="2" charset="-122"/>
              <a:ea typeface="华文新魏" pitchFamily="2" charset="-122"/>
            </a:endParaRPr>
          </a:p>
          <a:p>
            <a:pPr marL="534988" lvl="1" indent="-266700">
              <a:spcBef>
                <a:spcPts val="0"/>
              </a:spcBef>
              <a:spcAft>
                <a:spcPts val="0"/>
              </a:spcAft>
              <a:buFont typeface="Arial" pitchFamily="34" charset="0"/>
              <a:buAutoNum type="arabicPeriod"/>
            </a:pPr>
            <a:r>
              <a:rPr lang="en-US" altLang="zh-CN" sz="2400" kern="0" dirty="0">
                <a:latin typeface="华文新魏" pitchFamily="2" charset="-122"/>
                <a:ea typeface="华文新魏" pitchFamily="2" charset="-122"/>
              </a:rPr>
              <a:t>CD</a:t>
            </a:r>
            <a:r>
              <a:rPr lang="zh-CN" altLang="en-US" sz="2400" kern="0" dirty="0">
                <a:latin typeface="华文新魏" pitchFamily="2" charset="-122"/>
                <a:ea typeface="华文新魏" pitchFamily="2" charset="-122"/>
              </a:rPr>
              <a:t>：主机监听到信道空闲立即发送；</a:t>
            </a:r>
            <a:r>
              <a:rPr lang="en-US" altLang="zh-CN" sz="2400" kern="0" dirty="0">
                <a:latin typeface="华文新魏" pitchFamily="2" charset="-122"/>
                <a:ea typeface="华文新魏" pitchFamily="2" charset="-122"/>
              </a:rPr>
              <a:t>CA</a:t>
            </a:r>
            <a:r>
              <a:rPr lang="zh-CN" altLang="en-US" sz="2400" kern="0" dirty="0">
                <a:latin typeface="华文新魏" pitchFamily="2" charset="-122"/>
                <a:ea typeface="华文新魏" pitchFamily="2" charset="-122"/>
              </a:rPr>
              <a:t>则是退避；</a:t>
            </a:r>
            <a:endParaRPr lang="en-US" altLang="zh-CN" sz="2400" kern="0" dirty="0">
              <a:latin typeface="华文新魏" pitchFamily="2" charset="-122"/>
              <a:ea typeface="华文新魏" pitchFamily="2" charset="-122"/>
            </a:endParaRPr>
          </a:p>
          <a:p>
            <a:pPr marL="534988" lvl="1" indent="-266700">
              <a:spcBef>
                <a:spcPts val="0"/>
              </a:spcBef>
              <a:spcAft>
                <a:spcPts val="0"/>
              </a:spcAft>
              <a:buFont typeface="Arial" pitchFamily="34" charset="0"/>
              <a:buAutoNum type="arabicPeriod"/>
            </a:pPr>
            <a:r>
              <a:rPr lang="en-US" altLang="zh-CN" sz="2400" kern="0" dirty="0">
                <a:latin typeface="华文新魏" pitchFamily="2" charset="-122"/>
                <a:ea typeface="华文新魏" pitchFamily="2" charset="-122"/>
              </a:rPr>
              <a:t>CD</a:t>
            </a:r>
            <a:r>
              <a:rPr lang="zh-CN" altLang="en-US" sz="2400" kern="0" dirty="0">
                <a:latin typeface="华文新魏" pitchFamily="2" charset="-122"/>
                <a:ea typeface="华文新魏" pitchFamily="2" charset="-122"/>
              </a:rPr>
              <a:t>：采用截止二进制退避算法，最大重发次数</a:t>
            </a:r>
            <a:r>
              <a:rPr lang="en-US" altLang="zh-CN" sz="2400" kern="0" dirty="0">
                <a:latin typeface="华文新魏" pitchFamily="2" charset="-122"/>
                <a:ea typeface="华文新魏" pitchFamily="2" charset="-122"/>
              </a:rPr>
              <a:t>16</a:t>
            </a:r>
            <a:r>
              <a:rPr lang="zh-CN" altLang="en-US" sz="2400" kern="0" dirty="0">
                <a:latin typeface="华文新魏" pitchFamily="2" charset="-122"/>
                <a:ea typeface="华文新魏" pitchFamily="2" charset="-122"/>
              </a:rPr>
              <a:t>；</a:t>
            </a:r>
            <a:r>
              <a:rPr lang="en-US" altLang="zh-CN" sz="2400" kern="0" dirty="0">
                <a:latin typeface="华文新魏" pitchFamily="2" charset="-122"/>
                <a:ea typeface="华文新魏" pitchFamily="2" charset="-122"/>
              </a:rPr>
              <a:t>CA</a:t>
            </a:r>
            <a:r>
              <a:rPr lang="zh-CN" altLang="en-US" sz="2400" kern="0" dirty="0">
                <a:latin typeface="华文新魏" pitchFamily="2" charset="-122"/>
                <a:ea typeface="华文新魏" pitchFamily="2" charset="-122"/>
              </a:rPr>
              <a:t>：采用二进制退避算法，最大重发次数为</a:t>
            </a:r>
            <a:r>
              <a:rPr lang="en-US" altLang="zh-CN" sz="2400" kern="0" dirty="0">
                <a:latin typeface="华文新魏" pitchFamily="2" charset="-122"/>
                <a:ea typeface="华文新魏" pitchFamily="2" charset="-122"/>
              </a:rPr>
              <a:t>6</a:t>
            </a:r>
            <a:r>
              <a:rPr lang="zh-CN" altLang="en-US" sz="2400" kern="0" dirty="0">
                <a:latin typeface="华文新魏" pitchFamily="2" charset="-122"/>
                <a:ea typeface="华文新魏" pitchFamily="2" charset="-122"/>
              </a:rPr>
              <a:t>；</a:t>
            </a:r>
            <a:endParaRPr lang="en-US" altLang="zh-CN" sz="2400" kern="0" dirty="0">
              <a:latin typeface="华文新魏" pitchFamily="2" charset="-122"/>
              <a:ea typeface="华文新魏" pitchFamily="2" charset="-122"/>
            </a:endParaRPr>
          </a:p>
          <a:p>
            <a:pPr marL="534988" lvl="1" indent="-266700">
              <a:spcBef>
                <a:spcPts val="0"/>
              </a:spcBef>
              <a:spcAft>
                <a:spcPts val="0"/>
              </a:spcAft>
              <a:buFont typeface="Arial" pitchFamily="34" charset="0"/>
              <a:buAutoNum type="arabicPeriod"/>
            </a:pPr>
            <a:r>
              <a:rPr lang="en-US" altLang="zh-CN" sz="2400" kern="0" dirty="0">
                <a:latin typeface="华文新魏" pitchFamily="2" charset="-122"/>
                <a:ea typeface="华文新魏" pitchFamily="2" charset="-122"/>
              </a:rPr>
              <a:t>CD</a:t>
            </a:r>
            <a:r>
              <a:rPr lang="zh-CN" altLang="en-US" sz="2400" kern="0" dirty="0">
                <a:latin typeface="华文新魏" pitchFamily="2" charset="-122"/>
                <a:ea typeface="华文新魏" pitchFamily="2" charset="-122"/>
              </a:rPr>
              <a:t>：载波监听判断总线忙；</a:t>
            </a:r>
            <a:r>
              <a:rPr lang="en-US" altLang="zh-CN" sz="2400" kern="0" dirty="0">
                <a:latin typeface="华文新魏" pitchFamily="2" charset="-122"/>
                <a:ea typeface="华文新魏" pitchFamily="2" charset="-122"/>
              </a:rPr>
              <a:t>CA</a:t>
            </a:r>
            <a:r>
              <a:rPr lang="zh-CN" altLang="en-US" sz="2400" kern="0" dirty="0">
                <a:latin typeface="华文新魏" pitchFamily="2" charset="-122"/>
                <a:ea typeface="华文新魏" pitchFamily="2" charset="-122"/>
              </a:rPr>
              <a:t>：虚拟载波监听和网络分配向量；</a:t>
            </a:r>
            <a:endParaRPr lang="en-US" altLang="zh-CN" sz="2400" kern="0" dirty="0">
              <a:latin typeface="华文新魏" pitchFamily="2" charset="-122"/>
              <a:ea typeface="华文新魏" pitchFamily="2" charset="-122"/>
            </a:endParaRPr>
          </a:p>
          <a:p>
            <a:pPr marL="534988" lvl="1" indent="-266700">
              <a:spcBef>
                <a:spcPts val="0"/>
              </a:spcBef>
              <a:spcAft>
                <a:spcPts val="0"/>
              </a:spcAft>
              <a:buFont typeface="Arial" pitchFamily="34" charset="0"/>
              <a:buAutoNum type="arabicPeriod"/>
            </a:pPr>
            <a:r>
              <a:rPr lang="en-US" altLang="zh-CN" sz="2400" kern="0" dirty="0">
                <a:latin typeface="华文新魏" pitchFamily="2" charset="-122"/>
                <a:ea typeface="华文新魏" pitchFamily="2" charset="-122"/>
              </a:rPr>
              <a:t>CD</a:t>
            </a:r>
            <a:r>
              <a:rPr lang="zh-CN" altLang="en-US" sz="2400" kern="0" dirty="0">
                <a:latin typeface="华文新魏" pitchFamily="2" charset="-122"/>
                <a:ea typeface="华文新魏" pitchFamily="2" charset="-122"/>
              </a:rPr>
              <a:t>：不要求接收节点发送</a:t>
            </a:r>
            <a:r>
              <a:rPr lang="en-US" altLang="zh-CN" sz="2400" kern="0" dirty="0">
                <a:latin typeface="华文新魏" pitchFamily="2" charset="-122"/>
                <a:ea typeface="华文新魏" pitchFamily="2" charset="-122"/>
              </a:rPr>
              <a:t>ACK</a:t>
            </a:r>
            <a:r>
              <a:rPr lang="zh-CN" altLang="en-US" sz="2400" kern="0" dirty="0">
                <a:latin typeface="华文新魏" pitchFamily="2" charset="-122"/>
                <a:ea typeface="华文新魏" pitchFamily="2" charset="-122"/>
              </a:rPr>
              <a:t>帧；</a:t>
            </a:r>
            <a:r>
              <a:rPr lang="en-US" altLang="zh-CN" sz="2400" kern="0" dirty="0">
                <a:latin typeface="华文新魏" pitchFamily="2" charset="-122"/>
                <a:ea typeface="华文新魏" pitchFamily="2" charset="-122"/>
              </a:rPr>
              <a:t>CA</a:t>
            </a:r>
            <a:r>
              <a:rPr lang="zh-CN" altLang="en-US" sz="2400" kern="0" dirty="0">
                <a:latin typeface="华文新魏" pitchFamily="2" charset="-122"/>
                <a:ea typeface="华文新魏" pitchFamily="2" charset="-122"/>
              </a:rPr>
              <a:t>：要求</a:t>
            </a:r>
            <a:r>
              <a:rPr lang="en-US" altLang="zh-CN" sz="2400" kern="0" dirty="0">
                <a:latin typeface="华文新魏" pitchFamily="2" charset="-122"/>
                <a:ea typeface="华文新魏" pitchFamily="2" charset="-122"/>
              </a:rPr>
              <a:t>ACK</a:t>
            </a:r>
            <a:r>
              <a:rPr lang="zh-CN" altLang="en-US" sz="2400" kern="0" dirty="0">
                <a:latin typeface="华文新魏" pitchFamily="2" charset="-122"/>
                <a:ea typeface="华文新魏" pitchFamily="2" charset="-122"/>
              </a:rPr>
              <a:t>帧，使用停等协议。</a:t>
            </a:r>
            <a:endParaRPr lang="en-US" altLang="zh-CN" sz="2400" kern="0" dirty="0">
              <a:latin typeface="华文新魏" pitchFamily="2" charset="-122"/>
              <a:ea typeface="华文新魏" pitchFamily="2" charset="-122"/>
            </a:endParaRPr>
          </a:p>
        </p:txBody>
      </p:sp>
    </p:spTree>
    <p:extLst>
      <p:ext uri="{BB962C8B-B14F-4D97-AF65-F5344CB8AC3E}">
        <p14:creationId xmlns:p14="http://schemas.microsoft.com/office/powerpoint/2010/main" val="27035004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51520" y="116632"/>
            <a:ext cx="7772400" cy="1143000"/>
          </a:xfrm>
        </p:spPr>
        <p:txBody>
          <a:bodyPr/>
          <a:lstStyle/>
          <a:p>
            <a:pPr algn="l" eaLnBrk="1" hangingPunct="1"/>
            <a:r>
              <a:rPr lang="en-US" altLang="zh-CN" sz="3200" u="sng" dirty="0"/>
              <a:t>4.7.4  802.11 </a:t>
            </a:r>
            <a:r>
              <a:rPr lang="zh-CN" altLang="en-US" sz="3200" u="sng" dirty="0"/>
              <a:t>管理帧与漫游管理</a:t>
            </a:r>
          </a:p>
        </p:txBody>
      </p:sp>
      <p:sp>
        <p:nvSpPr>
          <p:cNvPr id="49155" name="Rectangle 3"/>
          <p:cNvSpPr>
            <a:spLocks noGrp="1" noChangeArrowheads="1"/>
          </p:cNvSpPr>
          <p:nvPr>
            <p:ph type="body" idx="1"/>
          </p:nvPr>
        </p:nvSpPr>
        <p:spPr>
          <a:xfrm>
            <a:off x="467544" y="1225722"/>
            <a:ext cx="8208912" cy="2203277"/>
          </a:xfrm>
        </p:spPr>
        <p:txBody>
          <a:bodyPr/>
          <a:lstStyle/>
          <a:p>
            <a:pPr eaLnBrk="1" hangingPunct="1"/>
            <a:r>
              <a:rPr lang="en-US" altLang="zh-CN" dirty="0">
                <a:latin typeface="华文新魏" pitchFamily="2" charset="-122"/>
                <a:ea typeface="华文新魏" pitchFamily="2" charset="-122"/>
              </a:rPr>
              <a:t>802.11 </a:t>
            </a:r>
            <a:r>
              <a:rPr lang="zh-CN" altLang="en-US" dirty="0">
                <a:latin typeface="华文新魏" pitchFamily="2" charset="-122"/>
                <a:ea typeface="华文新魏" pitchFamily="2" charset="-122"/>
              </a:rPr>
              <a:t>帧共有三种类型，即</a:t>
            </a:r>
            <a:r>
              <a:rPr lang="zh-CN" altLang="en-US" dirty="0">
                <a:solidFill>
                  <a:srgbClr val="FF0000"/>
                </a:solidFill>
                <a:latin typeface="华文新魏" pitchFamily="2" charset="-122"/>
                <a:ea typeface="华文新魏" pitchFamily="2" charset="-122"/>
              </a:rPr>
              <a:t>控制帧</a:t>
            </a:r>
            <a:r>
              <a:rPr lang="zh-CN" altLang="en-US" dirty="0">
                <a:latin typeface="华文新魏" pitchFamily="2" charset="-122"/>
                <a:ea typeface="华文新魏" pitchFamily="2" charset="-122"/>
              </a:rPr>
              <a:t>、</a:t>
            </a:r>
            <a:r>
              <a:rPr lang="zh-CN" altLang="en-US" dirty="0">
                <a:solidFill>
                  <a:srgbClr val="FF0000"/>
                </a:solidFill>
                <a:latin typeface="华文新魏" pitchFamily="2" charset="-122"/>
                <a:ea typeface="华文新魏" pitchFamily="2" charset="-122"/>
              </a:rPr>
              <a:t>数据帧</a:t>
            </a:r>
            <a:r>
              <a:rPr lang="zh-CN" altLang="en-US" dirty="0">
                <a:latin typeface="华文新魏" pitchFamily="2" charset="-122"/>
                <a:ea typeface="华文新魏" pitchFamily="2" charset="-122"/>
              </a:rPr>
              <a:t>和</a:t>
            </a:r>
            <a:r>
              <a:rPr lang="zh-CN" altLang="en-US" dirty="0">
                <a:solidFill>
                  <a:srgbClr val="FF0000"/>
                </a:solidFill>
                <a:latin typeface="华文新魏" pitchFamily="2" charset="-122"/>
                <a:ea typeface="华文新魏" pitchFamily="2" charset="-122"/>
              </a:rPr>
              <a:t>管理帧</a:t>
            </a:r>
            <a:r>
              <a:rPr lang="zh-CN" altLang="en-US" dirty="0">
                <a:latin typeface="华文新魏" pitchFamily="2" charset="-122"/>
                <a:ea typeface="华文新魏" pitchFamily="2" charset="-122"/>
              </a:rPr>
              <a:t>，对应有不同的帧结构。</a:t>
            </a:r>
            <a:endParaRPr lang="en-US" altLang="zh-CN" dirty="0">
              <a:latin typeface="华文新魏" pitchFamily="2" charset="-122"/>
              <a:ea typeface="华文新魏" pitchFamily="2" charset="-122"/>
            </a:endParaRPr>
          </a:p>
          <a:p>
            <a:pPr eaLnBrk="1" hangingPunct="1">
              <a:spcBef>
                <a:spcPts val="0"/>
              </a:spcBef>
              <a:spcAft>
                <a:spcPts val="0"/>
              </a:spcAft>
            </a:pPr>
            <a:r>
              <a:rPr lang="en-US" altLang="zh-CN" dirty="0">
                <a:latin typeface="华文新魏" pitchFamily="2" charset="-122"/>
                <a:ea typeface="华文新魏" pitchFamily="2" charset="-122"/>
              </a:rPr>
              <a:t>802.11</a:t>
            </a:r>
            <a:r>
              <a:rPr lang="zh-CN" altLang="en-US" dirty="0">
                <a:latin typeface="华文新魏" pitchFamily="2" charset="-122"/>
                <a:ea typeface="华文新魏" pitchFamily="2" charset="-122"/>
              </a:rPr>
              <a:t>的</a:t>
            </a:r>
            <a:r>
              <a:rPr lang="en-US" altLang="zh-CN" dirty="0">
                <a:latin typeface="华文新魏" pitchFamily="2" charset="-122"/>
                <a:ea typeface="华文新魏" pitchFamily="2" charset="-122"/>
              </a:rPr>
              <a:t>MAC</a:t>
            </a:r>
            <a:r>
              <a:rPr lang="zh-CN" altLang="en-US" dirty="0">
                <a:latin typeface="华文新魏" pitchFamily="2" charset="-122"/>
                <a:ea typeface="华文新魏" pitchFamily="2" charset="-122"/>
              </a:rPr>
              <a:t>协议定义了</a:t>
            </a:r>
            <a:r>
              <a:rPr lang="en-US" altLang="zh-CN" dirty="0">
                <a:latin typeface="华文新魏" pitchFamily="2" charset="-122"/>
                <a:ea typeface="华文新魏" pitchFamily="2" charset="-122"/>
              </a:rPr>
              <a:t>14</a:t>
            </a:r>
            <a:r>
              <a:rPr lang="zh-CN" altLang="en-US" dirty="0">
                <a:latin typeface="华文新魏" pitchFamily="2" charset="-122"/>
                <a:ea typeface="华文新魏" pitchFamily="2" charset="-122"/>
              </a:rPr>
              <a:t>种用于无线主机与无线</a:t>
            </a:r>
            <a:r>
              <a:rPr lang="en-US" altLang="zh-CN" dirty="0">
                <a:latin typeface="华文新魏" pitchFamily="2" charset="-122"/>
                <a:ea typeface="华文新魏" pitchFamily="2" charset="-122"/>
              </a:rPr>
              <a:t>AP</a:t>
            </a:r>
            <a:r>
              <a:rPr lang="zh-CN" altLang="en-US" dirty="0">
                <a:latin typeface="华文新魏" pitchFamily="2" charset="-122"/>
                <a:ea typeface="华文新魏" pitchFamily="2" charset="-122"/>
              </a:rPr>
              <a:t>的关联管理帧</a:t>
            </a:r>
            <a:endParaRPr lang="en-US" altLang="zh-CN" dirty="0">
              <a:latin typeface="华文新魏" pitchFamily="2" charset="-122"/>
              <a:ea typeface="华文新魏" pitchFamily="2" charset="-122"/>
            </a:endParaRPr>
          </a:p>
          <a:p>
            <a:pPr lvl="1" eaLnBrk="1" hangingPunct="1">
              <a:spcBef>
                <a:spcPts val="0"/>
              </a:spcBef>
              <a:spcAft>
                <a:spcPts val="0"/>
              </a:spcAft>
            </a:pPr>
            <a:r>
              <a:rPr lang="zh-CN" altLang="en-US" dirty="0">
                <a:latin typeface="华文新魏" pitchFamily="2" charset="-122"/>
                <a:ea typeface="华文新魏" pitchFamily="2" charset="-122"/>
              </a:rPr>
              <a:t>信标帧、探测帧、关联帧、认证帧等等</a:t>
            </a:r>
          </a:p>
        </p:txBody>
      </p:sp>
      <p:sp>
        <p:nvSpPr>
          <p:cNvPr id="49182" name="日期占位符 30"/>
          <p:cNvSpPr>
            <a:spLocks noGrp="1"/>
          </p:cNvSpPr>
          <p:nvPr>
            <p:ph type="dt" sz="quarter" idx="10"/>
          </p:nvPr>
        </p:nvSpPr>
        <p:spPr>
          <a:xfrm>
            <a:off x="0" y="6400800"/>
            <a:ext cx="1905000" cy="457200"/>
          </a:xfrm>
          <a:noFill/>
        </p:spPr>
        <p:txBody>
          <a:bodyPr/>
          <a:lstStyle/>
          <a:p>
            <a:fld id="{D5E4D4EC-0D79-4338-A171-7CBBED31B336}" type="datetime1">
              <a:rPr lang="zh-CN" altLang="en-US" smtClean="0"/>
              <a:pPr/>
              <a:t>2018/1/14</a:t>
            </a:fld>
            <a:endParaRPr lang="en-US" altLang="zh-CN" dirty="0"/>
          </a:p>
        </p:txBody>
      </p:sp>
      <p:sp>
        <p:nvSpPr>
          <p:cNvPr id="49183" name="灯片编号占位符 31"/>
          <p:cNvSpPr>
            <a:spLocks noGrp="1"/>
          </p:cNvSpPr>
          <p:nvPr>
            <p:ph type="sldNum" sz="quarter" idx="12"/>
          </p:nvPr>
        </p:nvSpPr>
        <p:spPr>
          <a:noFill/>
        </p:spPr>
        <p:txBody>
          <a:bodyPr/>
          <a:lstStyle/>
          <a:p>
            <a:fld id="{F84985BE-3037-4005-9080-127BCDF94E10}" type="slidenum">
              <a:rPr lang="en-US" altLang="zh-CN" smtClean="0"/>
              <a:pPr/>
              <a:t>121</a:t>
            </a:fld>
            <a:endParaRPr lang="en-US" altLang="zh-CN"/>
          </a:p>
        </p:txBody>
      </p:sp>
      <p:sp>
        <p:nvSpPr>
          <p:cNvPr id="32" name="Rectangle 2"/>
          <p:cNvSpPr txBox="1">
            <a:spLocks noChangeArrowheads="1"/>
          </p:cNvSpPr>
          <p:nvPr/>
        </p:nvSpPr>
        <p:spPr bwMode="auto">
          <a:xfrm>
            <a:off x="419100" y="2893503"/>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sng" strike="noStrike" kern="0" cap="none" spc="0" normalizeH="0" baseline="0" noProof="0" dirty="0">
                <a:ln>
                  <a:noFill/>
                </a:ln>
                <a:solidFill>
                  <a:schemeClr val="accent6"/>
                </a:solidFill>
                <a:effectLst/>
                <a:uLnTx/>
                <a:uFillTx/>
                <a:latin typeface="隶书" pitchFamily="49" charset="-122"/>
                <a:ea typeface="隶书" pitchFamily="49" charset="-122"/>
                <a:cs typeface="+mj-cs"/>
              </a:rPr>
              <a:t>无线主机与接入点 </a:t>
            </a:r>
            <a:r>
              <a:rPr kumimoji="1" lang="en-US" altLang="zh-CN" sz="2800" b="1" i="0" u="sng" strike="noStrike" kern="0" cap="none" spc="0" normalizeH="0" baseline="0" noProof="0" dirty="0">
                <a:ln>
                  <a:noFill/>
                </a:ln>
                <a:solidFill>
                  <a:schemeClr val="accent6"/>
                </a:solidFill>
                <a:effectLst/>
                <a:uLnTx/>
                <a:uFillTx/>
                <a:latin typeface="隶书" pitchFamily="49" charset="-122"/>
                <a:ea typeface="隶书" pitchFamily="49" charset="-122"/>
                <a:cs typeface="+mj-cs"/>
              </a:rPr>
              <a:t>AP </a:t>
            </a:r>
            <a:r>
              <a:rPr kumimoji="1" lang="zh-CN" altLang="en-US" sz="2800" b="1" i="0" u="sng" strike="noStrike" kern="0" cap="none" spc="0" normalizeH="0" baseline="0" noProof="0" dirty="0">
                <a:ln>
                  <a:noFill/>
                </a:ln>
                <a:solidFill>
                  <a:schemeClr val="accent6"/>
                </a:solidFill>
                <a:effectLst/>
                <a:uLnTx/>
                <a:uFillTx/>
                <a:latin typeface="隶书" pitchFamily="49" charset="-122"/>
                <a:ea typeface="隶书" pitchFamily="49" charset="-122"/>
                <a:cs typeface="+mj-cs"/>
              </a:rPr>
              <a:t>建立关联</a:t>
            </a:r>
            <a:endParaRPr kumimoji="1" lang="en-US" altLang="zh-CN" sz="2800" b="1" i="0" u="sng" strike="noStrike" kern="0" cap="none" spc="0" normalizeH="0" baseline="0" noProof="0" dirty="0">
              <a:ln>
                <a:noFill/>
              </a:ln>
              <a:solidFill>
                <a:schemeClr val="accent6"/>
              </a:solidFill>
              <a:effectLst/>
              <a:uLnTx/>
              <a:uFillTx/>
              <a:latin typeface="隶书" pitchFamily="49" charset="-122"/>
              <a:ea typeface="隶书" pitchFamily="49" charset="-122"/>
              <a:cs typeface="+mj-cs"/>
            </a:endParaRPr>
          </a:p>
        </p:txBody>
      </p:sp>
      <p:sp>
        <p:nvSpPr>
          <p:cNvPr id="33" name="Rectangle 3"/>
          <p:cNvSpPr txBox="1">
            <a:spLocks noChangeArrowheads="1"/>
          </p:cNvSpPr>
          <p:nvPr/>
        </p:nvSpPr>
        <p:spPr bwMode="auto">
          <a:xfrm>
            <a:off x="422899" y="3814496"/>
            <a:ext cx="8208912" cy="2808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一个移动站若要加入到一个基本服务集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BSS</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，就必须先选择一个接入点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AP</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，并与此接入点建立关联。</a:t>
            </a: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建立关联就表示这个移动站加入了选定的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AP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所属的子网，并和这个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AP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之间创建了一个虚拟线路。</a:t>
            </a: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只有关联的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AP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才向这个移动站发送数据帧，而这个移动站也只有通过关联的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AP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才能向其他站点发送数据帧。</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日期占位符 4"/>
          <p:cNvSpPr>
            <a:spLocks noGrp="1"/>
          </p:cNvSpPr>
          <p:nvPr>
            <p:ph type="dt" sz="quarter" idx="10"/>
          </p:nvPr>
        </p:nvSpPr>
        <p:spPr>
          <a:xfrm>
            <a:off x="0" y="6400800"/>
            <a:ext cx="1905000" cy="457200"/>
          </a:xfrm>
          <a:noFill/>
        </p:spPr>
        <p:txBody>
          <a:bodyPr/>
          <a:lstStyle/>
          <a:p>
            <a:fld id="{163DF0EB-DDC6-4740-A8F7-3A523C0CBB81}" type="datetime1">
              <a:rPr lang="zh-CN" altLang="en-US" smtClean="0"/>
              <a:pPr/>
              <a:t>2018/1/14</a:t>
            </a:fld>
            <a:endParaRPr lang="en-US" altLang="zh-CN"/>
          </a:p>
        </p:txBody>
      </p:sp>
      <p:sp>
        <p:nvSpPr>
          <p:cNvPr id="11269" name="灯片编号占位符 5"/>
          <p:cNvSpPr>
            <a:spLocks noGrp="1"/>
          </p:cNvSpPr>
          <p:nvPr>
            <p:ph type="sldNum" sz="quarter" idx="12"/>
          </p:nvPr>
        </p:nvSpPr>
        <p:spPr>
          <a:noFill/>
        </p:spPr>
        <p:txBody>
          <a:bodyPr/>
          <a:lstStyle/>
          <a:p>
            <a:fld id="{65591DFC-0477-4076-A765-28504F5CC584}" type="slidenum">
              <a:rPr lang="en-US" altLang="zh-CN" smtClean="0"/>
              <a:pPr/>
              <a:t>122</a:t>
            </a:fld>
            <a:endParaRPr lang="en-US" altLang="zh-CN"/>
          </a:p>
        </p:txBody>
      </p:sp>
      <p:sp>
        <p:nvSpPr>
          <p:cNvPr id="7" name="Rectangle 2"/>
          <p:cNvSpPr txBox="1">
            <a:spLocks noChangeArrowheads="1"/>
          </p:cNvSpPr>
          <p:nvPr/>
        </p:nvSpPr>
        <p:spPr bwMode="auto">
          <a:xfrm>
            <a:off x="323528" y="116632"/>
            <a:ext cx="7772400"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 typeface="Arial" pitchFamily="34" charset="0"/>
              <a:buChar char="•"/>
              <a:tabLst/>
              <a:defRPr/>
            </a:pPr>
            <a:r>
              <a:rPr kumimoji="1" lang="zh-CN" altLang="en-US" sz="3200" b="1" i="0" u="sng" strike="noStrike" kern="0" cap="none" spc="0" normalizeH="0" baseline="0" noProof="0" dirty="0">
                <a:ln>
                  <a:noFill/>
                </a:ln>
                <a:solidFill>
                  <a:schemeClr val="accent2"/>
                </a:solidFill>
                <a:effectLst/>
                <a:uLnTx/>
                <a:uFillTx/>
                <a:latin typeface="隶书" pitchFamily="49" charset="-122"/>
                <a:ea typeface="隶书" pitchFamily="49" charset="-122"/>
                <a:cs typeface="+mj-cs"/>
              </a:rPr>
              <a:t> 信标帧</a:t>
            </a:r>
          </a:p>
        </p:txBody>
      </p:sp>
      <p:sp>
        <p:nvSpPr>
          <p:cNvPr id="8" name="Rectangle 3"/>
          <p:cNvSpPr txBox="1">
            <a:spLocks noChangeArrowheads="1"/>
          </p:cNvSpPr>
          <p:nvPr/>
        </p:nvSpPr>
        <p:spPr bwMode="auto">
          <a:xfrm>
            <a:off x="539552" y="899592"/>
            <a:ext cx="8136904" cy="288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信标帧在无线主机与</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AP</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关联过程的作用</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a:p>
            <a:pPr marL="342900" marR="0" lvl="0" indent="-342900" algn="l" defTabSz="914400" rtl="0" eaLnBrk="1" fontAlgn="base" latinLnBrk="0" hangingPunct="1">
              <a:lnSpc>
                <a:spcPct val="100000"/>
              </a:lnSpc>
              <a:buClrTx/>
              <a:buSzTx/>
              <a:buFontTx/>
              <a:buChar char="•"/>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主机从接收到的信标帧发现可用的</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AP</a:t>
            </a:r>
          </a:p>
          <a:p>
            <a:pPr marL="342900" marR="0" lvl="0" indent="-342900" algn="l" defTabSz="914400" rtl="0" eaLnBrk="1" fontAlgn="base" latinLnBrk="0" hangingPunct="1">
              <a:lnSpc>
                <a:spcPct val="100000"/>
              </a:lnSpc>
              <a:buClrTx/>
              <a:buSzTx/>
              <a:buFontTx/>
              <a:buChar char="•"/>
              <a:tabLst/>
              <a:defRPr/>
            </a:pPr>
            <a:r>
              <a:rPr kumimoji="1" lang="zh-CN" altLang="en-US" sz="2400" b="1" kern="0" dirty="0">
                <a:latin typeface="华文新魏" pitchFamily="2" charset="-122"/>
                <a:ea typeface="华文新魏" pitchFamily="2" charset="-122"/>
              </a:rPr>
              <a:t>为主机接入</a:t>
            </a: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提供必要的配置信息</a:t>
            </a:r>
            <a:endParaRPr kumimoji="1" lang="en-US" altLang="zh-CN" sz="2400" b="1" kern="0" dirty="0">
              <a:latin typeface="华文新魏" pitchFamily="2" charset="-122"/>
              <a:ea typeface="华文新魏" pitchFamily="2" charset="-122"/>
            </a:endParaRPr>
          </a:p>
          <a:p>
            <a:pPr marL="342900" marR="0" lvl="0" indent="-342900" algn="l" defTabSz="914400" rtl="0" eaLnBrk="1" fontAlgn="base" latinLnBrk="0" hangingPunct="1">
              <a:lnSpc>
                <a:spcPct val="100000"/>
              </a:lnSpc>
              <a:buClrTx/>
              <a:buSzTx/>
              <a:buFontTx/>
              <a:buChar char="•"/>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主机从信标帧中提取时钟，保持与</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AP</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的时钟同步</a:t>
            </a:r>
            <a:endParaRPr kumimoji="1" lang="en-US" altLang="zh-CN" sz="2400" b="1" kern="0" dirty="0">
              <a:latin typeface="华文新魏" pitchFamily="2" charset="-122"/>
              <a:ea typeface="华文新魏" pitchFamily="2" charset="-122"/>
            </a:endParaRPr>
          </a:p>
          <a:p>
            <a:pPr marL="342900" marR="0" lvl="0" indent="-342900" algn="l" defTabSz="914400" rtl="0" eaLnBrk="1" fontAlgn="base" latinLnBrk="0" hangingPunct="1">
              <a:lnSpc>
                <a:spcPct val="100000"/>
              </a:lnSpc>
              <a:spcBef>
                <a:spcPts val="1200"/>
              </a:spcBef>
              <a:spcAft>
                <a:spcPts val="600"/>
              </a:spcAft>
              <a:buClrTx/>
              <a:buSzTx/>
              <a:tabLst/>
              <a:defRPr/>
            </a:pP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BSS</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中</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AP</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以</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0.1 ~ 0.01s</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的间隔周期性的广播信标帧，</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Ad</a:t>
            </a:r>
            <a:r>
              <a:rPr kumimoji="1" lang="en-US" altLang="zh-CN" sz="2400" b="1" i="0" u="none" strike="noStrike" kern="0" cap="none" spc="0" normalizeH="0" noProof="0" dirty="0">
                <a:ln>
                  <a:noFill/>
                </a:ln>
                <a:effectLst/>
                <a:uLnTx/>
                <a:uFillTx/>
                <a:latin typeface="华文新魏" pitchFamily="2" charset="-122"/>
                <a:ea typeface="华文新魏" pitchFamily="2" charset="-122"/>
              </a:rPr>
              <a:t> hoc</a:t>
            </a:r>
            <a:r>
              <a:rPr kumimoji="1" lang="zh-CN" altLang="en-US" sz="2400" b="1" i="0" u="none" strike="noStrike" kern="0" cap="none" spc="0" normalizeH="0" noProof="0" dirty="0">
                <a:ln>
                  <a:noFill/>
                </a:ln>
                <a:effectLst/>
                <a:uLnTx/>
                <a:uFillTx/>
                <a:latin typeface="华文新魏" pitchFamily="2" charset="-122"/>
                <a:ea typeface="华文新魏" pitchFamily="2" charset="-122"/>
              </a:rPr>
              <a:t>中无线主机发送信标帧</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a:t>
            </a:r>
          </a:p>
        </p:txBody>
      </p:sp>
      <p:pic>
        <p:nvPicPr>
          <p:cNvPr id="6" name="图片 5" descr="IMG_0156.JPG"/>
          <p:cNvPicPr>
            <a:picLocks noChangeAspect="1"/>
          </p:cNvPicPr>
          <p:nvPr/>
        </p:nvPicPr>
        <p:blipFill>
          <a:blip r:embed="rId2" cstate="print">
            <a:lum contrast="20000"/>
          </a:blip>
          <a:srcRect l="12916" t="5901" r="10763" b="66799"/>
          <a:stretch>
            <a:fillRect/>
          </a:stretch>
        </p:blipFill>
        <p:spPr>
          <a:xfrm>
            <a:off x="1511660" y="3539809"/>
            <a:ext cx="6192688" cy="2953436"/>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日期占位符 4"/>
          <p:cNvSpPr>
            <a:spLocks noGrp="1"/>
          </p:cNvSpPr>
          <p:nvPr>
            <p:ph type="dt" sz="quarter" idx="10"/>
          </p:nvPr>
        </p:nvSpPr>
        <p:spPr>
          <a:xfrm>
            <a:off x="0" y="6400800"/>
            <a:ext cx="1905000" cy="457200"/>
          </a:xfrm>
          <a:noFill/>
        </p:spPr>
        <p:txBody>
          <a:bodyPr/>
          <a:lstStyle/>
          <a:p>
            <a:fld id="{163DF0EB-DDC6-4740-A8F7-3A523C0CBB81}" type="datetime1">
              <a:rPr lang="zh-CN" altLang="en-US" smtClean="0"/>
              <a:pPr/>
              <a:t>2018/1/14</a:t>
            </a:fld>
            <a:endParaRPr lang="en-US" altLang="zh-CN"/>
          </a:p>
        </p:txBody>
      </p:sp>
      <p:sp>
        <p:nvSpPr>
          <p:cNvPr id="11269" name="灯片编号占位符 5"/>
          <p:cNvSpPr>
            <a:spLocks noGrp="1"/>
          </p:cNvSpPr>
          <p:nvPr>
            <p:ph type="sldNum" sz="quarter" idx="12"/>
          </p:nvPr>
        </p:nvSpPr>
        <p:spPr>
          <a:noFill/>
        </p:spPr>
        <p:txBody>
          <a:bodyPr/>
          <a:lstStyle/>
          <a:p>
            <a:fld id="{65591DFC-0477-4076-A765-28504F5CC584}" type="slidenum">
              <a:rPr lang="en-US" altLang="zh-CN" smtClean="0"/>
              <a:pPr/>
              <a:t>123</a:t>
            </a:fld>
            <a:endParaRPr lang="en-US" altLang="zh-CN"/>
          </a:p>
        </p:txBody>
      </p:sp>
      <p:sp>
        <p:nvSpPr>
          <p:cNvPr id="7" name="Rectangle 2"/>
          <p:cNvSpPr txBox="1">
            <a:spLocks noChangeArrowheads="1"/>
          </p:cNvSpPr>
          <p:nvPr/>
        </p:nvSpPr>
        <p:spPr bwMode="auto">
          <a:xfrm>
            <a:off x="305011" y="228600"/>
            <a:ext cx="7772400"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zh-CN" altLang="en-US" sz="3200" b="1" i="0" u="sng" strike="noStrike" kern="0" cap="none" spc="0" normalizeH="0" baseline="0" noProof="0" dirty="0">
                <a:ln>
                  <a:noFill/>
                </a:ln>
                <a:solidFill>
                  <a:schemeClr val="accent2"/>
                </a:solidFill>
                <a:effectLst/>
                <a:uLnTx/>
                <a:uFillTx/>
                <a:latin typeface="隶书" pitchFamily="49" charset="-122"/>
                <a:ea typeface="隶书" pitchFamily="49" charset="-122"/>
                <a:cs typeface="+mj-cs"/>
              </a:rPr>
              <a:t>移动站与 </a:t>
            </a:r>
            <a:r>
              <a:rPr kumimoji="1" lang="en-US" altLang="zh-CN" sz="3200" b="1" i="0" u="sng" strike="noStrike" kern="0" cap="none" spc="0" normalizeH="0" baseline="0" noProof="0" dirty="0">
                <a:ln>
                  <a:noFill/>
                </a:ln>
                <a:solidFill>
                  <a:schemeClr val="accent2"/>
                </a:solidFill>
                <a:effectLst/>
                <a:uLnTx/>
                <a:uFillTx/>
                <a:latin typeface="隶书" pitchFamily="49" charset="-122"/>
                <a:ea typeface="隶书" pitchFamily="49" charset="-122"/>
                <a:cs typeface="+mj-cs"/>
              </a:rPr>
              <a:t>AP </a:t>
            </a:r>
            <a:r>
              <a:rPr kumimoji="1" lang="zh-CN" altLang="en-US" sz="3200" b="1" i="0" u="sng" strike="noStrike" kern="0" cap="none" spc="0" normalizeH="0" baseline="0" noProof="0" dirty="0">
                <a:ln>
                  <a:noFill/>
                </a:ln>
                <a:solidFill>
                  <a:schemeClr val="accent2"/>
                </a:solidFill>
                <a:effectLst/>
                <a:uLnTx/>
                <a:uFillTx/>
                <a:latin typeface="隶书" pitchFamily="49" charset="-122"/>
                <a:ea typeface="隶书" pitchFamily="49" charset="-122"/>
                <a:cs typeface="+mj-cs"/>
              </a:rPr>
              <a:t>建立关联的方法</a:t>
            </a:r>
          </a:p>
        </p:txBody>
      </p:sp>
      <p:sp>
        <p:nvSpPr>
          <p:cNvPr id="8" name="Rectangle 3"/>
          <p:cNvSpPr txBox="1">
            <a:spLocks noChangeArrowheads="1"/>
          </p:cNvSpPr>
          <p:nvPr/>
        </p:nvSpPr>
        <p:spPr bwMode="auto">
          <a:xfrm>
            <a:off x="419100" y="1208739"/>
            <a:ext cx="7772400" cy="2448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rPr>
              <a:t>被动扫描</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，即移动站等待接收接入站周期性发出的</a:t>
            </a: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rPr>
              <a:t>信标帧</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 </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信标帧中包含有若干系统参数（如服务集标识符 </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SSID </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以及支持的速率等）</a:t>
            </a: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rPr>
              <a:t>主动扫描</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，即移动站主动发出</a:t>
            </a: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rPr>
              <a:t>探测请求帧</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，然后等待从 </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AP </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发回的探测响应帧</a:t>
            </a:r>
          </a:p>
        </p:txBody>
      </p:sp>
      <p:pic>
        <p:nvPicPr>
          <p:cNvPr id="6" name="图片 5" descr="IMG_0156.JPG"/>
          <p:cNvPicPr>
            <a:picLocks noChangeAspect="1"/>
          </p:cNvPicPr>
          <p:nvPr/>
        </p:nvPicPr>
        <p:blipFill>
          <a:blip r:embed="rId2" cstate="print">
            <a:lum contrast="20000"/>
          </a:blip>
          <a:srcRect t="46850" b="25850"/>
          <a:stretch>
            <a:fillRect/>
          </a:stretch>
        </p:blipFill>
        <p:spPr>
          <a:xfrm>
            <a:off x="963756" y="3501008"/>
            <a:ext cx="6923943" cy="252028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日期占位符 4"/>
          <p:cNvSpPr>
            <a:spLocks noGrp="1"/>
          </p:cNvSpPr>
          <p:nvPr>
            <p:ph type="dt" sz="quarter" idx="10"/>
          </p:nvPr>
        </p:nvSpPr>
        <p:spPr>
          <a:xfrm>
            <a:off x="0" y="6400800"/>
            <a:ext cx="1905000" cy="457200"/>
          </a:xfrm>
          <a:noFill/>
        </p:spPr>
        <p:txBody>
          <a:bodyPr/>
          <a:lstStyle/>
          <a:p>
            <a:fld id="{163DF0EB-DDC6-4740-A8F7-3A523C0CBB81}" type="datetime1">
              <a:rPr lang="zh-CN" altLang="en-US" smtClean="0"/>
              <a:pPr/>
              <a:t>2018/1/14</a:t>
            </a:fld>
            <a:endParaRPr lang="en-US" altLang="zh-CN"/>
          </a:p>
        </p:txBody>
      </p:sp>
      <p:sp>
        <p:nvSpPr>
          <p:cNvPr id="11269" name="灯片编号占位符 5"/>
          <p:cNvSpPr>
            <a:spLocks noGrp="1"/>
          </p:cNvSpPr>
          <p:nvPr>
            <p:ph type="sldNum" sz="quarter" idx="12"/>
          </p:nvPr>
        </p:nvSpPr>
        <p:spPr>
          <a:noFill/>
        </p:spPr>
        <p:txBody>
          <a:bodyPr/>
          <a:lstStyle/>
          <a:p>
            <a:fld id="{65591DFC-0477-4076-A765-28504F5CC584}" type="slidenum">
              <a:rPr lang="en-US" altLang="zh-CN" smtClean="0"/>
              <a:pPr/>
              <a:t>124</a:t>
            </a:fld>
            <a:endParaRPr lang="en-US" altLang="zh-CN"/>
          </a:p>
        </p:txBody>
      </p:sp>
      <p:sp>
        <p:nvSpPr>
          <p:cNvPr id="7" name="Rectangle 2"/>
          <p:cNvSpPr txBox="1">
            <a:spLocks noChangeArrowheads="1"/>
          </p:cNvSpPr>
          <p:nvPr/>
        </p:nvSpPr>
        <p:spPr bwMode="auto">
          <a:xfrm>
            <a:off x="251520" y="260648"/>
            <a:ext cx="7772400"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zh-CN" altLang="en-US" sz="3200" b="1" u="sng" kern="0" dirty="0">
                <a:solidFill>
                  <a:schemeClr val="accent2"/>
                </a:solidFill>
                <a:latin typeface="Times New Roman" pitchFamily="18" charset="0"/>
                <a:ea typeface="隶书" pitchFamily="49" charset="-122"/>
                <a:cs typeface="Times New Roman" pitchFamily="18" charset="0"/>
              </a:rPr>
              <a:t>无线主机</a:t>
            </a:r>
            <a:r>
              <a:rPr kumimoji="1" lang="zh-CN" altLang="en-US" sz="3200" b="1" i="0" u="sng" strike="noStrike" kern="0" cap="none" spc="0" normalizeH="0" baseline="0" noProof="0" dirty="0">
                <a:ln>
                  <a:noFill/>
                </a:ln>
                <a:solidFill>
                  <a:schemeClr val="accent2"/>
                </a:solidFill>
                <a:effectLst/>
                <a:uLnTx/>
                <a:uFillTx/>
                <a:latin typeface="Times New Roman" pitchFamily="18" charset="0"/>
                <a:ea typeface="隶书" pitchFamily="49" charset="-122"/>
                <a:cs typeface="Times New Roman" pitchFamily="18" charset="0"/>
              </a:rPr>
              <a:t>与 </a:t>
            </a:r>
            <a:r>
              <a:rPr kumimoji="1" lang="en-US" altLang="zh-CN" sz="3200" b="1" i="0" u="sng" strike="noStrike" kern="0" cap="none" spc="0" normalizeH="0" baseline="0" noProof="0" dirty="0">
                <a:ln>
                  <a:noFill/>
                </a:ln>
                <a:solidFill>
                  <a:schemeClr val="accent2"/>
                </a:solidFill>
                <a:effectLst/>
                <a:uLnTx/>
                <a:uFillTx/>
                <a:latin typeface="Times New Roman" pitchFamily="18" charset="0"/>
                <a:ea typeface="隶书" pitchFamily="49" charset="-122"/>
                <a:cs typeface="Times New Roman" pitchFamily="18" charset="0"/>
              </a:rPr>
              <a:t>AP</a:t>
            </a:r>
            <a:r>
              <a:rPr kumimoji="1" lang="zh-CN" altLang="en-US" sz="3200" b="1" i="0" u="sng" strike="noStrike" kern="0" cap="none" spc="0" normalizeH="0" baseline="0" noProof="0" dirty="0">
                <a:ln>
                  <a:noFill/>
                </a:ln>
                <a:solidFill>
                  <a:schemeClr val="accent2"/>
                </a:solidFill>
                <a:effectLst/>
                <a:uLnTx/>
                <a:uFillTx/>
                <a:latin typeface="Times New Roman" pitchFamily="18" charset="0"/>
                <a:ea typeface="隶书" pitchFamily="49" charset="-122"/>
                <a:cs typeface="Times New Roman" pitchFamily="18" charset="0"/>
              </a:rPr>
              <a:t>之间关联的</a:t>
            </a:r>
            <a:r>
              <a:rPr kumimoji="1" lang="zh-CN" altLang="en-US" sz="3200" b="1" u="sng" kern="0" dirty="0">
                <a:solidFill>
                  <a:schemeClr val="accent2"/>
                </a:solidFill>
                <a:latin typeface="Times New Roman" pitchFamily="18" charset="0"/>
                <a:ea typeface="隶书" pitchFamily="49" charset="-122"/>
                <a:cs typeface="Times New Roman" pitchFamily="18" charset="0"/>
              </a:rPr>
              <a:t>过程</a:t>
            </a:r>
            <a:endParaRPr kumimoji="1" lang="zh-CN" altLang="en-US" sz="3200" b="1" i="0" u="sng" strike="noStrike" kern="0" cap="none" spc="0" normalizeH="0" baseline="0" noProof="0" dirty="0">
              <a:ln>
                <a:noFill/>
              </a:ln>
              <a:solidFill>
                <a:schemeClr val="accent2"/>
              </a:solidFill>
              <a:effectLst/>
              <a:uLnTx/>
              <a:uFillTx/>
              <a:latin typeface="Times New Roman" pitchFamily="18" charset="0"/>
              <a:ea typeface="隶书" pitchFamily="49" charset="-122"/>
              <a:cs typeface="Times New Roman" pitchFamily="18" charset="0"/>
            </a:endParaRPr>
          </a:p>
        </p:txBody>
      </p:sp>
      <p:sp>
        <p:nvSpPr>
          <p:cNvPr id="8" name="Rectangle 3"/>
          <p:cNvSpPr txBox="1">
            <a:spLocks noChangeArrowheads="1"/>
          </p:cNvSpPr>
          <p:nvPr/>
        </p:nvSpPr>
        <p:spPr bwMode="auto">
          <a:xfrm>
            <a:off x="137095" y="1340768"/>
            <a:ext cx="4183385"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tabLst/>
              <a:defRPr/>
            </a:pP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802.11</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协议支持两种级别链路</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a:p>
            <a:pPr marL="800100" lvl="1" indent="-342900" fontAlgn="base">
              <a:buFont typeface="Arial" pitchFamily="34" charset="0"/>
              <a:buChar char="•"/>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开放系统认证</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a:p>
            <a:pPr lvl="1" fontAlgn="base">
              <a:defRPr/>
            </a:pPr>
            <a:r>
              <a:rPr kumimoji="1" lang="zh-CN" altLang="en-US" sz="2400" b="1" kern="0" dirty="0">
                <a:latin typeface="华文新魏" pitchFamily="2" charset="-122"/>
                <a:ea typeface="华文新魏" pitchFamily="2" charset="-122"/>
              </a:rPr>
              <a:t>默认，无线主机与</a:t>
            </a: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简单交换请求帧和应答帧，主机将</a:t>
            </a:r>
            <a:r>
              <a:rPr kumimoji="1" lang="en-US" altLang="zh-CN" sz="2400" b="1" kern="0" dirty="0">
                <a:latin typeface="华文新魏" pitchFamily="2" charset="-122"/>
                <a:ea typeface="华文新魏" pitchFamily="2" charset="-122"/>
              </a:rPr>
              <a:t>MAC</a:t>
            </a:r>
            <a:r>
              <a:rPr kumimoji="1" lang="zh-CN" altLang="en-US" sz="2400" b="1" kern="0" dirty="0">
                <a:latin typeface="华文新魏" pitchFamily="2" charset="-122"/>
                <a:ea typeface="华文新魏" pitchFamily="2" charset="-122"/>
              </a:rPr>
              <a:t>地址通报</a:t>
            </a: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，不进行任何身份信息识别</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a:p>
            <a:pPr marL="800100" lvl="1" indent="-342900" fontAlgn="base">
              <a:spcBef>
                <a:spcPts val="1200"/>
              </a:spcBef>
              <a:buFont typeface="Arial" pitchFamily="34" charset="0"/>
              <a:buChar char="•"/>
              <a:defRPr/>
            </a:pPr>
            <a:r>
              <a:rPr kumimoji="1" lang="zh-CN" altLang="en-US" sz="2400" b="1" kern="0" dirty="0">
                <a:latin typeface="华文新魏" pitchFamily="2" charset="-122"/>
                <a:ea typeface="华文新魏" pitchFamily="2" charset="-122"/>
              </a:rPr>
              <a:t>共享密钥认证</a:t>
            </a:r>
            <a:endParaRPr kumimoji="1" lang="en-US" altLang="zh-CN" sz="2400" b="1" kern="0" dirty="0">
              <a:latin typeface="华文新魏" pitchFamily="2" charset="-122"/>
              <a:ea typeface="华文新魏" pitchFamily="2" charset="-122"/>
            </a:endParaRPr>
          </a:p>
          <a:p>
            <a:pPr lvl="1" fontAlgn="base">
              <a:defRPr/>
            </a:pP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WEP</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和</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WAP</a:t>
            </a:r>
            <a:r>
              <a:rPr kumimoji="1" lang="zh-CN" altLang="en-US" sz="2400" b="1" kern="0" dirty="0">
                <a:latin typeface="华文新魏" pitchFamily="2" charset="-122"/>
                <a:ea typeface="华文新魏" pitchFamily="2" charset="-122"/>
              </a:rPr>
              <a:t>协议</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p:txBody>
      </p:sp>
      <p:pic>
        <p:nvPicPr>
          <p:cNvPr id="9" name="图片 8" descr="IMG_0157.JPG"/>
          <p:cNvPicPr>
            <a:picLocks noChangeAspect="1"/>
          </p:cNvPicPr>
          <p:nvPr/>
        </p:nvPicPr>
        <p:blipFill>
          <a:blip r:embed="rId2" cstate="print">
            <a:lum contrast="20000"/>
          </a:blip>
          <a:srcRect l="19200" t="12201" r="8001" b="21650"/>
          <a:stretch>
            <a:fillRect/>
          </a:stretch>
        </p:blipFill>
        <p:spPr>
          <a:xfrm>
            <a:off x="4572000" y="1171949"/>
            <a:ext cx="4320480" cy="5234427"/>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日期占位符 4"/>
          <p:cNvSpPr>
            <a:spLocks noGrp="1"/>
          </p:cNvSpPr>
          <p:nvPr>
            <p:ph type="dt" sz="quarter" idx="10"/>
          </p:nvPr>
        </p:nvSpPr>
        <p:spPr>
          <a:xfrm>
            <a:off x="0" y="6400800"/>
            <a:ext cx="1905000" cy="457200"/>
          </a:xfrm>
          <a:noFill/>
        </p:spPr>
        <p:txBody>
          <a:bodyPr/>
          <a:lstStyle/>
          <a:p>
            <a:fld id="{163DF0EB-DDC6-4740-A8F7-3A523C0CBB81}" type="datetime1">
              <a:rPr lang="zh-CN" altLang="en-US" smtClean="0"/>
              <a:pPr/>
              <a:t>2018/1/14</a:t>
            </a:fld>
            <a:endParaRPr lang="en-US" altLang="zh-CN"/>
          </a:p>
        </p:txBody>
      </p:sp>
      <p:sp>
        <p:nvSpPr>
          <p:cNvPr id="11269" name="灯片编号占位符 5"/>
          <p:cNvSpPr>
            <a:spLocks noGrp="1"/>
          </p:cNvSpPr>
          <p:nvPr>
            <p:ph type="sldNum" sz="quarter" idx="12"/>
          </p:nvPr>
        </p:nvSpPr>
        <p:spPr>
          <a:noFill/>
        </p:spPr>
        <p:txBody>
          <a:bodyPr/>
          <a:lstStyle/>
          <a:p>
            <a:fld id="{65591DFC-0477-4076-A765-28504F5CC584}" type="slidenum">
              <a:rPr lang="en-US" altLang="zh-CN" smtClean="0"/>
              <a:pPr/>
              <a:t>125</a:t>
            </a:fld>
            <a:endParaRPr lang="en-US" altLang="zh-CN"/>
          </a:p>
        </p:txBody>
      </p:sp>
      <p:sp>
        <p:nvSpPr>
          <p:cNvPr id="7" name="Rectangle 2"/>
          <p:cNvSpPr txBox="1">
            <a:spLocks noChangeArrowheads="1"/>
          </p:cNvSpPr>
          <p:nvPr/>
        </p:nvSpPr>
        <p:spPr bwMode="auto">
          <a:xfrm>
            <a:off x="251520" y="260648"/>
            <a:ext cx="7772400"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zh-CN" altLang="en-US" sz="3200" b="1" u="sng" kern="0" dirty="0">
                <a:solidFill>
                  <a:schemeClr val="accent2"/>
                </a:solidFill>
                <a:latin typeface="Times New Roman" pitchFamily="18" charset="0"/>
                <a:ea typeface="隶书" pitchFamily="49" charset="-122"/>
                <a:cs typeface="Times New Roman" pitchFamily="18" charset="0"/>
              </a:rPr>
              <a:t>无线主机</a:t>
            </a:r>
            <a:r>
              <a:rPr kumimoji="1" lang="zh-CN" altLang="en-US" sz="3200" b="1" i="0" u="sng" strike="noStrike" kern="0" cap="none" spc="0" normalizeH="0" baseline="0" noProof="0" dirty="0">
                <a:ln>
                  <a:noFill/>
                </a:ln>
                <a:solidFill>
                  <a:schemeClr val="accent2"/>
                </a:solidFill>
                <a:effectLst/>
                <a:uLnTx/>
                <a:uFillTx/>
                <a:latin typeface="Times New Roman" pitchFamily="18" charset="0"/>
                <a:ea typeface="隶书" pitchFamily="49" charset="-122"/>
                <a:cs typeface="Times New Roman" pitchFamily="18" charset="0"/>
              </a:rPr>
              <a:t>与 </a:t>
            </a:r>
            <a:r>
              <a:rPr kumimoji="1" lang="en-US" altLang="zh-CN" sz="3200" b="1" i="0" u="sng" strike="noStrike" kern="0" cap="none" spc="0" normalizeH="0" baseline="0" noProof="0" dirty="0">
                <a:ln>
                  <a:noFill/>
                </a:ln>
                <a:solidFill>
                  <a:schemeClr val="accent2"/>
                </a:solidFill>
                <a:effectLst/>
                <a:uLnTx/>
                <a:uFillTx/>
                <a:latin typeface="Times New Roman" pitchFamily="18" charset="0"/>
                <a:ea typeface="隶书" pitchFamily="49" charset="-122"/>
                <a:cs typeface="Times New Roman" pitchFamily="18" charset="0"/>
              </a:rPr>
              <a:t>AP</a:t>
            </a:r>
            <a:r>
              <a:rPr kumimoji="1" lang="zh-CN" altLang="en-US" sz="3200" b="1" i="0" u="sng" strike="noStrike" kern="0" cap="none" spc="0" normalizeH="0" baseline="0" noProof="0" dirty="0">
                <a:ln>
                  <a:noFill/>
                </a:ln>
                <a:solidFill>
                  <a:schemeClr val="accent2"/>
                </a:solidFill>
                <a:effectLst/>
                <a:uLnTx/>
                <a:uFillTx/>
                <a:latin typeface="Times New Roman" pitchFamily="18" charset="0"/>
                <a:ea typeface="隶书" pitchFamily="49" charset="-122"/>
                <a:cs typeface="Times New Roman" pitchFamily="18" charset="0"/>
              </a:rPr>
              <a:t>之间关联的</a:t>
            </a:r>
            <a:r>
              <a:rPr kumimoji="1" lang="zh-CN" altLang="en-US" sz="3200" b="1" u="sng" kern="0" dirty="0">
                <a:solidFill>
                  <a:schemeClr val="accent2"/>
                </a:solidFill>
                <a:latin typeface="Times New Roman" pitchFamily="18" charset="0"/>
                <a:ea typeface="隶书" pitchFamily="49" charset="-122"/>
                <a:cs typeface="Times New Roman" pitchFamily="18" charset="0"/>
              </a:rPr>
              <a:t>过程</a:t>
            </a:r>
            <a:endParaRPr kumimoji="1" lang="zh-CN" altLang="en-US" sz="3200" b="1" i="0" u="sng" strike="noStrike" kern="0" cap="none" spc="0" normalizeH="0" baseline="0" noProof="0" dirty="0">
              <a:ln>
                <a:noFill/>
              </a:ln>
              <a:solidFill>
                <a:schemeClr val="accent2"/>
              </a:solidFill>
              <a:effectLst/>
              <a:uLnTx/>
              <a:uFillTx/>
              <a:latin typeface="Times New Roman" pitchFamily="18" charset="0"/>
              <a:ea typeface="隶书" pitchFamily="49" charset="-122"/>
              <a:cs typeface="Times New Roman" pitchFamily="18" charset="0"/>
            </a:endParaRPr>
          </a:p>
        </p:txBody>
      </p:sp>
      <p:sp>
        <p:nvSpPr>
          <p:cNvPr id="8" name="Rectangle 3"/>
          <p:cNvSpPr txBox="1">
            <a:spLocks noChangeArrowheads="1"/>
          </p:cNvSpPr>
          <p:nvPr/>
        </p:nvSpPr>
        <p:spPr bwMode="auto">
          <a:xfrm>
            <a:off x="388614" y="1432248"/>
            <a:ext cx="8215834"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管理帧功能：</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a:p>
            <a:pPr marL="914400" lvl="1" indent="-457200" fontAlgn="base">
              <a:spcBef>
                <a:spcPts val="1200"/>
              </a:spcBef>
              <a:buFont typeface="+mj-lt"/>
              <a:buAutoNum type="arabicPeriod"/>
              <a:defRPr/>
            </a:pPr>
            <a:r>
              <a:rPr kumimoji="1" lang="zh-CN" altLang="en-US" sz="2400" b="1" kern="0" dirty="0">
                <a:latin typeface="华文新魏" pitchFamily="2" charset="-122"/>
                <a:ea typeface="华文新魏" pitchFamily="2" charset="-122"/>
              </a:rPr>
              <a:t>关联只能是由无线主机发起，一个时刻一台主机只能关联一个</a:t>
            </a: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，关联属于一种记录保持过程，帮助</a:t>
            </a:r>
            <a:r>
              <a:rPr kumimoji="1" lang="en-US" altLang="zh-CN" sz="2400" b="1" kern="0" dirty="0">
                <a:latin typeface="华文新魏" pitchFamily="2" charset="-122"/>
                <a:ea typeface="华文新魏" pitchFamily="2" charset="-122"/>
              </a:rPr>
              <a:t>DS</a:t>
            </a:r>
            <a:r>
              <a:rPr kumimoji="1" lang="zh-CN" altLang="en-US" sz="2400" b="1" kern="0" dirty="0">
                <a:latin typeface="华文新魏" pitchFamily="2" charset="-122"/>
                <a:ea typeface="华文新魏" pitchFamily="2" charset="-122"/>
              </a:rPr>
              <a:t>记录主机的位置信息。</a:t>
            </a: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和无线主机都可以发送解除关联帧断开关联的</a:t>
            </a: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a:t>
            </a: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可以通过超时解除关联。</a:t>
            </a:r>
            <a:endParaRPr kumimoji="1" lang="en-US" altLang="zh-CN" sz="2400" b="1" kern="0" dirty="0">
              <a:latin typeface="华文新魏" pitchFamily="2" charset="-122"/>
              <a:ea typeface="华文新魏" pitchFamily="2" charset="-122"/>
            </a:endParaRPr>
          </a:p>
          <a:p>
            <a:pPr marL="914400" lvl="1" indent="-457200" fontAlgn="base">
              <a:spcBef>
                <a:spcPts val="1800"/>
              </a:spcBef>
              <a:buFont typeface="+mj-lt"/>
              <a:buAutoNum type="arabicPeriod"/>
              <a:defRPr/>
            </a:pPr>
            <a:r>
              <a:rPr kumimoji="1" lang="en-US" altLang="zh-CN" sz="2400" b="1" kern="0" dirty="0">
                <a:latin typeface="华文新魏" pitchFamily="2" charset="-122"/>
                <a:ea typeface="华文新魏" pitchFamily="2" charset="-122"/>
              </a:rPr>
              <a:t>802.11</a:t>
            </a:r>
            <a:r>
              <a:rPr kumimoji="1" lang="zh-CN" altLang="en-US" sz="2400" b="1" kern="0" dirty="0">
                <a:latin typeface="华文新魏" pitchFamily="2" charset="-122"/>
                <a:ea typeface="华文新魏" pitchFamily="2" charset="-122"/>
              </a:rPr>
              <a:t>没有对主机选择</a:t>
            </a: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关联的条件进行规范，由厂商决定，一般考虑：</a:t>
            </a:r>
            <a:endParaRPr kumimoji="1" lang="en-US" altLang="zh-CN" sz="2400" b="1" kern="0" dirty="0">
              <a:latin typeface="华文新魏" pitchFamily="2" charset="-122"/>
              <a:ea typeface="华文新魏" pitchFamily="2" charset="-122"/>
            </a:endParaRPr>
          </a:p>
          <a:p>
            <a:pPr marL="1257300" lvl="2" indent="-342900" fontAlgn="base">
              <a:buFont typeface="Arial" panose="020B0604020202020204" pitchFamily="34" charset="0"/>
              <a:buChar char="•"/>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无线主机是否具有基本传输率与</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AP</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通信</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a:p>
            <a:pPr marL="1257300" lvl="2" indent="-342900" fontAlgn="base">
              <a:buFont typeface="Arial" panose="020B0604020202020204" pitchFamily="34" charset="0"/>
              <a:buChar char="•"/>
              <a:defRPr/>
            </a:pP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能否为主机提供需要的缓冲空间</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p:txBody>
      </p:sp>
    </p:spTree>
    <p:extLst>
      <p:ext uri="{BB962C8B-B14F-4D97-AF65-F5344CB8AC3E}">
        <p14:creationId xmlns:p14="http://schemas.microsoft.com/office/powerpoint/2010/main" val="21676837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日期占位符 4"/>
          <p:cNvSpPr>
            <a:spLocks noGrp="1"/>
          </p:cNvSpPr>
          <p:nvPr>
            <p:ph type="dt" sz="quarter" idx="10"/>
          </p:nvPr>
        </p:nvSpPr>
        <p:spPr>
          <a:xfrm>
            <a:off x="0" y="6400800"/>
            <a:ext cx="1905000" cy="457200"/>
          </a:xfrm>
          <a:noFill/>
        </p:spPr>
        <p:txBody>
          <a:bodyPr/>
          <a:lstStyle/>
          <a:p>
            <a:fld id="{163DF0EB-DDC6-4740-A8F7-3A523C0CBB81}" type="datetime1">
              <a:rPr lang="zh-CN" altLang="en-US" smtClean="0"/>
              <a:pPr/>
              <a:t>2018/1/14</a:t>
            </a:fld>
            <a:endParaRPr lang="en-US" altLang="zh-CN"/>
          </a:p>
        </p:txBody>
      </p:sp>
      <p:sp>
        <p:nvSpPr>
          <p:cNvPr id="11269" name="灯片编号占位符 5"/>
          <p:cNvSpPr>
            <a:spLocks noGrp="1"/>
          </p:cNvSpPr>
          <p:nvPr>
            <p:ph type="sldNum" sz="quarter" idx="12"/>
          </p:nvPr>
        </p:nvSpPr>
        <p:spPr>
          <a:noFill/>
        </p:spPr>
        <p:txBody>
          <a:bodyPr/>
          <a:lstStyle/>
          <a:p>
            <a:fld id="{65591DFC-0477-4076-A765-28504F5CC584}" type="slidenum">
              <a:rPr lang="en-US" altLang="zh-CN" smtClean="0"/>
              <a:pPr/>
              <a:t>126</a:t>
            </a:fld>
            <a:endParaRPr lang="en-US" altLang="zh-CN"/>
          </a:p>
        </p:txBody>
      </p:sp>
      <p:sp>
        <p:nvSpPr>
          <p:cNvPr id="7" name="Rectangle 2"/>
          <p:cNvSpPr txBox="1">
            <a:spLocks noChangeArrowheads="1"/>
          </p:cNvSpPr>
          <p:nvPr/>
        </p:nvSpPr>
        <p:spPr bwMode="auto">
          <a:xfrm>
            <a:off x="179512" y="188640"/>
            <a:ext cx="7772400"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zh-CN" altLang="en-US" sz="3200" b="1" i="0" u="sng" strike="noStrike" kern="0" cap="none" spc="0" normalizeH="0" baseline="0" noProof="0" dirty="0">
                <a:ln>
                  <a:noFill/>
                </a:ln>
                <a:solidFill>
                  <a:schemeClr val="accent2"/>
                </a:solidFill>
                <a:effectLst/>
                <a:uLnTx/>
                <a:uFillTx/>
                <a:latin typeface="隶书" pitchFamily="49" charset="-122"/>
                <a:ea typeface="隶书" pitchFamily="49" charset="-122"/>
                <a:cs typeface="+mj-cs"/>
              </a:rPr>
              <a:t>漫游与重关联</a:t>
            </a:r>
          </a:p>
        </p:txBody>
      </p:sp>
      <p:sp>
        <p:nvSpPr>
          <p:cNvPr id="8" name="Rectangle 3"/>
          <p:cNvSpPr txBox="1">
            <a:spLocks noChangeArrowheads="1"/>
          </p:cNvSpPr>
          <p:nvPr/>
        </p:nvSpPr>
        <p:spPr bwMode="auto">
          <a:xfrm>
            <a:off x="284820" y="1484784"/>
            <a:ext cx="3240360" cy="4536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buFont typeface="Arial" panose="020B0604020202020204" pitchFamily="34" charset="0"/>
              <a:buChar char="•"/>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漫游</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a:p>
            <a:pPr marR="0" lvl="0" algn="l" defTabSz="914400" rtl="0" eaLnBrk="1" fontAlgn="base" latinLnBrk="0" hangingPunct="1">
              <a:lnSpc>
                <a:spcPct val="100000"/>
              </a:lnSpc>
              <a:spcAft>
                <a:spcPts val="600"/>
              </a:spcAft>
              <a:buClrTx/>
              <a:buSzTx/>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无线主机在不中断通信的前提下，在不同</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AP</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覆盖范围之间移动的过程。</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ESS</a:t>
            </a:r>
            <a:r>
              <a:rPr kumimoji="1" lang="zh-CN" altLang="en-US" sz="2400" b="1" kern="0" dirty="0">
                <a:latin typeface="华文新魏" pitchFamily="2" charset="-122"/>
                <a:ea typeface="华文新魏" pitchFamily="2" charset="-122"/>
              </a:rPr>
              <a:t>结构对支持漫游至关重要。</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a:p>
            <a:pPr marL="342900" marR="0" lvl="0" indent="-342900" algn="l" defTabSz="914400" rtl="0" eaLnBrk="1" fontAlgn="base" latinLnBrk="0" hangingPunct="1">
              <a:lnSpc>
                <a:spcPct val="100000"/>
              </a:lnSpc>
              <a:spcBef>
                <a:spcPct val="20000"/>
              </a:spcBef>
              <a:spcAft>
                <a:spcPts val="600"/>
              </a:spcAft>
              <a:buClrTx/>
              <a:buSzTx/>
              <a:buFont typeface="Arial" panose="020B0604020202020204" pitchFamily="34" charset="0"/>
              <a:buChar char="•"/>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重关联</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a:p>
            <a:pPr marR="0" lvl="0" algn="l" defTabSz="914400" rtl="0" eaLnBrk="1" fontAlgn="base" latinLnBrk="0" hangingPunct="1">
              <a:lnSpc>
                <a:spcPct val="100000"/>
              </a:lnSpc>
              <a:spcAft>
                <a:spcPts val="600"/>
              </a:spcAft>
              <a:buClrTx/>
              <a:buSzTx/>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无线主机在</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ESS</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中移动，重新关联</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AP</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的过程</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p:txBody>
      </p:sp>
      <p:pic>
        <p:nvPicPr>
          <p:cNvPr id="9" name="图片 8" descr="IMG_0158.JPG"/>
          <p:cNvPicPr>
            <a:picLocks noChangeAspect="1"/>
          </p:cNvPicPr>
          <p:nvPr/>
        </p:nvPicPr>
        <p:blipFill>
          <a:blip r:embed="rId2" cstate="print">
            <a:lum contrast="20000"/>
          </a:blip>
          <a:srcRect l="2800" t="11151" r="4801" b="30050"/>
          <a:stretch>
            <a:fillRect/>
          </a:stretch>
        </p:blipFill>
        <p:spPr>
          <a:xfrm>
            <a:off x="3682187" y="1268760"/>
            <a:ext cx="5346594" cy="4536504"/>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日期占位符 4"/>
          <p:cNvSpPr>
            <a:spLocks noGrp="1"/>
          </p:cNvSpPr>
          <p:nvPr>
            <p:ph type="dt" sz="quarter" idx="10"/>
          </p:nvPr>
        </p:nvSpPr>
        <p:spPr>
          <a:xfrm>
            <a:off x="0" y="6400800"/>
            <a:ext cx="1905000" cy="457200"/>
          </a:xfrm>
          <a:noFill/>
        </p:spPr>
        <p:txBody>
          <a:bodyPr/>
          <a:lstStyle/>
          <a:p>
            <a:fld id="{163DF0EB-DDC6-4740-A8F7-3A523C0CBB81}" type="datetime1">
              <a:rPr lang="zh-CN" altLang="en-US" smtClean="0"/>
              <a:pPr/>
              <a:t>2018/1/14</a:t>
            </a:fld>
            <a:endParaRPr lang="en-US" altLang="zh-CN"/>
          </a:p>
        </p:txBody>
      </p:sp>
      <p:sp>
        <p:nvSpPr>
          <p:cNvPr id="11269" name="灯片编号占位符 5"/>
          <p:cNvSpPr>
            <a:spLocks noGrp="1"/>
          </p:cNvSpPr>
          <p:nvPr>
            <p:ph type="sldNum" sz="quarter" idx="12"/>
          </p:nvPr>
        </p:nvSpPr>
        <p:spPr>
          <a:noFill/>
        </p:spPr>
        <p:txBody>
          <a:bodyPr/>
          <a:lstStyle/>
          <a:p>
            <a:fld id="{65591DFC-0477-4076-A765-28504F5CC584}" type="slidenum">
              <a:rPr lang="en-US" altLang="zh-CN" smtClean="0"/>
              <a:pPr/>
              <a:t>127</a:t>
            </a:fld>
            <a:endParaRPr lang="en-US" altLang="zh-CN"/>
          </a:p>
        </p:txBody>
      </p:sp>
      <p:sp>
        <p:nvSpPr>
          <p:cNvPr id="7" name="Rectangle 2"/>
          <p:cNvSpPr txBox="1">
            <a:spLocks noChangeArrowheads="1"/>
          </p:cNvSpPr>
          <p:nvPr/>
        </p:nvSpPr>
        <p:spPr bwMode="auto">
          <a:xfrm>
            <a:off x="323528" y="548680"/>
            <a:ext cx="7772400"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zh-CN" altLang="en-US" sz="3200" b="1" i="0" u="sng" strike="noStrike" kern="0" cap="none" spc="0" normalizeH="0" baseline="0" noProof="0" dirty="0">
                <a:ln>
                  <a:noFill/>
                </a:ln>
                <a:solidFill>
                  <a:schemeClr val="accent2"/>
                </a:solidFill>
                <a:effectLst/>
                <a:uLnTx/>
                <a:uFillTx/>
                <a:latin typeface="隶书" pitchFamily="49" charset="-122"/>
                <a:ea typeface="隶书" pitchFamily="49" charset="-122"/>
                <a:cs typeface="+mj-cs"/>
              </a:rPr>
              <a:t>重关联过程</a:t>
            </a:r>
          </a:p>
        </p:txBody>
      </p:sp>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7602" t="42125" r="19599" b="26375"/>
          <a:stretch/>
        </p:blipFill>
        <p:spPr>
          <a:xfrm>
            <a:off x="2699792" y="188639"/>
            <a:ext cx="5976664" cy="6338887"/>
          </a:xfrm>
          <a:prstGeom prst="rect">
            <a:avLst/>
          </a:prstGeom>
        </p:spPr>
      </p:pic>
    </p:spTree>
    <p:extLst>
      <p:ext uri="{BB962C8B-B14F-4D97-AF65-F5344CB8AC3E}">
        <p14:creationId xmlns:p14="http://schemas.microsoft.com/office/powerpoint/2010/main" val="32436346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日期占位符 4"/>
          <p:cNvSpPr>
            <a:spLocks noGrp="1"/>
          </p:cNvSpPr>
          <p:nvPr>
            <p:ph type="dt" sz="quarter" idx="10"/>
          </p:nvPr>
        </p:nvSpPr>
        <p:spPr>
          <a:xfrm>
            <a:off x="0" y="6400800"/>
            <a:ext cx="1905000" cy="457200"/>
          </a:xfrm>
          <a:noFill/>
        </p:spPr>
        <p:txBody>
          <a:bodyPr/>
          <a:lstStyle/>
          <a:p>
            <a:fld id="{163DF0EB-DDC6-4740-A8F7-3A523C0CBB81}" type="datetime1">
              <a:rPr lang="zh-CN" altLang="en-US" smtClean="0"/>
              <a:pPr/>
              <a:t>2018/1/14</a:t>
            </a:fld>
            <a:endParaRPr lang="en-US" altLang="zh-CN"/>
          </a:p>
        </p:txBody>
      </p:sp>
      <p:sp>
        <p:nvSpPr>
          <p:cNvPr id="11269" name="灯片编号占位符 5"/>
          <p:cNvSpPr>
            <a:spLocks noGrp="1"/>
          </p:cNvSpPr>
          <p:nvPr>
            <p:ph type="sldNum" sz="quarter" idx="12"/>
          </p:nvPr>
        </p:nvSpPr>
        <p:spPr>
          <a:noFill/>
        </p:spPr>
        <p:txBody>
          <a:bodyPr/>
          <a:lstStyle/>
          <a:p>
            <a:fld id="{65591DFC-0477-4076-A765-28504F5CC584}" type="slidenum">
              <a:rPr lang="en-US" altLang="zh-CN" smtClean="0"/>
              <a:pPr/>
              <a:t>128</a:t>
            </a:fld>
            <a:endParaRPr lang="en-US" altLang="zh-CN"/>
          </a:p>
        </p:txBody>
      </p:sp>
      <p:sp>
        <p:nvSpPr>
          <p:cNvPr id="7" name="Rectangle 2"/>
          <p:cNvSpPr txBox="1">
            <a:spLocks noChangeArrowheads="1"/>
          </p:cNvSpPr>
          <p:nvPr/>
        </p:nvSpPr>
        <p:spPr bwMode="auto">
          <a:xfrm>
            <a:off x="179512" y="188640"/>
            <a:ext cx="7772400"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zh-CN" altLang="en-US" sz="3200" b="1" i="0" u="sng" strike="noStrike" kern="0" cap="none" spc="0" normalizeH="0" baseline="0" noProof="0" dirty="0">
                <a:ln>
                  <a:noFill/>
                </a:ln>
                <a:solidFill>
                  <a:schemeClr val="accent2"/>
                </a:solidFill>
                <a:effectLst/>
                <a:uLnTx/>
                <a:uFillTx/>
                <a:latin typeface="隶书" pitchFamily="49" charset="-122"/>
                <a:ea typeface="隶书" pitchFamily="49" charset="-122"/>
                <a:cs typeface="+mj-cs"/>
              </a:rPr>
              <a:t>重关联注意的问题</a:t>
            </a:r>
          </a:p>
        </p:txBody>
      </p:sp>
      <p:sp>
        <p:nvSpPr>
          <p:cNvPr id="8" name="Rectangle 3"/>
          <p:cNvSpPr txBox="1">
            <a:spLocks noChangeArrowheads="1"/>
          </p:cNvSpPr>
          <p:nvPr/>
        </p:nvSpPr>
        <p:spPr bwMode="auto">
          <a:xfrm>
            <a:off x="284820" y="1484784"/>
            <a:ext cx="7667092" cy="4536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marR="0" lvl="0" indent="-457200" algn="l" defTabSz="914400" rtl="0" eaLnBrk="1" fontAlgn="base" latinLnBrk="0" hangingPunct="1">
              <a:lnSpc>
                <a:spcPct val="100000"/>
              </a:lnSpc>
              <a:spcBef>
                <a:spcPct val="20000"/>
              </a:spcBef>
              <a:spcAft>
                <a:spcPts val="600"/>
              </a:spcAft>
              <a:buClrTx/>
              <a:buSzTx/>
              <a:buFont typeface="+mj-lt"/>
              <a:buAutoNum type="arabicPeriod"/>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漫游的决定权由无线主机掌握，无线网卡一般是根据信号的质量决定是否启动漫游和重关联</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a:p>
            <a:pPr marL="457200" marR="0" lvl="0" indent="-457200" algn="l" defTabSz="914400" rtl="0" eaLnBrk="1" fontAlgn="base" latinLnBrk="0" hangingPunct="1">
              <a:lnSpc>
                <a:spcPct val="100000"/>
              </a:lnSpc>
              <a:spcAft>
                <a:spcPts val="600"/>
              </a:spcAft>
              <a:buClrTx/>
              <a:buSzTx/>
              <a:buFont typeface="+mj-lt"/>
              <a:buAutoNum type="arabicPeriod"/>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无线网卡通信过程中，每隔几秒在其他信道发送探询帧，维护和更新已知的</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AP</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列表，主机可以和多个</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AP</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认证，但是只能和一个</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AP</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建立关联</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a:p>
            <a:pPr marL="457200" marR="0" lvl="0" indent="-457200" algn="l" defTabSz="914400" rtl="0" eaLnBrk="1" fontAlgn="base" latinLnBrk="0" hangingPunct="1">
              <a:lnSpc>
                <a:spcPct val="100000"/>
              </a:lnSpc>
              <a:spcBef>
                <a:spcPct val="20000"/>
              </a:spcBef>
              <a:spcAft>
                <a:spcPts val="600"/>
              </a:spcAft>
              <a:buClrTx/>
              <a:buSzTx/>
              <a:buFont typeface="+mj-lt"/>
              <a:buAutoNum type="arabicPeriod"/>
              <a:tabLst/>
              <a:defRPr/>
            </a:pPr>
            <a:r>
              <a:rPr kumimoji="1" lang="zh-CN" altLang="en-US" sz="2400" b="1" kern="0" dirty="0">
                <a:latin typeface="华文新魏" pitchFamily="2" charset="-122"/>
                <a:ea typeface="华文新魏" pitchFamily="2" charset="-122"/>
              </a:rPr>
              <a:t>原</a:t>
            </a: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和新</a:t>
            </a: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通过连接它们的</a:t>
            </a:r>
            <a:r>
              <a:rPr kumimoji="1" lang="en-US" altLang="zh-CN" sz="2400" b="1" kern="0" dirty="0">
                <a:latin typeface="华文新魏" pitchFamily="2" charset="-122"/>
                <a:ea typeface="华文新魏" pitchFamily="2" charset="-122"/>
              </a:rPr>
              <a:t>DS</a:t>
            </a:r>
            <a:r>
              <a:rPr kumimoji="1" lang="zh-CN" altLang="en-US" sz="2400" b="1" kern="0" dirty="0">
                <a:latin typeface="华文新魏" pitchFamily="2" charset="-122"/>
                <a:ea typeface="华文新魏" pitchFamily="2" charset="-122"/>
              </a:rPr>
              <a:t>交换了漫游主机信息，因此不需要发送解除关联帧</a:t>
            </a:r>
            <a:endParaRPr kumimoji="1" lang="en-US" altLang="zh-CN" sz="2400" b="1" i="0" u="none" strike="noStrike" kern="0" cap="none" spc="0" normalizeH="0" baseline="0" noProof="0" dirty="0">
              <a:ln>
                <a:noFill/>
              </a:ln>
              <a:effectLst/>
              <a:uLnTx/>
              <a:uFillTx/>
              <a:latin typeface="华文新魏" pitchFamily="2" charset="-122"/>
              <a:ea typeface="华文新魏" pitchFamily="2" charset="-122"/>
            </a:endParaRPr>
          </a:p>
        </p:txBody>
      </p:sp>
    </p:spTree>
    <p:extLst>
      <p:ext uri="{BB962C8B-B14F-4D97-AF65-F5344CB8AC3E}">
        <p14:creationId xmlns:p14="http://schemas.microsoft.com/office/powerpoint/2010/main" val="2621035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51520" y="188640"/>
            <a:ext cx="7772400" cy="1143000"/>
          </a:xfrm>
        </p:spPr>
        <p:txBody>
          <a:bodyPr/>
          <a:lstStyle/>
          <a:p>
            <a:pPr algn="l" eaLnBrk="1" hangingPunct="1"/>
            <a:r>
              <a:rPr lang="en-US" altLang="zh-CN" sz="3200" u="sng" dirty="0"/>
              <a:t>4.7.5  802.11 </a:t>
            </a:r>
            <a:r>
              <a:rPr lang="zh-CN" altLang="en-US" sz="3200" u="sng" dirty="0"/>
              <a:t>控制帧与预约模式</a:t>
            </a:r>
          </a:p>
        </p:txBody>
      </p:sp>
      <p:sp>
        <p:nvSpPr>
          <p:cNvPr id="49155" name="Rectangle 3"/>
          <p:cNvSpPr>
            <a:spLocks noGrp="1" noChangeArrowheads="1"/>
          </p:cNvSpPr>
          <p:nvPr>
            <p:ph type="body" idx="1"/>
          </p:nvPr>
        </p:nvSpPr>
        <p:spPr>
          <a:xfrm>
            <a:off x="323528" y="1268760"/>
            <a:ext cx="7772400" cy="720080"/>
          </a:xfrm>
        </p:spPr>
        <p:txBody>
          <a:bodyPr/>
          <a:lstStyle/>
          <a:p>
            <a:pPr eaLnBrk="1" hangingPunct="1"/>
            <a:r>
              <a:rPr lang="en-US" altLang="zh-CN" sz="2800" dirty="0">
                <a:latin typeface="华文新魏" pitchFamily="2" charset="-122"/>
                <a:ea typeface="华文新魏" pitchFamily="2" charset="-122"/>
              </a:rPr>
              <a:t>802.11 </a:t>
            </a:r>
            <a:r>
              <a:rPr lang="zh-CN" altLang="en-US" sz="2800" dirty="0">
                <a:latin typeface="华文新魏" pitchFamily="2" charset="-122"/>
                <a:ea typeface="华文新魏" pitchFamily="2" charset="-122"/>
              </a:rPr>
              <a:t>控制帧主要用于预约信道</a:t>
            </a:r>
            <a:endParaRPr lang="en-US" altLang="zh-CN" sz="2800" dirty="0">
              <a:latin typeface="华文新魏" pitchFamily="2" charset="-122"/>
              <a:ea typeface="华文新魏" pitchFamily="2" charset="-122"/>
            </a:endParaRPr>
          </a:p>
        </p:txBody>
      </p:sp>
      <p:sp>
        <p:nvSpPr>
          <p:cNvPr id="49182" name="日期占位符 30"/>
          <p:cNvSpPr>
            <a:spLocks noGrp="1"/>
          </p:cNvSpPr>
          <p:nvPr>
            <p:ph type="dt" sz="quarter" idx="10"/>
          </p:nvPr>
        </p:nvSpPr>
        <p:spPr>
          <a:xfrm>
            <a:off x="0" y="6400800"/>
            <a:ext cx="1905000" cy="457200"/>
          </a:xfrm>
          <a:noFill/>
        </p:spPr>
        <p:txBody>
          <a:bodyPr/>
          <a:lstStyle/>
          <a:p>
            <a:fld id="{D5E4D4EC-0D79-4338-A171-7CBBED31B336}" type="datetime1">
              <a:rPr lang="zh-CN" altLang="en-US" smtClean="0"/>
              <a:pPr/>
              <a:t>2018/1/14</a:t>
            </a:fld>
            <a:endParaRPr lang="en-US" altLang="zh-CN" dirty="0"/>
          </a:p>
        </p:txBody>
      </p:sp>
      <p:sp>
        <p:nvSpPr>
          <p:cNvPr id="49183" name="灯片编号占位符 31"/>
          <p:cNvSpPr>
            <a:spLocks noGrp="1"/>
          </p:cNvSpPr>
          <p:nvPr>
            <p:ph type="sldNum" sz="quarter" idx="12"/>
          </p:nvPr>
        </p:nvSpPr>
        <p:spPr>
          <a:noFill/>
        </p:spPr>
        <p:txBody>
          <a:bodyPr/>
          <a:lstStyle/>
          <a:p>
            <a:fld id="{F84985BE-3037-4005-9080-127BCDF94E10}" type="slidenum">
              <a:rPr lang="en-US" altLang="zh-CN" smtClean="0"/>
              <a:pPr/>
              <a:t>129</a:t>
            </a:fld>
            <a:endParaRPr lang="en-US" altLang="zh-CN"/>
          </a:p>
        </p:txBody>
      </p:sp>
      <p:pic>
        <p:nvPicPr>
          <p:cNvPr id="32" name="Picture 2"/>
          <p:cNvPicPr>
            <a:picLocks noChangeAspect="1" noChangeArrowheads="1"/>
          </p:cNvPicPr>
          <p:nvPr/>
        </p:nvPicPr>
        <p:blipFill>
          <a:blip r:embed="rId2" cstate="print"/>
          <a:srcRect/>
          <a:stretch>
            <a:fillRect/>
          </a:stretch>
        </p:blipFill>
        <p:spPr bwMode="auto">
          <a:xfrm>
            <a:off x="1115616" y="1844824"/>
            <a:ext cx="6804174" cy="453752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548680"/>
            <a:ext cx="7772400" cy="4754562"/>
          </a:xfrm>
        </p:spPr>
        <p:txBody>
          <a:bodyPr/>
          <a:lstStyle/>
          <a:p>
            <a:pPr eaLnBrk="1" hangingPunct="1">
              <a:buFontTx/>
              <a:buNone/>
              <a:defRPr/>
            </a:pPr>
            <a:r>
              <a:rPr lang="en-US" altLang="zh-CN" sz="3200" u="sng" dirty="0">
                <a:solidFill>
                  <a:schemeClr val="accent6"/>
                </a:solidFill>
                <a:ea typeface="华文新魏" pitchFamily="2" charset="-122"/>
              </a:rPr>
              <a:t>4</a:t>
            </a:r>
            <a:r>
              <a:rPr lang="en-US" altLang="zh-CN" sz="3200" b="1" u="sng" dirty="0">
                <a:solidFill>
                  <a:schemeClr val="accent6"/>
                </a:solidFill>
                <a:ea typeface="华文新魏" pitchFamily="2" charset="-122"/>
              </a:rPr>
              <a:t>.1.3  Ethernet</a:t>
            </a:r>
            <a:r>
              <a:rPr lang="zh-CN" altLang="zh-CN" sz="3200" b="1" u="sng" dirty="0">
                <a:solidFill>
                  <a:schemeClr val="accent6"/>
                </a:solidFill>
                <a:ea typeface="华文新魏" pitchFamily="2" charset="-122"/>
              </a:rPr>
              <a:t>技术的研究与发展</a:t>
            </a:r>
            <a:endParaRPr lang="zh-CN" altLang="en-US" sz="3200" b="1" u="sng" dirty="0">
              <a:solidFill>
                <a:schemeClr val="accent6"/>
              </a:solidFill>
              <a:ea typeface="华文新魏" pitchFamily="2" charset="-122"/>
            </a:endParaRPr>
          </a:p>
        </p:txBody>
      </p:sp>
      <p:sp>
        <p:nvSpPr>
          <p:cNvPr id="2053"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A059869-87B7-4096-BC70-E22B6570E607}" type="slidenum">
              <a:rPr lang="zh-CN" altLang="en-US">
                <a:solidFill>
                  <a:srgbClr val="000000"/>
                </a:solidFill>
              </a:rPr>
              <a:pPr>
                <a:defRPr/>
              </a:pPr>
              <a:t>13</a:t>
            </a:fld>
            <a:endParaRPr lang="en-US" altLang="zh-CN">
              <a:solidFill>
                <a:srgbClr val="000000"/>
              </a:solidFill>
            </a:endParaRPr>
          </a:p>
        </p:txBody>
      </p:sp>
      <p:sp>
        <p:nvSpPr>
          <p:cNvPr id="205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2050" name="Object 1" descr="蓝色面巾纸"/>
          <p:cNvGraphicFramePr>
            <a:graphicFrameLocks noChangeAspect="1"/>
          </p:cNvGraphicFramePr>
          <p:nvPr/>
        </p:nvGraphicFramePr>
        <p:xfrm>
          <a:off x="683568" y="1484784"/>
          <a:ext cx="7718425" cy="4033837"/>
        </p:xfrm>
        <a:graphic>
          <a:graphicData uri="http://schemas.openxmlformats.org/presentationml/2006/ole">
            <mc:AlternateContent xmlns:mc="http://schemas.openxmlformats.org/markup-compatibility/2006">
              <mc:Choice xmlns:v="urn:schemas-microsoft-com:vml" Requires="v">
                <p:oleObj spid="_x0000_s179221" name="Visio" r:id="rId3" imgW="2554647" imgH="1330560" progId="Visio.Drawing.11">
                  <p:embed/>
                </p:oleObj>
              </mc:Choice>
              <mc:Fallback>
                <p:oleObj name="Visio" r:id="rId3" imgW="2554647" imgH="1330560" progId="Visio.Drawing.11">
                  <p:embed/>
                  <p:pic>
                    <p:nvPicPr>
                      <p:cNvPr id="0" name="Picture 14"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484784"/>
                        <a:ext cx="7718425" cy="4033837"/>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4"/>
          <p:cNvGrpSpPr>
            <a:grpSpLocks/>
          </p:cNvGrpSpPr>
          <p:nvPr/>
        </p:nvGrpSpPr>
        <p:grpSpPr bwMode="auto">
          <a:xfrm>
            <a:off x="490041" y="2781945"/>
            <a:ext cx="5310188" cy="3455988"/>
            <a:chOff x="316" y="1934"/>
            <a:chExt cx="3345" cy="2177"/>
          </a:xfrm>
        </p:grpSpPr>
        <p:sp>
          <p:nvSpPr>
            <p:cNvPr id="45135" name="Oval 11"/>
            <p:cNvSpPr>
              <a:spLocks noChangeArrowheads="1"/>
            </p:cNvSpPr>
            <p:nvPr/>
          </p:nvSpPr>
          <p:spPr bwMode="auto">
            <a:xfrm>
              <a:off x="1468" y="1966"/>
              <a:ext cx="2193" cy="2145"/>
            </a:xfrm>
            <a:prstGeom prst="ellipse">
              <a:avLst/>
            </a:prstGeom>
            <a:solidFill>
              <a:srgbClr val="FFFF99"/>
            </a:solidFill>
            <a:ln w="9525">
              <a:solidFill>
                <a:schemeClr val="tx1"/>
              </a:solidFill>
              <a:prstDash val="dash"/>
              <a:round/>
              <a:headEnd/>
              <a:tailEnd/>
            </a:ln>
          </p:spPr>
          <p:txBody>
            <a:bodyPr wrap="none" anchor="ctr"/>
            <a:lstStyle/>
            <a:p>
              <a:endParaRPr lang="zh-CN" altLang="en-US" b="1">
                <a:latin typeface="华文新魏" pitchFamily="2" charset="-122"/>
                <a:ea typeface="华文新魏" pitchFamily="2" charset="-122"/>
              </a:endParaRPr>
            </a:p>
          </p:txBody>
        </p:sp>
        <p:sp>
          <p:nvSpPr>
            <p:cNvPr id="45136" name="Text Box 12"/>
            <p:cNvSpPr txBox="1">
              <a:spLocks noChangeArrowheads="1"/>
            </p:cNvSpPr>
            <p:nvPr/>
          </p:nvSpPr>
          <p:spPr bwMode="auto">
            <a:xfrm>
              <a:off x="316" y="1934"/>
              <a:ext cx="976" cy="233"/>
            </a:xfrm>
            <a:prstGeom prst="rect">
              <a:avLst/>
            </a:prstGeom>
            <a:noFill/>
            <a:ln w="9525">
              <a:noFill/>
              <a:miter lim="800000"/>
              <a:headEnd/>
              <a:tailEnd/>
            </a:ln>
          </p:spPr>
          <p:txBody>
            <a:bodyPr wrap="none">
              <a:spAutoFit/>
            </a:bodyPr>
            <a:lstStyle/>
            <a:p>
              <a:r>
                <a:rPr kumimoji="1" lang="en-US" altLang="zh-CN" b="1" dirty="0">
                  <a:solidFill>
                    <a:srgbClr val="333399"/>
                  </a:solidFill>
                  <a:latin typeface="华文新魏" pitchFamily="2" charset="-122"/>
                  <a:ea typeface="华文新魏" pitchFamily="2" charset="-122"/>
                </a:rPr>
                <a:t>A </a:t>
              </a:r>
              <a:r>
                <a:rPr kumimoji="1" lang="zh-CN" altLang="zh-CN" b="1" dirty="0">
                  <a:solidFill>
                    <a:srgbClr val="333399"/>
                  </a:solidFill>
                  <a:latin typeface="华文新魏" pitchFamily="2" charset="-122"/>
                  <a:ea typeface="华文新魏" pitchFamily="2" charset="-122"/>
                </a:rPr>
                <a:t>的</a:t>
              </a:r>
              <a:r>
                <a:rPr kumimoji="1" lang="zh-CN" altLang="en-US" b="1" dirty="0">
                  <a:solidFill>
                    <a:srgbClr val="333399"/>
                  </a:solidFill>
                  <a:latin typeface="华文新魏" pitchFamily="2" charset="-122"/>
                  <a:ea typeface="华文新魏" pitchFamily="2" charset="-122"/>
                </a:rPr>
                <a:t>作用</a:t>
              </a:r>
              <a:r>
                <a:rPr kumimoji="1" lang="zh-CN" altLang="zh-CN" b="1" dirty="0">
                  <a:solidFill>
                    <a:srgbClr val="333399"/>
                  </a:solidFill>
                  <a:latin typeface="华文新魏" pitchFamily="2" charset="-122"/>
                  <a:ea typeface="华文新魏" pitchFamily="2" charset="-122"/>
                </a:rPr>
                <a:t>范围</a:t>
              </a:r>
              <a:endParaRPr kumimoji="1" lang="zh-CN" altLang="en-US" b="1" dirty="0">
                <a:solidFill>
                  <a:srgbClr val="333399"/>
                </a:solidFill>
                <a:latin typeface="华文新魏" pitchFamily="2" charset="-122"/>
                <a:ea typeface="华文新魏" pitchFamily="2" charset="-122"/>
              </a:endParaRPr>
            </a:p>
          </p:txBody>
        </p:sp>
        <p:sp>
          <p:nvSpPr>
            <p:cNvPr id="45137" name="Line 21"/>
            <p:cNvSpPr>
              <a:spLocks noChangeShapeType="1"/>
            </p:cNvSpPr>
            <p:nvPr/>
          </p:nvSpPr>
          <p:spPr bwMode="auto">
            <a:xfrm>
              <a:off x="1314" y="2115"/>
              <a:ext cx="474" cy="197"/>
            </a:xfrm>
            <a:prstGeom prst="line">
              <a:avLst/>
            </a:prstGeom>
            <a:noFill/>
            <a:ln w="28575">
              <a:solidFill>
                <a:srgbClr val="333399"/>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grpSp>
      <p:grpSp>
        <p:nvGrpSpPr>
          <p:cNvPr id="3" name="Group 75"/>
          <p:cNvGrpSpPr>
            <a:grpSpLocks/>
          </p:cNvGrpSpPr>
          <p:nvPr/>
        </p:nvGrpSpPr>
        <p:grpSpPr bwMode="auto">
          <a:xfrm>
            <a:off x="3707904" y="2708920"/>
            <a:ext cx="5011737" cy="3529013"/>
            <a:chOff x="2343" y="1888"/>
            <a:chExt cx="3157" cy="2223"/>
          </a:xfrm>
        </p:grpSpPr>
        <p:sp>
          <p:nvSpPr>
            <p:cNvPr id="45132" name="Line 22"/>
            <p:cNvSpPr>
              <a:spLocks noChangeShapeType="1"/>
            </p:cNvSpPr>
            <p:nvPr/>
          </p:nvSpPr>
          <p:spPr bwMode="auto">
            <a:xfrm flipH="1">
              <a:off x="4180" y="2115"/>
              <a:ext cx="355" cy="197"/>
            </a:xfrm>
            <a:prstGeom prst="line">
              <a:avLst/>
            </a:prstGeom>
            <a:noFill/>
            <a:ln w="28575">
              <a:solidFill>
                <a:srgbClr val="333399"/>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sp>
          <p:nvSpPr>
            <p:cNvPr id="45133" name="Text Box 23"/>
            <p:cNvSpPr txBox="1">
              <a:spLocks noChangeArrowheads="1"/>
            </p:cNvSpPr>
            <p:nvPr/>
          </p:nvSpPr>
          <p:spPr bwMode="auto">
            <a:xfrm>
              <a:off x="4535" y="1888"/>
              <a:ext cx="965" cy="233"/>
            </a:xfrm>
            <a:prstGeom prst="rect">
              <a:avLst/>
            </a:prstGeom>
            <a:noFill/>
            <a:ln w="9525">
              <a:noFill/>
              <a:miter lim="800000"/>
              <a:headEnd/>
              <a:tailEnd/>
            </a:ln>
          </p:spPr>
          <p:txBody>
            <a:bodyPr wrap="none">
              <a:spAutoFit/>
            </a:bodyPr>
            <a:lstStyle/>
            <a:p>
              <a:r>
                <a:rPr kumimoji="1" lang="en-US" altLang="zh-CN" b="1">
                  <a:solidFill>
                    <a:srgbClr val="333399"/>
                  </a:solidFill>
                  <a:latin typeface="华文新魏" pitchFamily="2" charset="-122"/>
                  <a:ea typeface="华文新魏" pitchFamily="2" charset="-122"/>
                </a:rPr>
                <a:t>B </a:t>
              </a:r>
              <a:r>
                <a:rPr kumimoji="1" lang="zh-CN" altLang="zh-CN" b="1">
                  <a:solidFill>
                    <a:srgbClr val="333399"/>
                  </a:solidFill>
                  <a:latin typeface="华文新魏" pitchFamily="2" charset="-122"/>
                  <a:ea typeface="华文新魏" pitchFamily="2" charset="-122"/>
                </a:rPr>
                <a:t>的</a:t>
              </a:r>
              <a:r>
                <a:rPr kumimoji="1" lang="zh-CN" altLang="en-US" b="1">
                  <a:solidFill>
                    <a:srgbClr val="333399"/>
                  </a:solidFill>
                  <a:latin typeface="华文新魏" pitchFamily="2" charset="-122"/>
                  <a:ea typeface="华文新魏" pitchFamily="2" charset="-122"/>
                </a:rPr>
                <a:t>作用</a:t>
              </a:r>
              <a:r>
                <a:rPr kumimoji="1" lang="zh-CN" altLang="zh-CN" b="1">
                  <a:solidFill>
                    <a:srgbClr val="333399"/>
                  </a:solidFill>
                  <a:latin typeface="华文新魏" pitchFamily="2" charset="-122"/>
                  <a:ea typeface="华文新魏" pitchFamily="2" charset="-122"/>
                </a:rPr>
                <a:t>范围</a:t>
              </a:r>
              <a:endParaRPr kumimoji="1" lang="zh-CN" altLang="en-US" b="1">
                <a:solidFill>
                  <a:srgbClr val="333399"/>
                </a:solidFill>
                <a:latin typeface="华文新魏" pitchFamily="2" charset="-122"/>
                <a:ea typeface="华文新魏" pitchFamily="2" charset="-122"/>
              </a:endParaRPr>
            </a:p>
          </p:txBody>
        </p:sp>
        <p:sp>
          <p:nvSpPr>
            <p:cNvPr id="45134" name="Oval 15"/>
            <p:cNvSpPr>
              <a:spLocks noChangeArrowheads="1"/>
            </p:cNvSpPr>
            <p:nvPr/>
          </p:nvSpPr>
          <p:spPr bwMode="auto">
            <a:xfrm>
              <a:off x="2343" y="1966"/>
              <a:ext cx="2192" cy="2145"/>
            </a:xfrm>
            <a:prstGeom prst="ellipse">
              <a:avLst/>
            </a:prstGeom>
            <a:solidFill>
              <a:srgbClr val="CCECFF">
                <a:alpha val="50195"/>
              </a:srgbClr>
            </a:solidFill>
            <a:ln w="9525">
              <a:solidFill>
                <a:schemeClr val="tx1"/>
              </a:solidFill>
              <a:prstDash val="dash"/>
              <a:round/>
              <a:headEnd/>
              <a:tailEnd/>
            </a:ln>
          </p:spPr>
          <p:txBody>
            <a:bodyPr wrap="none" anchor="ctr"/>
            <a:lstStyle/>
            <a:p>
              <a:endParaRPr lang="zh-CN" altLang="en-US" b="1">
                <a:latin typeface="华文新魏" pitchFamily="2" charset="-122"/>
                <a:ea typeface="华文新魏" pitchFamily="2" charset="-122"/>
              </a:endParaRPr>
            </a:p>
          </p:txBody>
        </p:sp>
      </p:grpSp>
      <p:sp>
        <p:nvSpPr>
          <p:cNvPr id="45060" name="Rectangle 6"/>
          <p:cNvSpPr>
            <a:spLocks noGrp="1" noChangeArrowheads="1"/>
          </p:cNvSpPr>
          <p:nvPr>
            <p:ph type="title"/>
          </p:nvPr>
        </p:nvSpPr>
        <p:spPr>
          <a:xfrm>
            <a:off x="919163" y="214313"/>
            <a:ext cx="8116887" cy="1462087"/>
          </a:xfrm>
        </p:spPr>
        <p:txBody>
          <a:bodyPr/>
          <a:lstStyle/>
          <a:p>
            <a:pPr algn="ctr" eaLnBrk="1" hangingPunct="1"/>
            <a:r>
              <a:rPr lang="en-US" altLang="zh-CN"/>
              <a:t>2. </a:t>
            </a:r>
            <a:r>
              <a:rPr lang="zh-CN" altLang="en-US"/>
              <a:t>对信道进行预约 </a:t>
            </a:r>
          </a:p>
        </p:txBody>
      </p:sp>
      <p:sp>
        <p:nvSpPr>
          <p:cNvPr id="45061" name="Rectangle 9"/>
          <p:cNvSpPr>
            <a:spLocks noGrp="1" noChangeArrowheads="1"/>
          </p:cNvSpPr>
          <p:nvPr>
            <p:ph type="body" idx="1"/>
          </p:nvPr>
        </p:nvSpPr>
        <p:spPr>
          <a:xfrm>
            <a:off x="251520" y="1772816"/>
            <a:ext cx="7991475" cy="720080"/>
          </a:xfrm>
        </p:spPr>
        <p:txBody>
          <a:bodyPr/>
          <a:lstStyle/>
          <a:p>
            <a:pPr marL="609600" indent="-609600" eaLnBrk="1" hangingPunct="1"/>
            <a:r>
              <a:rPr lang="en-US" altLang="zh-CN" sz="2800" dirty="0">
                <a:latin typeface="华文新魏" pitchFamily="2" charset="-122"/>
                <a:ea typeface="华文新魏" pitchFamily="2" charset="-122"/>
              </a:rPr>
              <a:t>802.11 </a:t>
            </a:r>
            <a:r>
              <a:rPr lang="zh-CN" altLang="en-US" sz="2800" dirty="0">
                <a:latin typeface="华文新魏" pitchFamily="2" charset="-122"/>
                <a:ea typeface="华文新魏" pitchFamily="2" charset="-122"/>
              </a:rPr>
              <a:t>允许要发送数据的站对信道进行预约。 </a:t>
            </a:r>
          </a:p>
        </p:txBody>
      </p:sp>
      <p:sp>
        <p:nvSpPr>
          <p:cNvPr id="45062" name="Text Box 31"/>
          <p:cNvSpPr txBox="1">
            <a:spLocks noChangeArrowheads="1"/>
          </p:cNvSpPr>
          <p:nvPr/>
        </p:nvSpPr>
        <p:spPr bwMode="auto">
          <a:xfrm>
            <a:off x="3752354" y="4688533"/>
            <a:ext cx="354012"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A</a:t>
            </a:r>
          </a:p>
        </p:txBody>
      </p:sp>
      <p:sp>
        <p:nvSpPr>
          <p:cNvPr id="45063" name="Text Box 32"/>
          <p:cNvSpPr txBox="1">
            <a:spLocks noChangeArrowheads="1"/>
          </p:cNvSpPr>
          <p:nvPr/>
        </p:nvSpPr>
        <p:spPr bwMode="auto">
          <a:xfrm>
            <a:off x="2341066" y="4688533"/>
            <a:ext cx="36830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C</a:t>
            </a:r>
          </a:p>
        </p:txBody>
      </p:sp>
      <p:sp>
        <p:nvSpPr>
          <p:cNvPr id="45064" name="Text Box 42"/>
          <p:cNvSpPr txBox="1">
            <a:spLocks noChangeArrowheads="1"/>
          </p:cNvSpPr>
          <p:nvPr/>
        </p:nvSpPr>
        <p:spPr bwMode="auto">
          <a:xfrm>
            <a:off x="5398591" y="4688533"/>
            <a:ext cx="354013"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B</a:t>
            </a:r>
          </a:p>
        </p:txBody>
      </p:sp>
      <p:sp>
        <p:nvSpPr>
          <p:cNvPr id="45065" name="Text Box 43"/>
          <p:cNvSpPr txBox="1">
            <a:spLocks noChangeArrowheads="1"/>
          </p:cNvSpPr>
          <p:nvPr/>
        </p:nvSpPr>
        <p:spPr bwMode="auto">
          <a:xfrm>
            <a:off x="6784479" y="4688533"/>
            <a:ext cx="36830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D</a:t>
            </a:r>
          </a:p>
        </p:txBody>
      </p:sp>
      <p:sp>
        <p:nvSpPr>
          <p:cNvPr id="45066" name="Text Box 50"/>
          <p:cNvSpPr txBox="1">
            <a:spLocks noChangeArrowheads="1"/>
          </p:cNvSpPr>
          <p:nvPr/>
        </p:nvSpPr>
        <p:spPr bwMode="auto">
          <a:xfrm>
            <a:off x="4854079" y="5480695"/>
            <a:ext cx="354012"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E</a:t>
            </a:r>
          </a:p>
        </p:txBody>
      </p:sp>
      <p:grpSp>
        <p:nvGrpSpPr>
          <p:cNvPr id="4" name="Group 133"/>
          <p:cNvGrpSpPr>
            <a:grpSpLocks/>
          </p:cNvGrpSpPr>
          <p:nvPr/>
        </p:nvGrpSpPr>
        <p:grpSpPr bwMode="auto">
          <a:xfrm>
            <a:off x="4200029" y="4002733"/>
            <a:ext cx="1081087" cy="506412"/>
            <a:chOff x="2653" y="2703"/>
            <a:chExt cx="681" cy="319"/>
          </a:xfrm>
        </p:grpSpPr>
        <p:sp>
          <p:nvSpPr>
            <p:cNvPr id="45130" name="Line 17"/>
            <p:cNvSpPr>
              <a:spLocks noChangeShapeType="1"/>
            </p:cNvSpPr>
            <p:nvPr/>
          </p:nvSpPr>
          <p:spPr bwMode="auto">
            <a:xfrm>
              <a:off x="2653" y="3022"/>
              <a:ext cx="681" cy="0"/>
            </a:xfrm>
            <a:prstGeom prst="line">
              <a:avLst/>
            </a:prstGeom>
            <a:noFill/>
            <a:ln w="76200">
              <a:solidFill>
                <a:schemeClr val="hlink"/>
              </a:solidFill>
              <a:round/>
              <a:headEnd/>
              <a:tailEnd type="triangle" w="med" len="lg"/>
            </a:ln>
          </p:spPr>
          <p:txBody>
            <a:bodyPr wrap="none" anchor="ctr"/>
            <a:lstStyle/>
            <a:p>
              <a:endParaRPr lang="zh-CN" altLang="en-US"/>
            </a:p>
          </p:txBody>
        </p:sp>
        <p:sp>
          <p:nvSpPr>
            <p:cNvPr id="334867" name="Rectangle 19"/>
            <p:cNvSpPr>
              <a:spLocks noChangeArrowheads="1"/>
            </p:cNvSpPr>
            <p:nvPr/>
          </p:nvSpPr>
          <p:spPr bwMode="auto">
            <a:xfrm>
              <a:off x="2763" y="2703"/>
              <a:ext cx="465"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p>
              <a:pPr algn="ctr">
                <a:defRPr/>
              </a:pPr>
              <a:r>
                <a:rPr kumimoji="1" lang="en-US" altLang="zh-CN">
                  <a:solidFill>
                    <a:srgbClr val="333399"/>
                  </a:solidFill>
                  <a:latin typeface="Arial" charset="0"/>
                  <a:ea typeface="黑体" pitchFamily="2" charset="-122"/>
                </a:rPr>
                <a:t>RTS</a:t>
              </a:r>
            </a:p>
          </p:txBody>
        </p:sp>
      </p:grpSp>
      <p:grpSp>
        <p:nvGrpSpPr>
          <p:cNvPr id="5" name="Group 132"/>
          <p:cNvGrpSpPr>
            <a:grpSpLocks/>
          </p:cNvGrpSpPr>
          <p:nvPr/>
        </p:nvGrpSpPr>
        <p:grpSpPr bwMode="auto">
          <a:xfrm>
            <a:off x="2688729" y="4002733"/>
            <a:ext cx="1008062" cy="506412"/>
            <a:chOff x="1701" y="2703"/>
            <a:chExt cx="635" cy="319"/>
          </a:xfrm>
        </p:grpSpPr>
        <p:sp>
          <p:nvSpPr>
            <p:cNvPr id="334918" name="Rectangle 70"/>
            <p:cNvSpPr>
              <a:spLocks noChangeArrowheads="1"/>
            </p:cNvSpPr>
            <p:nvPr/>
          </p:nvSpPr>
          <p:spPr bwMode="auto">
            <a:xfrm>
              <a:off x="1788" y="2703"/>
              <a:ext cx="466"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p>
              <a:pPr algn="ctr">
                <a:defRPr/>
              </a:pPr>
              <a:r>
                <a:rPr kumimoji="1" lang="en-US" altLang="zh-CN">
                  <a:solidFill>
                    <a:srgbClr val="333399"/>
                  </a:solidFill>
                  <a:latin typeface="Arial" charset="0"/>
                  <a:ea typeface="黑体" pitchFamily="2" charset="-122"/>
                </a:rPr>
                <a:t>RTS</a:t>
              </a:r>
            </a:p>
          </p:txBody>
        </p:sp>
        <p:sp>
          <p:nvSpPr>
            <p:cNvPr id="45129" name="Line 71"/>
            <p:cNvSpPr>
              <a:spLocks noChangeShapeType="1"/>
            </p:cNvSpPr>
            <p:nvPr/>
          </p:nvSpPr>
          <p:spPr bwMode="auto">
            <a:xfrm flipH="1" flipV="1">
              <a:off x="1701" y="3022"/>
              <a:ext cx="635" cy="0"/>
            </a:xfrm>
            <a:prstGeom prst="line">
              <a:avLst/>
            </a:prstGeom>
            <a:noFill/>
            <a:ln w="76200">
              <a:solidFill>
                <a:schemeClr val="hlink"/>
              </a:solidFill>
              <a:round/>
              <a:headEnd/>
              <a:tailEnd type="triangle" w="med" len="lg"/>
            </a:ln>
          </p:spPr>
          <p:txBody>
            <a:bodyPr wrap="none" anchor="ctr"/>
            <a:lstStyle/>
            <a:p>
              <a:endParaRPr lang="zh-CN" altLang="en-US"/>
            </a:p>
          </p:txBody>
        </p:sp>
      </p:grpSp>
      <p:sp>
        <p:nvSpPr>
          <p:cNvPr id="334921" name="Text Box 73"/>
          <p:cNvSpPr txBox="1">
            <a:spLocks noChangeArrowheads="1"/>
          </p:cNvSpPr>
          <p:nvPr/>
        </p:nvSpPr>
        <p:spPr bwMode="auto">
          <a:xfrm>
            <a:off x="467544" y="332656"/>
            <a:ext cx="7992888" cy="1200329"/>
          </a:xfrm>
          <a:prstGeom prst="rect">
            <a:avLst/>
          </a:prstGeom>
          <a:solidFill>
            <a:srgbClr val="FFFF99"/>
          </a:solidFill>
          <a:ln w="9525">
            <a:solidFill>
              <a:srgbClr val="333399"/>
            </a:solidFill>
            <a:miter lim="800000"/>
            <a:headEnd/>
            <a:tailEnd/>
          </a:ln>
        </p:spPr>
        <p:txBody>
          <a:bodyPr wrap="square">
            <a:spAutoFit/>
          </a:bodyPr>
          <a:lstStyle/>
          <a:p>
            <a:r>
              <a:rPr lang="zh-CN" altLang="en-US" sz="2400" b="1" dirty="0">
                <a:latin typeface="华文新魏" pitchFamily="2" charset="-122"/>
                <a:ea typeface="华文新魏" pitchFamily="2" charset="-122"/>
              </a:rPr>
              <a:t>源站 </a:t>
            </a:r>
            <a:r>
              <a:rPr lang="en-US" altLang="zh-CN" sz="2400" b="1" dirty="0">
                <a:latin typeface="华文新魏" pitchFamily="2" charset="-122"/>
                <a:ea typeface="华文新魏" pitchFamily="2" charset="-122"/>
              </a:rPr>
              <a:t>A </a:t>
            </a:r>
            <a:r>
              <a:rPr lang="zh-CN" altLang="en-US" sz="2400" b="1" dirty="0">
                <a:latin typeface="华文新魏" pitchFamily="2" charset="-122"/>
                <a:ea typeface="华文新魏" pitchFamily="2" charset="-122"/>
              </a:rPr>
              <a:t>在发送数据帧之前先发送一个短的</a:t>
            </a:r>
            <a:r>
              <a:rPr lang="zh-CN" altLang="en-US" sz="2400" b="1" dirty="0">
                <a:solidFill>
                  <a:srgbClr val="FF0000"/>
                </a:solidFill>
                <a:latin typeface="华文新魏" pitchFamily="2" charset="-122"/>
                <a:ea typeface="华文新魏" pitchFamily="2" charset="-122"/>
              </a:rPr>
              <a:t>控制帧</a:t>
            </a:r>
            <a:r>
              <a:rPr lang="zh-CN" altLang="en-US" sz="2400" b="1" dirty="0">
                <a:latin typeface="华文新魏" pitchFamily="2" charset="-122"/>
                <a:ea typeface="华文新魏" pitchFamily="2" charset="-122"/>
              </a:rPr>
              <a:t>，叫做请求发送 </a:t>
            </a:r>
            <a:r>
              <a:rPr lang="en-US" altLang="zh-CN" sz="2400" b="1" dirty="0">
                <a:latin typeface="华文新魏" pitchFamily="2" charset="-122"/>
                <a:ea typeface="华文新魏" pitchFamily="2" charset="-122"/>
              </a:rPr>
              <a:t>RTS (Request To Send)</a:t>
            </a:r>
            <a:r>
              <a:rPr lang="zh-CN" altLang="en-US" sz="2400" b="1" dirty="0">
                <a:latin typeface="华文新魏" pitchFamily="2" charset="-122"/>
                <a:ea typeface="华文新魏" pitchFamily="2" charset="-122"/>
              </a:rPr>
              <a:t>，它包括源地址、目的地址和这次通信（包括相应的确认帧）所需的持续时间。 </a:t>
            </a:r>
          </a:p>
        </p:txBody>
      </p:sp>
      <p:grpSp>
        <p:nvGrpSpPr>
          <p:cNvPr id="6" name="Group 77"/>
          <p:cNvGrpSpPr>
            <a:grpSpLocks/>
          </p:cNvGrpSpPr>
          <p:nvPr/>
        </p:nvGrpSpPr>
        <p:grpSpPr bwMode="auto">
          <a:xfrm>
            <a:off x="4200029" y="5372745"/>
            <a:ext cx="936625" cy="720725"/>
            <a:chOff x="762" y="2391"/>
            <a:chExt cx="423" cy="312"/>
          </a:xfrm>
        </p:grpSpPr>
        <p:grpSp>
          <p:nvGrpSpPr>
            <p:cNvPr id="7" name="Group 78"/>
            <p:cNvGrpSpPr>
              <a:grpSpLocks/>
            </p:cNvGrpSpPr>
            <p:nvPr/>
          </p:nvGrpSpPr>
          <p:grpSpPr bwMode="auto">
            <a:xfrm>
              <a:off x="867" y="2432"/>
              <a:ext cx="318" cy="271"/>
              <a:chOff x="657" y="1570"/>
              <a:chExt cx="318" cy="311"/>
            </a:xfrm>
          </p:grpSpPr>
          <p:sp>
            <p:nvSpPr>
              <p:cNvPr id="45126" name="Line 79"/>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5127" name="Picture 80"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8" name="Group 81"/>
            <p:cNvGrpSpPr>
              <a:grpSpLocks/>
            </p:cNvGrpSpPr>
            <p:nvPr/>
          </p:nvGrpSpPr>
          <p:grpSpPr bwMode="auto">
            <a:xfrm>
              <a:off x="762" y="2391"/>
              <a:ext cx="306" cy="90"/>
              <a:chOff x="748" y="2251"/>
              <a:chExt cx="306" cy="90"/>
            </a:xfrm>
          </p:grpSpPr>
          <p:sp>
            <p:nvSpPr>
              <p:cNvPr id="45120" name="AutoShape 82"/>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5121" name="AutoShape 83"/>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5122" name="AutoShape 84"/>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5123" name="AutoShape 85"/>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5124" name="AutoShape 86"/>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5125" name="AutoShape 87"/>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9" name="Group 88"/>
          <p:cNvGrpSpPr>
            <a:grpSpLocks/>
          </p:cNvGrpSpPr>
          <p:nvPr/>
        </p:nvGrpSpPr>
        <p:grpSpPr bwMode="auto">
          <a:xfrm>
            <a:off x="1894979" y="4004320"/>
            <a:ext cx="936625" cy="720725"/>
            <a:chOff x="762" y="2391"/>
            <a:chExt cx="423" cy="312"/>
          </a:xfrm>
        </p:grpSpPr>
        <p:grpSp>
          <p:nvGrpSpPr>
            <p:cNvPr id="10" name="Group 89"/>
            <p:cNvGrpSpPr>
              <a:grpSpLocks/>
            </p:cNvGrpSpPr>
            <p:nvPr/>
          </p:nvGrpSpPr>
          <p:grpSpPr bwMode="auto">
            <a:xfrm>
              <a:off x="867" y="2432"/>
              <a:ext cx="318" cy="271"/>
              <a:chOff x="657" y="1570"/>
              <a:chExt cx="318" cy="311"/>
            </a:xfrm>
          </p:grpSpPr>
          <p:sp>
            <p:nvSpPr>
              <p:cNvPr id="45116" name="Line 90"/>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5117" name="Picture 91"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11" name="Group 92"/>
            <p:cNvGrpSpPr>
              <a:grpSpLocks/>
            </p:cNvGrpSpPr>
            <p:nvPr/>
          </p:nvGrpSpPr>
          <p:grpSpPr bwMode="auto">
            <a:xfrm>
              <a:off x="762" y="2391"/>
              <a:ext cx="306" cy="90"/>
              <a:chOff x="748" y="2251"/>
              <a:chExt cx="306" cy="90"/>
            </a:xfrm>
          </p:grpSpPr>
          <p:sp>
            <p:nvSpPr>
              <p:cNvPr id="45110" name="AutoShape 93"/>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5111" name="AutoShape 94"/>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5112" name="AutoShape 95"/>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5113" name="AutoShape 96"/>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5114" name="AutoShape 97"/>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5115" name="AutoShape 98"/>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12" name="Group 99"/>
          <p:cNvGrpSpPr>
            <a:grpSpLocks/>
          </p:cNvGrpSpPr>
          <p:nvPr/>
        </p:nvGrpSpPr>
        <p:grpSpPr bwMode="auto">
          <a:xfrm>
            <a:off x="3407866" y="4004320"/>
            <a:ext cx="936625" cy="720725"/>
            <a:chOff x="762" y="2391"/>
            <a:chExt cx="423" cy="312"/>
          </a:xfrm>
        </p:grpSpPr>
        <p:grpSp>
          <p:nvGrpSpPr>
            <p:cNvPr id="13" name="Group 100"/>
            <p:cNvGrpSpPr>
              <a:grpSpLocks/>
            </p:cNvGrpSpPr>
            <p:nvPr/>
          </p:nvGrpSpPr>
          <p:grpSpPr bwMode="auto">
            <a:xfrm>
              <a:off x="867" y="2432"/>
              <a:ext cx="318" cy="271"/>
              <a:chOff x="657" y="1570"/>
              <a:chExt cx="318" cy="311"/>
            </a:xfrm>
          </p:grpSpPr>
          <p:sp>
            <p:nvSpPr>
              <p:cNvPr id="45106" name="Line 101"/>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5107" name="Picture 102"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14" name="Group 103"/>
            <p:cNvGrpSpPr>
              <a:grpSpLocks/>
            </p:cNvGrpSpPr>
            <p:nvPr/>
          </p:nvGrpSpPr>
          <p:grpSpPr bwMode="auto">
            <a:xfrm>
              <a:off x="762" y="2391"/>
              <a:ext cx="306" cy="90"/>
              <a:chOff x="748" y="2251"/>
              <a:chExt cx="306" cy="90"/>
            </a:xfrm>
          </p:grpSpPr>
          <p:sp>
            <p:nvSpPr>
              <p:cNvPr id="45100" name="AutoShape 104"/>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5101" name="AutoShape 105"/>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5102" name="AutoShape 106"/>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5103" name="AutoShape 107"/>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5104" name="AutoShape 108"/>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5105" name="AutoShape 109"/>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15" name="Group 110"/>
          <p:cNvGrpSpPr>
            <a:grpSpLocks/>
          </p:cNvGrpSpPr>
          <p:nvPr/>
        </p:nvGrpSpPr>
        <p:grpSpPr bwMode="auto">
          <a:xfrm>
            <a:off x="5063629" y="4004320"/>
            <a:ext cx="936625" cy="720725"/>
            <a:chOff x="762" y="2391"/>
            <a:chExt cx="423" cy="312"/>
          </a:xfrm>
        </p:grpSpPr>
        <p:grpSp>
          <p:nvGrpSpPr>
            <p:cNvPr id="16" name="Group 111"/>
            <p:cNvGrpSpPr>
              <a:grpSpLocks/>
            </p:cNvGrpSpPr>
            <p:nvPr/>
          </p:nvGrpSpPr>
          <p:grpSpPr bwMode="auto">
            <a:xfrm>
              <a:off x="867" y="2432"/>
              <a:ext cx="318" cy="271"/>
              <a:chOff x="657" y="1570"/>
              <a:chExt cx="318" cy="311"/>
            </a:xfrm>
          </p:grpSpPr>
          <p:sp>
            <p:nvSpPr>
              <p:cNvPr id="45096" name="Line 112"/>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5097" name="Picture 113"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17" name="Group 114"/>
            <p:cNvGrpSpPr>
              <a:grpSpLocks/>
            </p:cNvGrpSpPr>
            <p:nvPr/>
          </p:nvGrpSpPr>
          <p:grpSpPr bwMode="auto">
            <a:xfrm>
              <a:off x="762" y="2391"/>
              <a:ext cx="306" cy="90"/>
              <a:chOff x="748" y="2251"/>
              <a:chExt cx="306" cy="90"/>
            </a:xfrm>
          </p:grpSpPr>
          <p:sp>
            <p:nvSpPr>
              <p:cNvPr id="45090" name="AutoShape 115"/>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5091" name="AutoShape 116"/>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5092" name="AutoShape 117"/>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5093" name="AutoShape 118"/>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5094" name="AutoShape 119"/>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5095" name="AutoShape 120"/>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18" name="Group 121"/>
          <p:cNvGrpSpPr>
            <a:grpSpLocks/>
          </p:cNvGrpSpPr>
          <p:nvPr/>
        </p:nvGrpSpPr>
        <p:grpSpPr bwMode="auto">
          <a:xfrm>
            <a:off x="6432054" y="4004320"/>
            <a:ext cx="936625" cy="720725"/>
            <a:chOff x="762" y="2391"/>
            <a:chExt cx="423" cy="312"/>
          </a:xfrm>
        </p:grpSpPr>
        <p:grpSp>
          <p:nvGrpSpPr>
            <p:cNvPr id="19" name="Group 122"/>
            <p:cNvGrpSpPr>
              <a:grpSpLocks/>
            </p:cNvGrpSpPr>
            <p:nvPr/>
          </p:nvGrpSpPr>
          <p:grpSpPr bwMode="auto">
            <a:xfrm>
              <a:off x="867" y="2432"/>
              <a:ext cx="318" cy="271"/>
              <a:chOff x="657" y="1570"/>
              <a:chExt cx="318" cy="311"/>
            </a:xfrm>
          </p:grpSpPr>
          <p:sp>
            <p:nvSpPr>
              <p:cNvPr id="45086" name="Line 123"/>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5087" name="Picture 124"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20" name="Group 125"/>
            <p:cNvGrpSpPr>
              <a:grpSpLocks/>
            </p:cNvGrpSpPr>
            <p:nvPr/>
          </p:nvGrpSpPr>
          <p:grpSpPr bwMode="auto">
            <a:xfrm>
              <a:off x="762" y="2391"/>
              <a:ext cx="306" cy="90"/>
              <a:chOff x="748" y="2251"/>
              <a:chExt cx="306" cy="90"/>
            </a:xfrm>
          </p:grpSpPr>
          <p:sp>
            <p:nvSpPr>
              <p:cNvPr id="45080" name="AutoShape 126"/>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5081" name="AutoShape 127"/>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5082" name="AutoShape 128"/>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5083" name="AutoShape 129"/>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5084" name="AutoShape 130"/>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5085" name="AutoShape 131"/>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sp>
        <p:nvSpPr>
          <p:cNvPr id="45075" name="日期占位符 79"/>
          <p:cNvSpPr>
            <a:spLocks noGrp="1"/>
          </p:cNvSpPr>
          <p:nvPr>
            <p:ph type="dt" sz="quarter" idx="10"/>
          </p:nvPr>
        </p:nvSpPr>
        <p:spPr>
          <a:xfrm>
            <a:off x="179512" y="6400800"/>
            <a:ext cx="1905000" cy="457200"/>
          </a:xfrm>
          <a:noFill/>
        </p:spPr>
        <p:txBody>
          <a:bodyPr/>
          <a:lstStyle/>
          <a:p>
            <a:fld id="{0D2D797C-7DF2-43B9-BAEC-BDF8547679B6}" type="datetime1">
              <a:rPr lang="zh-CN" altLang="en-US" smtClean="0"/>
              <a:pPr/>
              <a:t>2018/1/14</a:t>
            </a:fld>
            <a:endParaRPr lang="en-US" altLang="zh-CN"/>
          </a:p>
        </p:txBody>
      </p:sp>
      <p:sp>
        <p:nvSpPr>
          <p:cNvPr id="45076" name="灯片编号占位符 80"/>
          <p:cNvSpPr>
            <a:spLocks noGrp="1"/>
          </p:cNvSpPr>
          <p:nvPr>
            <p:ph type="sldNum" sz="quarter" idx="12"/>
          </p:nvPr>
        </p:nvSpPr>
        <p:spPr>
          <a:noFill/>
        </p:spPr>
        <p:txBody>
          <a:bodyPr/>
          <a:lstStyle/>
          <a:p>
            <a:fld id="{F4EA5F04-FA12-471B-AD64-F4989DEB4565}" type="slidenum">
              <a:rPr lang="en-US" altLang="zh-CN" smtClean="0"/>
              <a:pPr/>
              <a:t>130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49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1000"/>
                                        <p:tgtEl>
                                          <p:spTgt spid="5"/>
                                        </p:tgtEl>
                                      </p:cBhvr>
                                    </p:animEffect>
                                  </p:childTnLst>
                                </p:cTn>
                              </p:par>
                              <p:par>
                                <p:cTn id="20" presetID="2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92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a:grpSpLocks/>
          </p:cNvGrpSpPr>
          <p:nvPr/>
        </p:nvGrpSpPr>
        <p:grpSpPr bwMode="auto">
          <a:xfrm>
            <a:off x="501650" y="3070225"/>
            <a:ext cx="5310188" cy="3455988"/>
            <a:chOff x="316" y="1934"/>
            <a:chExt cx="3345" cy="2177"/>
          </a:xfrm>
        </p:grpSpPr>
        <p:sp>
          <p:nvSpPr>
            <p:cNvPr id="46160" name="Oval 10"/>
            <p:cNvSpPr>
              <a:spLocks noChangeArrowheads="1"/>
            </p:cNvSpPr>
            <p:nvPr/>
          </p:nvSpPr>
          <p:spPr bwMode="auto">
            <a:xfrm>
              <a:off x="1468" y="1966"/>
              <a:ext cx="2193" cy="2145"/>
            </a:xfrm>
            <a:prstGeom prst="ellipse">
              <a:avLst/>
            </a:prstGeom>
            <a:solidFill>
              <a:srgbClr val="FFFF99"/>
            </a:solidFill>
            <a:ln w="9525">
              <a:solidFill>
                <a:schemeClr val="tx1"/>
              </a:solidFill>
              <a:prstDash val="dash"/>
              <a:round/>
              <a:headEnd/>
              <a:tailEnd/>
            </a:ln>
          </p:spPr>
          <p:txBody>
            <a:bodyPr wrap="none" anchor="ctr"/>
            <a:lstStyle/>
            <a:p>
              <a:endParaRPr lang="zh-CN" altLang="en-US" b="1">
                <a:latin typeface="华文新魏" pitchFamily="2" charset="-122"/>
                <a:ea typeface="华文新魏" pitchFamily="2" charset="-122"/>
              </a:endParaRPr>
            </a:p>
          </p:txBody>
        </p:sp>
        <p:sp>
          <p:nvSpPr>
            <p:cNvPr id="46161" name="Text Box 11"/>
            <p:cNvSpPr txBox="1">
              <a:spLocks noChangeArrowheads="1"/>
            </p:cNvSpPr>
            <p:nvPr/>
          </p:nvSpPr>
          <p:spPr bwMode="auto">
            <a:xfrm>
              <a:off x="316" y="1934"/>
              <a:ext cx="976" cy="233"/>
            </a:xfrm>
            <a:prstGeom prst="rect">
              <a:avLst/>
            </a:prstGeom>
            <a:noFill/>
            <a:ln w="9525">
              <a:noFill/>
              <a:miter lim="800000"/>
              <a:headEnd/>
              <a:tailEnd/>
            </a:ln>
          </p:spPr>
          <p:txBody>
            <a:bodyPr wrap="none">
              <a:spAutoFit/>
            </a:bodyPr>
            <a:lstStyle/>
            <a:p>
              <a:r>
                <a:rPr kumimoji="1" lang="en-US" altLang="zh-CN" b="1">
                  <a:latin typeface="华文新魏" pitchFamily="2" charset="-122"/>
                  <a:ea typeface="华文新魏" pitchFamily="2" charset="-122"/>
                </a:rPr>
                <a:t>A </a:t>
              </a:r>
              <a:r>
                <a:rPr kumimoji="1" lang="zh-CN" altLang="zh-CN" b="1">
                  <a:latin typeface="华文新魏" pitchFamily="2" charset="-122"/>
                  <a:ea typeface="华文新魏" pitchFamily="2" charset="-122"/>
                </a:rPr>
                <a:t>的</a:t>
              </a:r>
              <a:r>
                <a:rPr kumimoji="1" lang="zh-CN" altLang="en-US" b="1">
                  <a:latin typeface="华文新魏" pitchFamily="2" charset="-122"/>
                  <a:ea typeface="华文新魏" pitchFamily="2" charset="-122"/>
                </a:rPr>
                <a:t>作用</a:t>
              </a:r>
              <a:r>
                <a:rPr kumimoji="1" lang="zh-CN" altLang="zh-CN" b="1">
                  <a:latin typeface="华文新魏" pitchFamily="2" charset="-122"/>
                  <a:ea typeface="华文新魏" pitchFamily="2" charset="-122"/>
                </a:rPr>
                <a:t>范围</a:t>
              </a:r>
              <a:endParaRPr kumimoji="1" lang="zh-CN" altLang="en-US" b="1">
                <a:latin typeface="华文新魏" pitchFamily="2" charset="-122"/>
                <a:ea typeface="华文新魏" pitchFamily="2" charset="-122"/>
              </a:endParaRPr>
            </a:p>
          </p:txBody>
        </p:sp>
        <p:sp>
          <p:nvSpPr>
            <p:cNvPr id="46162" name="Line 15"/>
            <p:cNvSpPr>
              <a:spLocks noChangeShapeType="1"/>
            </p:cNvSpPr>
            <p:nvPr/>
          </p:nvSpPr>
          <p:spPr bwMode="auto">
            <a:xfrm>
              <a:off x="1314" y="2115"/>
              <a:ext cx="474" cy="197"/>
            </a:xfrm>
            <a:prstGeom prst="line">
              <a:avLst/>
            </a:prstGeom>
            <a:noFill/>
            <a:ln w="28575">
              <a:solidFill>
                <a:srgbClr val="333399"/>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grpSp>
      <p:grpSp>
        <p:nvGrpSpPr>
          <p:cNvPr id="3" name="Group 42"/>
          <p:cNvGrpSpPr>
            <a:grpSpLocks/>
          </p:cNvGrpSpPr>
          <p:nvPr/>
        </p:nvGrpSpPr>
        <p:grpSpPr bwMode="auto">
          <a:xfrm>
            <a:off x="3719513" y="2997200"/>
            <a:ext cx="5011737" cy="3529013"/>
            <a:chOff x="2343" y="1888"/>
            <a:chExt cx="3157" cy="2223"/>
          </a:xfrm>
        </p:grpSpPr>
        <p:sp>
          <p:nvSpPr>
            <p:cNvPr id="46157" name="Oval 12"/>
            <p:cNvSpPr>
              <a:spLocks noChangeArrowheads="1"/>
            </p:cNvSpPr>
            <p:nvPr/>
          </p:nvSpPr>
          <p:spPr bwMode="auto">
            <a:xfrm>
              <a:off x="2343" y="1966"/>
              <a:ext cx="2192" cy="2145"/>
            </a:xfrm>
            <a:prstGeom prst="ellipse">
              <a:avLst/>
            </a:prstGeom>
            <a:solidFill>
              <a:srgbClr val="CCECFF">
                <a:alpha val="50195"/>
              </a:srgbClr>
            </a:solidFill>
            <a:ln w="9525">
              <a:solidFill>
                <a:schemeClr val="tx1"/>
              </a:solidFill>
              <a:prstDash val="dash"/>
              <a:round/>
              <a:headEnd/>
              <a:tailEnd/>
            </a:ln>
          </p:spPr>
          <p:txBody>
            <a:bodyPr wrap="none" anchor="ctr"/>
            <a:lstStyle/>
            <a:p>
              <a:endParaRPr lang="zh-CN" altLang="en-US" b="1">
                <a:latin typeface="华文新魏" pitchFamily="2" charset="-122"/>
                <a:ea typeface="华文新魏" pitchFamily="2" charset="-122"/>
              </a:endParaRPr>
            </a:p>
          </p:txBody>
        </p:sp>
        <p:sp>
          <p:nvSpPr>
            <p:cNvPr id="46158" name="Line 16"/>
            <p:cNvSpPr>
              <a:spLocks noChangeShapeType="1"/>
            </p:cNvSpPr>
            <p:nvPr/>
          </p:nvSpPr>
          <p:spPr bwMode="auto">
            <a:xfrm flipH="1">
              <a:off x="4180" y="2115"/>
              <a:ext cx="355" cy="197"/>
            </a:xfrm>
            <a:prstGeom prst="line">
              <a:avLst/>
            </a:prstGeom>
            <a:noFill/>
            <a:ln w="28575">
              <a:solidFill>
                <a:srgbClr val="333399"/>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sp>
          <p:nvSpPr>
            <p:cNvPr id="46159" name="Text Box 17"/>
            <p:cNvSpPr txBox="1">
              <a:spLocks noChangeArrowheads="1"/>
            </p:cNvSpPr>
            <p:nvPr/>
          </p:nvSpPr>
          <p:spPr bwMode="auto">
            <a:xfrm>
              <a:off x="4535" y="1888"/>
              <a:ext cx="965" cy="233"/>
            </a:xfrm>
            <a:prstGeom prst="rect">
              <a:avLst/>
            </a:prstGeom>
            <a:noFill/>
            <a:ln w="9525">
              <a:noFill/>
              <a:miter lim="800000"/>
              <a:headEnd/>
              <a:tailEnd/>
            </a:ln>
          </p:spPr>
          <p:txBody>
            <a:bodyPr wrap="none">
              <a:spAutoFit/>
            </a:bodyPr>
            <a:lstStyle/>
            <a:p>
              <a:r>
                <a:rPr kumimoji="1" lang="en-US" altLang="zh-CN" b="1">
                  <a:latin typeface="华文新魏" pitchFamily="2" charset="-122"/>
                  <a:ea typeface="华文新魏" pitchFamily="2" charset="-122"/>
                </a:rPr>
                <a:t>B </a:t>
              </a:r>
              <a:r>
                <a:rPr kumimoji="1" lang="zh-CN" altLang="zh-CN" b="1">
                  <a:latin typeface="华文新魏" pitchFamily="2" charset="-122"/>
                  <a:ea typeface="华文新魏" pitchFamily="2" charset="-122"/>
                </a:rPr>
                <a:t>的</a:t>
              </a:r>
              <a:r>
                <a:rPr kumimoji="1" lang="zh-CN" altLang="en-US" b="1">
                  <a:latin typeface="华文新魏" pitchFamily="2" charset="-122"/>
                  <a:ea typeface="华文新魏" pitchFamily="2" charset="-122"/>
                </a:rPr>
                <a:t>作用</a:t>
              </a:r>
              <a:r>
                <a:rPr kumimoji="1" lang="zh-CN" altLang="zh-CN" b="1">
                  <a:latin typeface="华文新魏" pitchFamily="2" charset="-122"/>
                  <a:ea typeface="华文新魏" pitchFamily="2" charset="-122"/>
                </a:rPr>
                <a:t>范围</a:t>
              </a:r>
              <a:endParaRPr kumimoji="1" lang="zh-CN" altLang="en-US" b="1">
                <a:latin typeface="华文新魏" pitchFamily="2" charset="-122"/>
                <a:ea typeface="华文新魏" pitchFamily="2" charset="-122"/>
              </a:endParaRPr>
            </a:p>
          </p:txBody>
        </p:sp>
      </p:grpSp>
      <p:sp>
        <p:nvSpPr>
          <p:cNvPr id="46084" name="Rectangle 6"/>
          <p:cNvSpPr>
            <a:spLocks noGrp="1" noChangeArrowheads="1"/>
          </p:cNvSpPr>
          <p:nvPr>
            <p:ph type="title"/>
          </p:nvPr>
        </p:nvSpPr>
        <p:spPr>
          <a:xfrm>
            <a:off x="919163" y="214313"/>
            <a:ext cx="8116887" cy="1462087"/>
          </a:xfrm>
        </p:spPr>
        <p:txBody>
          <a:bodyPr/>
          <a:lstStyle/>
          <a:p>
            <a:pPr algn="ctr" eaLnBrk="1" hangingPunct="1"/>
            <a:r>
              <a:rPr lang="en-US" altLang="zh-CN"/>
              <a:t>2. </a:t>
            </a:r>
            <a:r>
              <a:rPr lang="zh-CN" altLang="en-US"/>
              <a:t>对信道进行预约 </a:t>
            </a:r>
          </a:p>
        </p:txBody>
      </p:sp>
      <p:sp>
        <p:nvSpPr>
          <p:cNvPr id="46085" name="Rectangle 9"/>
          <p:cNvSpPr>
            <a:spLocks noGrp="1" noChangeArrowheads="1"/>
          </p:cNvSpPr>
          <p:nvPr>
            <p:ph type="body" idx="1"/>
          </p:nvPr>
        </p:nvSpPr>
        <p:spPr>
          <a:xfrm>
            <a:off x="684213" y="1978025"/>
            <a:ext cx="7991475" cy="1163638"/>
          </a:xfrm>
        </p:spPr>
        <p:txBody>
          <a:bodyPr/>
          <a:lstStyle/>
          <a:p>
            <a:pPr marL="609600" indent="-609600" eaLnBrk="1" hangingPunct="1"/>
            <a:r>
              <a:rPr lang="en-US" altLang="zh-CN"/>
              <a:t>802.11 </a:t>
            </a:r>
            <a:r>
              <a:rPr lang="zh-CN" altLang="en-US"/>
              <a:t>允许要发送数据的站对信道进行预约。 </a:t>
            </a:r>
          </a:p>
        </p:txBody>
      </p:sp>
      <p:grpSp>
        <p:nvGrpSpPr>
          <p:cNvPr id="4" name="Group 155"/>
          <p:cNvGrpSpPr>
            <a:grpSpLocks/>
          </p:cNvGrpSpPr>
          <p:nvPr/>
        </p:nvGrpSpPr>
        <p:grpSpPr bwMode="auto">
          <a:xfrm>
            <a:off x="5651500" y="4291013"/>
            <a:ext cx="1081088" cy="506412"/>
            <a:chOff x="3560" y="2703"/>
            <a:chExt cx="681" cy="319"/>
          </a:xfrm>
        </p:grpSpPr>
        <p:sp>
          <p:nvSpPr>
            <p:cNvPr id="46155" name="Line 13"/>
            <p:cNvSpPr>
              <a:spLocks noChangeShapeType="1"/>
            </p:cNvSpPr>
            <p:nvPr/>
          </p:nvSpPr>
          <p:spPr bwMode="auto">
            <a:xfrm>
              <a:off x="3560" y="3022"/>
              <a:ext cx="681" cy="0"/>
            </a:xfrm>
            <a:prstGeom prst="line">
              <a:avLst/>
            </a:prstGeom>
            <a:noFill/>
            <a:ln w="76200">
              <a:solidFill>
                <a:schemeClr val="hlink"/>
              </a:solidFill>
              <a:round/>
              <a:headEnd/>
              <a:tailEnd type="triangle" w="med" len="lg"/>
            </a:ln>
          </p:spPr>
          <p:txBody>
            <a:bodyPr wrap="none" anchor="ctr"/>
            <a:lstStyle/>
            <a:p>
              <a:endParaRPr lang="zh-CN" altLang="en-US"/>
            </a:p>
          </p:txBody>
        </p:sp>
        <p:sp>
          <p:nvSpPr>
            <p:cNvPr id="335886" name="Rectangle 14"/>
            <p:cNvSpPr>
              <a:spLocks noChangeArrowheads="1"/>
            </p:cNvSpPr>
            <p:nvPr/>
          </p:nvSpPr>
          <p:spPr bwMode="auto">
            <a:xfrm>
              <a:off x="3730" y="2703"/>
              <a:ext cx="465" cy="238"/>
            </a:xfrm>
            <a:prstGeom prst="rect">
              <a:avLst/>
            </a:prstGeom>
            <a:solidFill>
              <a:srgbClr val="FFCCFF"/>
            </a:solidFill>
            <a:ln w="12700">
              <a:solidFill>
                <a:schemeClr val="tx2"/>
              </a:solidFill>
              <a:miter lim="800000"/>
              <a:headEnd/>
              <a:tailEnd/>
            </a:ln>
            <a:effectLst>
              <a:outerShdw dist="35921" dir="2700000" algn="ctr" rotWithShape="0">
                <a:schemeClr val="bg2"/>
              </a:outerShdw>
            </a:effectLst>
          </p:spPr>
          <p:txBody>
            <a:bodyPr wrap="none" anchor="ctr"/>
            <a:lstStyle/>
            <a:p>
              <a:pPr algn="ctr">
                <a:defRPr/>
              </a:pPr>
              <a:r>
                <a:rPr kumimoji="1" lang="en-US" altLang="zh-CN" dirty="0">
                  <a:solidFill>
                    <a:srgbClr val="333399"/>
                  </a:solidFill>
                  <a:latin typeface="Arial" charset="0"/>
                  <a:ea typeface="黑体" pitchFamily="2" charset="-122"/>
                </a:rPr>
                <a:t>CTS</a:t>
              </a:r>
            </a:p>
          </p:txBody>
        </p:sp>
      </p:grpSp>
      <p:sp>
        <p:nvSpPr>
          <p:cNvPr id="46087" name="Text Box 21"/>
          <p:cNvSpPr txBox="1">
            <a:spLocks noChangeArrowheads="1"/>
          </p:cNvSpPr>
          <p:nvPr/>
        </p:nvSpPr>
        <p:spPr bwMode="auto">
          <a:xfrm>
            <a:off x="3763963" y="4976813"/>
            <a:ext cx="354012"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A</a:t>
            </a:r>
          </a:p>
        </p:txBody>
      </p:sp>
      <p:sp>
        <p:nvSpPr>
          <p:cNvPr id="46088" name="Text Box 22"/>
          <p:cNvSpPr txBox="1">
            <a:spLocks noChangeArrowheads="1"/>
          </p:cNvSpPr>
          <p:nvPr/>
        </p:nvSpPr>
        <p:spPr bwMode="auto">
          <a:xfrm>
            <a:off x="2352675" y="4976813"/>
            <a:ext cx="36830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C</a:t>
            </a:r>
          </a:p>
        </p:txBody>
      </p:sp>
      <p:sp>
        <p:nvSpPr>
          <p:cNvPr id="46089" name="Text Box 32"/>
          <p:cNvSpPr txBox="1">
            <a:spLocks noChangeArrowheads="1"/>
          </p:cNvSpPr>
          <p:nvPr/>
        </p:nvSpPr>
        <p:spPr bwMode="auto">
          <a:xfrm>
            <a:off x="5410200" y="4976813"/>
            <a:ext cx="354013"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B</a:t>
            </a:r>
          </a:p>
        </p:txBody>
      </p:sp>
      <p:sp>
        <p:nvSpPr>
          <p:cNvPr id="46090" name="Text Box 33"/>
          <p:cNvSpPr txBox="1">
            <a:spLocks noChangeArrowheads="1"/>
          </p:cNvSpPr>
          <p:nvPr/>
        </p:nvSpPr>
        <p:spPr bwMode="auto">
          <a:xfrm>
            <a:off x="6796088" y="4976813"/>
            <a:ext cx="36830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D</a:t>
            </a:r>
          </a:p>
        </p:txBody>
      </p:sp>
      <p:sp>
        <p:nvSpPr>
          <p:cNvPr id="46091" name="Text Box 37"/>
          <p:cNvSpPr txBox="1">
            <a:spLocks noChangeArrowheads="1"/>
          </p:cNvSpPr>
          <p:nvPr/>
        </p:nvSpPr>
        <p:spPr bwMode="auto">
          <a:xfrm>
            <a:off x="4859338" y="5911850"/>
            <a:ext cx="354012"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E</a:t>
            </a:r>
          </a:p>
        </p:txBody>
      </p:sp>
      <p:grpSp>
        <p:nvGrpSpPr>
          <p:cNvPr id="5" name="Group 154"/>
          <p:cNvGrpSpPr>
            <a:grpSpLocks/>
          </p:cNvGrpSpPr>
          <p:nvPr/>
        </p:nvGrpSpPr>
        <p:grpSpPr bwMode="auto">
          <a:xfrm>
            <a:off x="4211638" y="4291013"/>
            <a:ext cx="1008062" cy="506412"/>
            <a:chOff x="2653" y="2703"/>
            <a:chExt cx="635" cy="319"/>
          </a:xfrm>
        </p:grpSpPr>
        <p:sp>
          <p:nvSpPr>
            <p:cNvPr id="335910" name="Rectangle 38"/>
            <p:cNvSpPr>
              <a:spLocks noChangeArrowheads="1"/>
            </p:cNvSpPr>
            <p:nvPr/>
          </p:nvSpPr>
          <p:spPr bwMode="auto">
            <a:xfrm>
              <a:off x="2822" y="2703"/>
              <a:ext cx="466" cy="238"/>
            </a:xfrm>
            <a:prstGeom prst="rect">
              <a:avLst/>
            </a:prstGeom>
            <a:solidFill>
              <a:srgbClr val="FFCCFF"/>
            </a:solidFill>
            <a:ln w="12700">
              <a:solidFill>
                <a:schemeClr val="tx2"/>
              </a:solidFill>
              <a:miter lim="800000"/>
              <a:headEnd/>
              <a:tailEnd/>
            </a:ln>
            <a:effectLst>
              <a:outerShdw dist="35921" dir="2700000" algn="ctr" rotWithShape="0">
                <a:schemeClr val="bg2"/>
              </a:outerShdw>
            </a:effectLst>
          </p:spPr>
          <p:txBody>
            <a:bodyPr wrap="none" anchor="ctr"/>
            <a:lstStyle/>
            <a:p>
              <a:pPr algn="ctr">
                <a:defRPr/>
              </a:pPr>
              <a:r>
                <a:rPr kumimoji="1" lang="en-US" altLang="zh-CN" dirty="0">
                  <a:solidFill>
                    <a:srgbClr val="333399"/>
                  </a:solidFill>
                  <a:latin typeface="Arial" charset="0"/>
                  <a:ea typeface="黑体" pitchFamily="2" charset="-122"/>
                </a:rPr>
                <a:t>CTS</a:t>
              </a:r>
            </a:p>
          </p:txBody>
        </p:sp>
        <p:sp>
          <p:nvSpPr>
            <p:cNvPr id="46154" name="Line 39"/>
            <p:cNvSpPr>
              <a:spLocks noChangeShapeType="1"/>
            </p:cNvSpPr>
            <p:nvPr/>
          </p:nvSpPr>
          <p:spPr bwMode="auto">
            <a:xfrm flipH="1" flipV="1">
              <a:off x="2653" y="3022"/>
              <a:ext cx="635" cy="0"/>
            </a:xfrm>
            <a:prstGeom prst="line">
              <a:avLst/>
            </a:prstGeom>
            <a:noFill/>
            <a:ln w="76200">
              <a:solidFill>
                <a:schemeClr val="hlink"/>
              </a:solidFill>
              <a:round/>
              <a:headEnd/>
              <a:tailEnd type="triangle" w="med" len="lg"/>
            </a:ln>
          </p:spPr>
          <p:txBody>
            <a:bodyPr wrap="none" anchor="ctr"/>
            <a:lstStyle/>
            <a:p>
              <a:endParaRPr lang="zh-CN" altLang="en-US"/>
            </a:p>
          </p:txBody>
        </p:sp>
      </p:grpSp>
      <p:sp>
        <p:nvSpPr>
          <p:cNvPr id="335912" name="Text Box 40"/>
          <p:cNvSpPr txBox="1">
            <a:spLocks noChangeArrowheads="1"/>
          </p:cNvSpPr>
          <p:nvPr/>
        </p:nvSpPr>
        <p:spPr bwMode="auto">
          <a:xfrm>
            <a:off x="539750" y="322263"/>
            <a:ext cx="8191500" cy="1200329"/>
          </a:xfrm>
          <a:prstGeom prst="rect">
            <a:avLst/>
          </a:prstGeom>
          <a:solidFill>
            <a:srgbClr val="FFFF99"/>
          </a:solidFill>
          <a:ln w="9525">
            <a:solidFill>
              <a:srgbClr val="333399"/>
            </a:solidFill>
            <a:miter lim="800000"/>
            <a:headEnd/>
            <a:tailEnd/>
          </a:ln>
        </p:spPr>
        <p:txBody>
          <a:bodyPr wrap="square">
            <a:spAutoFit/>
          </a:bodyPr>
          <a:lstStyle/>
          <a:p>
            <a:r>
              <a:rPr lang="zh-CN" altLang="en-US" sz="2400" b="1" dirty="0">
                <a:latin typeface="华文新魏" pitchFamily="2" charset="-122"/>
                <a:ea typeface="华文新魏" pitchFamily="2" charset="-122"/>
              </a:rPr>
              <a:t>若媒体空闲，则目的站 </a:t>
            </a:r>
            <a:r>
              <a:rPr lang="en-US" altLang="zh-CN" sz="2400" b="1" dirty="0">
                <a:latin typeface="华文新魏" pitchFamily="2" charset="-122"/>
                <a:ea typeface="华文新魏" pitchFamily="2" charset="-122"/>
              </a:rPr>
              <a:t>B </a:t>
            </a:r>
            <a:r>
              <a:rPr lang="zh-CN" altLang="en-US" sz="2400" b="1" dirty="0">
                <a:latin typeface="华文新魏" pitchFamily="2" charset="-122"/>
                <a:ea typeface="华文新魏" pitchFamily="2" charset="-122"/>
              </a:rPr>
              <a:t>就发送一个响应控制帧，叫做允许发送 </a:t>
            </a:r>
            <a:r>
              <a:rPr lang="en-US" altLang="zh-CN" sz="2400" b="1" dirty="0">
                <a:latin typeface="华文新魏" pitchFamily="2" charset="-122"/>
                <a:ea typeface="华文新魏" pitchFamily="2" charset="-122"/>
              </a:rPr>
              <a:t>CTS (Clear To Send)</a:t>
            </a:r>
            <a:r>
              <a:rPr lang="zh-CN" altLang="en-US" sz="2400" b="1" dirty="0">
                <a:latin typeface="华文新魏" pitchFamily="2" charset="-122"/>
                <a:ea typeface="华文新魏" pitchFamily="2" charset="-122"/>
              </a:rPr>
              <a:t>，它包括这次通信所需的持续时间（从 </a:t>
            </a:r>
            <a:r>
              <a:rPr lang="en-US" altLang="zh-CN" sz="2400" b="1" dirty="0">
                <a:latin typeface="华文新魏" pitchFamily="2" charset="-122"/>
                <a:ea typeface="华文新魏" pitchFamily="2" charset="-122"/>
              </a:rPr>
              <a:t>RTS </a:t>
            </a:r>
            <a:r>
              <a:rPr lang="zh-CN" altLang="en-US" sz="2400" b="1" dirty="0">
                <a:latin typeface="华文新魏" pitchFamily="2" charset="-122"/>
                <a:ea typeface="华文新魏" pitchFamily="2" charset="-122"/>
              </a:rPr>
              <a:t>帧中将此持续时间复制到 </a:t>
            </a:r>
            <a:r>
              <a:rPr lang="en-US" altLang="zh-CN" sz="2400" b="1" dirty="0">
                <a:latin typeface="华文新魏" pitchFamily="2" charset="-122"/>
                <a:ea typeface="华文新魏" pitchFamily="2" charset="-122"/>
              </a:rPr>
              <a:t>CTS </a:t>
            </a:r>
            <a:r>
              <a:rPr lang="zh-CN" altLang="en-US" sz="2400" b="1" dirty="0">
                <a:latin typeface="华文新魏" pitchFamily="2" charset="-122"/>
                <a:ea typeface="华文新魏" pitchFamily="2" charset="-122"/>
              </a:rPr>
              <a:t>帧中）。 </a:t>
            </a:r>
          </a:p>
        </p:txBody>
      </p:sp>
      <p:sp>
        <p:nvSpPr>
          <p:cNvPr id="335915" name="Text Box 43"/>
          <p:cNvSpPr txBox="1">
            <a:spLocks noChangeArrowheads="1"/>
          </p:cNvSpPr>
          <p:nvPr/>
        </p:nvSpPr>
        <p:spPr bwMode="auto">
          <a:xfrm>
            <a:off x="539750" y="1881981"/>
            <a:ext cx="8101013" cy="461963"/>
          </a:xfrm>
          <a:prstGeom prst="rect">
            <a:avLst/>
          </a:prstGeom>
          <a:solidFill>
            <a:srgbClr val="CCECFF"/>
          </a:solidFill>
          <a:ln w="9525">
            <a:solidFill>
              <a:srgbClr val="333399"/>
            </a:solidFill>
            <a:miter lim="800000"/>
            <a:headEnd/>
            <a:tailEnd/>
          </a:ln>
        </p:spPr>
        <p:txBody>
          <a:bodyPr>
            <a:spAutoFit/>
          </a:bodyPr>
          <a:lstStyle/>
          <a:p>
            <a:pPr algn="ctr"/>
            <a:r>
              <a:rPr lang="en-US" altLang="zh-CN" sz="2400" b="1" dirty="0">
                <a:latin typeface="华文新魏" pitchFamily="2" charset="-122"/>
                <a:ea typeface="华文新魏" pitchFamily="2" charset="-122"/>
              </a:rPr>
              <a:t>A </a:t>
            </a:r>
            <a:r>
              <a:rPr lang="zh-CN" altLang="en-US" sz="2400" b="1" dirty="0">
                <a:latin typeface="华文新魏" pitchFamily="2" charset="-122"/>
                <a:ea typeface="华文新魏" pitchFamily="2" charset="-122"/>
              </a:rPr>
              <a:t>收到 </a:t>
            </a:r>
            <a:r>
              <a:rPr lang="en-US" altLang="zh-CN" sz="2400" b="1" dirty="0">
                <a:latin typeface="华文新魏" pitchFamily="2" charset="-122"/>
                <a:ea typeface="华文新魏" pitchFamily="2" charset="-122"/>
              </a:rPr>
              <a:t>CTS </a:t>
            </a:r>
            <a:r>
              <a:rPr lang="zh-CN" altLang="en-US" sz="2400" b="1" dirty="0">
                <a:latin typeface="华文新魏" pitchFamily="2" charset="-122"/>
                <a:ea typeface="华文新魏" pitchFamily="2" charset="-122"/>
              </a:rPr>
              <a:t>帧后就可发送其数据帧。 </a:t>
            </a:r>
          </a:p>
        </p:txBody>
      </p:sp>
      <p:grpSp>
        <p:nvGrpSpPr>
          <p:cNvPr id="6" name="Group 44"/>
          <p:cNvGrpSpPr>
            <a:grpSpLocks/>
          </p:cNvGrpSpPr>
          <p:nvPr/>
        </p:nvGrpSpPr>
        <p:grpSpPr bwMode="auto">
          <a:xfrm>
            <a:off x="4356100" y="5805488"/>
            <a:ext cx="717550" cy="585787"/>
            <a:chOff x="762" y="2391"/>
            <a:chExt cx="423" cy="312"/>
          </a:xfrm>
        </p:grpSpPr>
        <p:grpSp>
          <p:nvGrpSpPr>
            <p:cNvPr id="7" name="Group 45"/>
            <p:cNvGrpSpPr>
              <a:grpSpLocks/>
            </p:cNvGrpSpPr>
            <p:nvPr/>
          </p:nvGrpSpPr>
          <p:grpSpPr bwMode="auto">
            <a:xfrm>
              <a:off x="867" y="2432"/>
              <a:ext cx="318" cy="271"/>
              <a:chOff x="657" y="1570"/>
              <a:chExt cx="318" cy="311"/>
            </a:xfrm>
          </p:grpSpPr>
          <p:sp>
            <p:nvSpPr>
              <p:cNvPr id="46151" name="Line 46"/>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6152" name="Picture 47"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8" name="Group 48"/>
            <p:cNvGrpSpPr>
              <a:grpSpLocks/>
            </p:cNvGrpSpPr>
            <p:nvPr/>
          </p:nvGrpSpPr>
          <p:grpSpPr bwMode="auto">
            <a:xfrm>
              <a:off x="762" y="2391"/>
              <a:ext cx="306" cy="90"/>
              <a:chOff x="748" y="2251"/>
              <a:chExt cx="306" cy="90"/>
            </a:xfrm>
          </p:grpSpPr>
          <p:sp>
            <p:nvSpPr>
              <p:cNvPr id="46145" name="AutoShape 49"/>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6146" name="AutoShape 50"/>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6147" name="AutoShape 51"/>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6148" name="AutoShape 52"/>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6149" name="AutoShape 53"/>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6150" name="AutoShape 54"/>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9" name="Group 110"/>
          <p:cNvGrpSpPr>
            <a:grpSpLocks/>
          </p:cNvGrpSpPr>
          <p:nvPr/>
        </p:nvGrpSpPr>
        <p:grpSpPr bwMode="auto">
          <a:xfrm>
            <a:off x="6588125" y="4365625"/>
            <a:ext cx="717550" cy="585788"/>
            <a:chOff x="762" y="2391"/>
            <a:chExt cx="423" cy="312"/>
          </a:xfrm>
        </p:grpSpPr>
        <p:grpSp>
          <p:nvGrpSpPr>
            <p:cNvPr id="10" name="Group 111"/>
            <p:cNvGrpSpPr>
              <a:grpSpLocks/>
            </p:cNvGrpSpPr>
            <p:nvPr/>
          </p:nvGrpSpPr>
          <p:grpSpPr bwMode="auto">
            <a:xfrm>
              <a:off x="867" y="2432"/>
              <a:ext cx="318" cy="271"/>
              <a:chOff x="657" y="1570"/>
              <a:chExt cx="318" cy="311"/>
            </a:xfrm>
          </p:grpSpPr>
          <p:sp>
            <p:nvSpPr>
              <p:cNvPr id="46141" name="Line 112"/>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6142" name="Picture 113"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11" name="Group 114"/>
            <p:cNvGrpSpPr>
              <a:grpSpLocks/>
            </p:cNvGrpSpPr>
            <p:nvPr/>
          </p:nvGrpSpPr>
          <p:grpSpPr bwMode="auto">
            <a:xfrm>
              <a:off x="762" y="2391"/>
              <a:ext cx="306" cy="90"/>
              <a:chOff x="748" y="2251"/>
              <a:chExt cx="306" cy="90"/>
            </a:xfrm>
          </p:grpSpPr>
          <p:sp>
            <p:nvSpPr>
              <p:cNvPr id="46135" name="AutoShape 115"/>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6136" name="AutoShape 116"/>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6137" name="AutoShape 117"/>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6138" name="AutoShape 118"/>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6139" name="AutoShape 119"/>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6140" name="AutoShape 120"/>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12" name="Group 121"/>
          <p:cNvGrpSpPr>
            <a:grpSpLocks/>
          </p:cNvGrpSpPr>
          <p:nvPr/>
        </p:nvGrpSpPr>
        <p:grpSpPr bwMode="auto">
          <a:xfrm>
            <a:off x="5078413" y="4365625"/>
            <a:ext cx="717550" cy="585788"/>
            <a:chOff x="762" y="2391"/>
            <a:chExt cx="423" cy="312"/>
          </a:xfrm>
        </p:grpSpPr>
        <p:grpSp>
          <p:nvGrpSpPr>
            <p:cNvPr id="13" name="Group 122"/>
            <p:cNvGrpSpPr>
              <a:grpSpLocks/>
            </p:cNvGrpSpPr>
            <p:nvPr/>
          </p:nvGrpSpPr>
          <p:grpSpPr bwMode="auto">
            <a:xfrm>
              <a:off x="867" y="2432"/>
              <a:ext cx="318" cy="271"/>
              <a:chOff x="657" y="1570"/>
              <a:chExt cx="318" cy="311"/>
            </a:xfrm>
          </p:grpSpPr>
          <p:sp>
            <p:nvSpPr>
              <p:cNvPr id="46131" name="Line 123"/>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6132" name="Picture 124"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14" name="Group 125"/>
            <p:cNvGrpSpPr>
              <a:grpSpLocks/>
            </p:cNvGrpSpPr>
            <p:nvPr/>
          </p:nvGrpSpPr>
          <p:grpSpPr bwMode="auto">
            <a:xfrm>
              <a:off x="762" y="2391"/>
              <a:ext cx="306" cy="90"/>
              <a:chOff x="748" y="2251"/>
              <a:chExt cx="306" cy="90"/>
            </a:xfrm>
          </p:grpSpPr>
          <p:sp>
            <p:nvSpPr>
              <p:cNvPr id="46125" name="AutoShape 126"/>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6126" name="AutoShape 127"/>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6127" name="AutoShape 128"/>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6128" name="AutoShape 129"/>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6129" name="AutoShape 130"/>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6130" name="AutoShape 131"/>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15" name="Group 132"/>
          <p:cNvGrpSpPr>
            <a:grpSpLocks/>
          </p:cNvGrpSpPr>
          <p:nvPr/>
        </p:nvGrpSpPr>
        <p:grpSpPr bwMode="auto">
          <a:xfrm>
            <a:off x="3492500" y="4365625"/>
            <a:ext cx="717550" cy="585788"/>
            <a:chOff x="762" y="2391"/>
            <a:chExt cx="423" cy="312"/>
          </a:xfrm>
        </p:grpSpPr>
        <p:grpSp>
          <p:nvGrpSpPr>
            <p:cNvPr id="16" name="Group 133"/>
            <p:cNvGrpSpPr>
              <a:grpSpLocks/>
            </p:cNvGrpSpPr>
            <p:nvPr/>
          </p:nvGrpSpPr>
          <p:grpSpPr bwMode="auto">
            <a:xfrm>
              <a:off x="867" y="2432"/>
              <a:ext cx="318" cy="271"/>
              <a:chOff x="657" y="1570"/>
              <a:chExt cx="318" cy="311"/>
            </a:xfrm>
          </p:grpSpPr>
          <p:sp>
            <p:nvSpPr>
              <p:cNvPr id="46121" name="Line 134"/>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6122" name="Picture 135"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17" name="Group 136"/>
            <p:cNvGrpSpPr>
              <a:grpSpLocks/>
            </p:cNvGrpSpPr>
            <p:nvPr/>
          </p:nvGrpSpPr>
          <p:grpSpPr bwMode="auto">
            <a:xfrm>
              <a:off x="762" y="2391"/>
              <a:ext cx="306" cy="90"/>
              <a:chOff x="748" y="2251"/>
              <a:chExt cx="306" cy="90"/>
            </a:xfrm>
          </p:grpSpPr>
          <p:sp>
            <p:nvSpPr>
              <p:cNvPr id="46115" name="AutoShape 137"/>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6116" name="AutoShape 138"/>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6117" name="AutoShape 139"/>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6118" name="AutoShape 140"/>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6119" name="AutoShape 141"/>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6120" name="AutoShape 142"/>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18" name="Group 143"/>
          <p:cNvGrpSpPr>
            <a:grpSpLocks/>
          </p:cNvGrpSpPr>
          <p:nvPr/>
        </p:nvGrpSpPr>
        <p:grpSpPr bwMode="auto">
          <a:xfrm>
            <a:off x="2051050" y="4365625"/>
            <a:ext cx="717550" cy="585788"/>
            <a:chOff x="762" y="2391"/>
            <a:chExt cx="423" cy="312"/>
          </a:xfrm>
        </p:grpSpPr>
        <p:grpSp>
          <p:nvGrpSpPr>
            <p:cNvPr id="19" name="Group 144"/>
            <p:cNvGrpSpPr>
              <a:grpSpLocks/>
            </p:cNvGrpSpPr>
            <p:nvPr/>
          </p:nvGrpSpPr>
          <p:grpSpPr bwMode="auto">
            <a:xfrm>
              <a:off x="867" y="2432"/>
              <a:ext cx="318" cy="271"/>
              <a:chOff x="657" y="1570"/>
              <a:chExt cx="318" cy="311"/>
            </a:xfrm>
          </p:grpSpPr>
          <p:sp>
            <p:nvSpPr>
              <p:cNvPr id="46111" name="Line 145"/>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6112" name="Picture 146"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20" name="Group 147"/>
            <p:cNvGrpSpPr>
              <a:grpSpLocks/>
            </p:cNvGrpSpPr>
            <p:nvPr/>
          </p:nvGrpSpPr>
          <p:grpSpPr bwMode="auto">
            <a:xfrm>
              <a:off x="762" y="2391"/>
              <a:ext cx="306" cy="90"/>
              <a:chOff x="748" y="2251"/>
              <a:chExt cx="306" cy="90"/>
            </a:xfrm>
          </p:grpSpPr>
          <p:sp>
            <p:nvSpPr>
              <p:cNvPr id="46105" name="AutoShape 148"/>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6106" name="AutoShape 149"/>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6107" name="AutoShape 150"/>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6108" name="AutoShape 151"/>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6109" name="AutoShape 152"/>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6110" name="AutoShape 153"/>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sp>
        <p:nvSpPr>
          <p:cNvPr id="46100" name="日期占位符 80"/>
          <p:cNvSpPr>
            <a:spLocks noGrp="1"/>
          </p:cNvSpPr>
          <p:nvPr>
            <p:ph type="dt" sz="quarter" idx="10"/>
          </p:nvPr>
        </p:nvSpPr>
        <p:spPr>
          <a:xfrm>
            <a:off x="179512" y="6400800"/>
            <a:ext cx="1905000" cy="457200"/>
          </a:xfrm>
          <a:noFill/>
        </p:spPr>
        <p:txBody>
          <a:bodyPr/>
          <a:lstStyle/>
          <a:p>
            <a:fld id="{318502D3-EC06-4A17-BD6C-56E4FF13E26F}" type="datetime1">
              <a:rPr lang="zh-CN" altLang="en-US" smtClean="0"/>
              <a:pPr/>
              <a:t>2018/1/14</a:t>
            </a:fld>
            <a:endParaRPr lang="en-US" altLang="zh-CN" dirty="0"/>
          </a:p>
        </p:txBody>
      </p:sp>
      <p:sp>
        <p:nvSpPr>
          <p:cNvPr id="46101" name="灯片编号占位符 81"/>
          <p:cNvSpPr>
            <a:spLocks noGrp="1"/>
          </p:cNvSpPr>
          <p:nvPr>
            <p:ph type="sldNum" sz="quarter" idx="12"/>
          </p:nvPr>
        </p:nvSpPr>
        <p:spPr>
          <a:noFill/>
        </p:spPr>
        <p:txBody>
          <a:bodyPr/>
          <a:lstStyle/>
          <a:p>
            <a:fld id="{2605229B-560C-4994-98F4-6918D22D55C4}" type="slidenum">
              <a:rPr lang="en-US" altLang="zh-CN" smtClean="0"/>
              <a:pPr/>
              <a:t>131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59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1000"/>
                                        <p:tgtEl>
                                          <p:spTgt spid="5"/>
                                        </p:tgtEl>
                                      </p:cBhvr>
                                    </p:animEffect>
                                  </p:childTnLst>
                                </p:cTn>
                              </p:par>
                              <p:par>
                                <p:cTn id="20" presetID="2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5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912" grpId="0" animBg="1"/>
      <p:bldP spid="33591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0"/>
            <a:ext cx="7772400" cy="1143000"/>
          </a:xfrm>
        </p:spPr>
        <p:txBody>
          <a:bodyPr/>
          <a:lstStyle/>
          <a:p>
            <a:pPr algn="l" eaLnBrk="1" hangingPunct="1"/>
            <a:r>
              <a:rPr lang="en-US" altLang="zh-CN" sz="3600" u="sng" dirty="0">
                <a:latin typeface="+mn-lt"/>
              </a:rPr>
              <a:t>4.7.4  802.11 </a:t>
            </a:r>
            <a:r>
              <a:rPr lang="zh-CN" altLang="en-US" sz="3600" u="sng" dirty="0">
                <a:latin typeface="+mn-lt"/>
              </a:rPr>
              <a:t>数据帧</a:t>
            </a:r>
          </a:p>
        </p:txBody>
      </p:sp>
      <p:sp>
        <p:nvSpPr>
          <p:cNvPr id="49155" name="Rectangle 3"/>
          <p:cNvSpPr>
            <a:spLocks noGrp="1" noChangeArrowheads="1"/>
          </p:cNvSpPr>
          <p:nvPr>
            <p:ph type="body" idx="1"/>
          </p:nvPr>
        </p:nvSpPr>
        <p:spPr>
          <a:xfrm>
            <a:off x="179512" y="1268760"/>
            <a:ext cx="7772400" cy="792088"/>
          </a:xfrm>
        </p:spPr>
        <p:txBody>
          <a:bodyPr/>
          <a:lstStyle/>
          <a:p>
            <a:pPr eaLnBrk="1" hangingPunct="1"/>
            <a:r>
              <a:rPr lang="zh-CN" altLang="en-US" sz="2800" dirty="0">
                <a:latin typeface="华文新魏" pitchFamily="2" charset="-122"/>
                <a:ea typeface="华文新魏" pitchFamily="2" charset="-122"/>
              </a:rPr>
              <a:t>数据帧的主要字段。  </a:t>
            </a:r>
          </a:p>
        </p:txBody>
      </p:sp>
      <p:grpSp>
        <p:nvGrpSpPr>
          <p:cNvPr id="32" name="组合 31"/>
          <p:cNvGrpSpPr/>
          <p:nvPr/>
        </p:nvGrpSpPr>
        <p:grpSpPr>
          <a:xfrm>
            <a:off x="0" y="1844824"/>
            <a:ext cx="8866188" cy="2473325"/>
            <a:chOff x="0" y="2780928"/>
            <a:chExt cx="8866188" cy="2473325"/>
          </a:xfrm>
        </p:grpSpPr>
        <p:sp>
          <p:nvSpPr>
            <p:cNvPr id="49156" name="Freeform 4"/>
            <p:cNvSpPr>
              <a:spLocks/>
            </p:cNvSpPr>
            <p:nvPr/>
          </p:nvSpPr>
          <p:spPr bwMode="auto">
            <a:xfrm>
              <a:off x="298450" y="4101728"/>
              <a:ext cx="8064500" cy="576263"/>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 name="T15" fmla="*/ 0 w 5080"/>
                <a:gd name="T16" fmla="*/ 0 h 363"/>
                <a:gd name="T17" fmla="*/ 5080 w 5080"/>
                <a:gd name="T18" fmla="*/ 363 h 363"/>
              </a:gdLst>
              <a:ahLst/>
              <a:cxnLst>
                <a:cxn ang="T10">
                  <a:pos x="T0" y="T1"/>
                </a:cxn>
                <a:cxn ang="T11">
                  <a:pos x="T2" y="T3"/>
                </a:cxn>
                <a:cxn ang="T12">
                  <a:pos x="T4" y="T5"/>
                </a:cxn>
                <a:cxn ang="T13">
                  <a:pos x="T6" y="T7"/>
                </a:cxn>
                <a:cxn ang="T14">
                  <a:pos x="T8" y="T9"/>
                </a:cxn>
              </a:cxnLst>
              <a:rect l="T15" t="T16" r="T17" b="T18"/>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w="9525">
              <a:noFill/>
              <a:round/>
              <a:headEnd/>
              <a:tailEnd/>
            </a:ln>
          </p:spPr>
          <p:txBody>
            <a:bodyPr/>
            <a:lstStyle/>
            <a:p>
              <a:endParaRPr lang="zh-CN" altLang="en-US"/>
            </a:p>
          </p:txBody>
        </p:sp>
        <p:sp>
          <p:nvSpPr>
            <p:cNvPr id="49157" name="Text Box 5"/>
            <p:cNvSpPr txBox="1">
              <a:spLocks noChangeArrowheads="1"/>
            </p:cNvSpPr>
            <p:nvPr/>
          </p:nvSpPr>
          <p:spPr bwMode="auto">
            <a:xfrm>
              <a:off x="114300" y="3403228"/>
              <a:ext cx="8715848" cy="338554"/>
            </a:xfrm>
            <a:prstGeom prst="rect">
              <a:avLst/>
            </a:prstGeom>
            <a:noFill/>
            <a:ln w="9525">
              <a:noFill/>
              <a:miter lim="800000"/>
              <a:headEnd/>
              <a:tailEnd/>
            </a:ln>
          </p:spPr>
          <p:txBody>
            <a:bodyPr wrap="none">
              <a:spAutoFit/>
            </a:bodyPr>
            <a:lstStyle/>
            <a:p>
              <a:r>
                <a:rPr lang="zh-CN" altLang="en-US" sz="1600" dirty="0">
                  <a:latin typeface="Arial" pitchFamily="34" charset="0"/>
                  <a:ea typeface="黑体" pitchFamily="49" charset="-122"/>
                </a:rPr>
                <a:t>字节      </a:t>
              </a:r>
              <a:r>
                <a:rPr lang="en-US" altLang="zh-CN" sz="1600" dirty="0">
                  <a:latin typeface="Arial" pitchFamily="34" charset="0"/>
                  <a:ea typeface="黑体" pitchFamily="49" charset="-122"/>
                </a:rPr>
                <a:t>2             2              6             6              6            2              6            0 ~ 2312          4</a:t>
              </a:r>
            </a:p>
          </p:txBody>
        </p:sp>
        <p:sp>
          <p:nvSpPr>
            <p:cNvPr id="49158" name="Rectangle 6"/>
            <p:cNvSpPr>
              <a:spLocks noChangeArrowheads="1"/>
            </p:cNvSpPr>
            <p:nvPr/>
          </p:nvSpPr>
          <p:spPr bwMode="auto">
            <a:xfrm>
              <a:off x="587375" y="3750891"/>
              <a:ext cx="857250" cy="342900"/>
            </a:xfrm>
            <a:prstGeom prst="rect">
              <a:avLst/>
            </a:prstGeom>
            <a:solidFill>
              <a:srgbClr val="FFFF99"/>
            </a:solidFill>
            <a:ln w="9525">
              <a:solidFill>
                <a:schemeClr val="tx2"/>
              </a:solidFill>
              <a:miter lim="800000"/>
              <a:headEnd/>
              <a:tailEnd/>
            </a:ln>
          </p:spPr>
          <p:txBody>
            <a:bodyPr wrap="none" anchor="ctr"/>
            <a:lstStyle/>
            <a:p>
              <a:endParaRPr lang="zh-CN" altLang="en-US"/>
            </a:p>
          </p:txBody>
        </p:sp>
        <p:sp>
          <p:nvSpPr>
            <p:cNvPr id="49159" name="Rectangle 7"/>
            <p:cNvSpPr>
              <a:spLocks noChangeArrowheads="1"/>
            </p:cNvSpPr>
            <p:nvPr/>
          </p:nvSpPr>
          <p:spPr bwMode="auto">
            <a:xfrm>
              <a:off x="584200" y="3741366"/>
              <a:ext cx="865188" cy="360362"/>
            </a:xfrm>
            <a:prstGeom prst="rect">
              <a:avLst/>
            </a:prstGeom>
            <a:noFill/>
            <a:ln w="9525">
              <a:solidFill>
                <a:schemeClr val="tx2"/>
              </a:solidFill>
              <a:miter lim="800000"/>
              <a:headEnd/>
              <a:tailEnd/>
            </a:ln>
          </p:spPr>
          <p:txBody>
            <a:bodyPr wrap="none" anchor="ctr"/>
            <a:lstStyle/>
            <a:p>
              <a:pPr algn="ctr"/>
              <a:r>
                <a:rPr lang="zh-CN" altLang="en-US" sz="1600">
                  <a:latin typeface="Arial" pitchFamily="34" charset="0"/>
                  <a:ea typeface="黑体" pitchFamily="49" charset="-122"/>
                </a:rPr>
                <a:t>帧控制</a:t>
              </a:r>
            </a:p>
          </p:txBody>
        </p:sp>
        <p:sp>
          <p:nvSpPr>
            <p:cNvPr id="366600" name="Rectangle 8"/>
            <p:cNvSpPr>
              <a:spLocks noChangeArrowheads="1"/>
            </p:cNvSpPr>
            <p:nvPr/>
          </p:nvSpPr>
          <p:spPr bwMode="auto">
            <a:xfrm>
              <a:off x="1449388" y="3741366"/>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持续时间</a:t>
              </a:r>
            </a:p>
          </p:txBody>
        </p:sp>
        <p:sp>
          <p:nvSpPr>
            <p:cNvPr id="366601" name="Rectangle 9"/>
            <p:cNvSpPr>
              <a:spLocks noChangeArrowheads="1"/>
            </p:cNvSpPr>
            <p:nvPr/>
          </p:nvSpPr>
          <p:spPr bwMode="auto">
            <a:xfrm>
              <a:off x="2314575" y="3741366"/>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地址 </a:t>
              </a:r>
              <a:r>
                <a:rPr lang="en-US" altLang="zh-CN" sz="1600">
                  <a:latin typeface="Arial" charset="0"/>
                  <a:ea typeface="黑体" pitchFamily="2" charset="-122"/>
                </a:rPr>
                <a:t>1</a:t>
              </a:r>
            </a:p>
          </p:txBody>
        </p:sp>
        <p:sp>
          <p:nvSpPr>
            <p:cNvPr id="366602" name="Rectangle 10"/>
            <p:cNvSpPr>
              <a:spLocks noChangeArrowheads="1"/>
            </p:cNvSpPr>
            <p:nvPr/>
          </p:nvSpPr>
          <p:spPr bwMode="auto">
            <a:xfrm>
              <a:off x="3179763" y="3741366"/>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地址 </a:t>
              </a:r>
              <a:r>
                <a:rPr lang="en-US" altLang="zh-CN" sz="1600">
                  <a:latin typeface="Arial" charset="0"/>
                  <a:ea typeface="黑体" pitchFamily="2" charset="-122"/>
                </a:rPr>
                <a:t>2</a:t>
              </a:r>
            </a:p>
          </p:txBody>
        </p:sp>
        <p:sp>
          <p:nvSpPr>
            <p:cNvPr id="366603" name="Rectangle 11"/>
            <p:cNvSpPr>
              <a:spLocks noChangeArrowheads="1"/>
            </p:cNvSpPr>
            <p:nvPr/>
          </p:nvSpPr>
          <p:spPr bwMode="auto">
            <a:xfrm>
              <a:off x="4044950" y="3741366"/>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地址 </a:t>
              </a:r>
              <a:r>
                <a:rPr lang="en-US" altLang="zh-CN" sz="1600">
                  <a:latin typeface="Arial" charset="0"/>
                  <a:ea typeface="黑体" pitchFamily="2" charset="-122"/>
                </a:rPr>
                <a:t>3</a:t>
              </a:r>
            </a:p>
          </p:txBody>
        </p:sp>
        <p:sp>
          <p:nvSpPr>
            <p:cNvPr id="366604" name="Rectangle 12"/>
            <p:cNvSpPr>
              <a:spLocks noChangeArrowheads="1"/>
            </p:cNvSpPr>
            <p:nvPr/>
          </p:nvSpPr>
          <p:spPr bwMode="auto">
            <a:xfrm>
              <a:off x="4910138" y="3741366"/>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序号</a:t>
              </a:r>
            </a:p>
          </p:txBody>
        </p:sp>
        <p:sp>
          <p:nvSpPr>
            <p:cNvPr id="366605" name="Rectangle 13"/>
            <p:cNvSpPr>
              <a:spLocks noChangeArrowheads="1"/>
            </p:cNvSpPr>
            <p:nvPr/>
          </p:nvSpPr>
          <p:spPr bwMode="auto">
            <a:xfrm>
              <a:off x="5775325" y="3741366"/>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地址 </a:t>
              </a:r>
              <a:r>
                <a:rPr lang="en-US" altLang="zh-CN" sz="1600">
                  <a:latin typeface="Arial" charset="0"/>
                  <a:ea typeface="黑体" pitchFamily="2" charset="-122"/>
                </a:rPr>
                <a:t>4</a:t>
              </a:r>
            </a:p>
          </p:txBody>
        </p:sp>
        <p:sp>
          <p:nvSpPr>
            <p:cNvPr id="366606" name="Rectangle 14"/>
            <p:cNvSpPr>
              <a:spLocks noChangeArrowheads="1"/>
            </p:cNvSpPr>
            <p:nvPr/>
          </p:nvSpPr>
          <p:spPr bwMode="auto">
            <a:xfrm>
              <a:off x="6665756" y="3749303"/>
              <a:ext cx="1362075"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数据</a:t>
              </a:r>
            </a:p>
          </p:txBody>
        </p:sp>
        <p:sp>
          <p:nvSpPr>
            <p:cNvPr id="366607" name="Rectangle 15"/>
            <p:cNvSpPr>
              <a:spLocks noChangeArrowheads="1"/>
            </p:cNvSpPr>
            <p:nvPr/>
          </p:nvSpPr>
          <p:spPr bwMode="auto">
            <a:xfrm>
              <a:off x="8001000" y="3741366"/>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帧校验</a:t>
              </a:r>
              <a:endParaRPr lang="en-US" altLang="zh-CN" sz="1600" dirty="0">
                <a:latin typeface="Arial" charset="0"/>
                <a:ea typeface="黑体" pitchFamily="2" charset="-122"/>
              </a:endParaRPr>
            </a:p>
          </p:txBody>
        </p:sp>
        <p:sp>
          <p:nvSpPr>
            <p:cNvPr id="366608" name="Rectangle 16"/>
            <p:cNvSpPr>
              <a:spLocks noChangeArrowheads="1"/>
            </p:cNvSpPr>
            <p:nvPr/>
          </p:nvSpPr>
          <p:spPr bwMode="auto">
            <a:xfrm>
              <a:off x="296863" y="4677991"/>
              <a:ext cx="86518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协议</a:t>
              </a:r>
            </a:p>
            <a:p>
              <a:pPr algn="ctr">
                <a:defRPr/>
              </a:pPr>
              <a:r>
                <a:rPr lang="zh-CN" altLang="en-US" sz="1600">
                  <a:latin typeface="Arial" charset="0"/>
                  <a:ea typeface="黑体" pitchFamily="2" charset="-122"/>
                </a:rPr>
                <a:t>版本</a:t>
              </a:r>
            </a:p>
          </p:txBody>
        </p:sp>
        <p:sp>
          <p:nvSpPr>
            <p:cNvPr id="366609" name="Rectangle 17"/>
            <p:cNvSpPr>
              <a:spLocks noChangeArrowheads="1"/>
            </p:cNvSpPr>
            <p:nvPr/>
          </p:nvSpPr>
          <p:spPr bwMode="auto">
            <a:xfrm>
              <a:off x="1162050" y="4677991"/>
              <a:ext cx="86518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类型</a:t>
              </a:r>
            </a:p>
          </p:txBody>
        </p:sp>
        <p:sp>
          <p:nvSpPr>
            <p:cNvPr id="366610" name="Rectangle 18"/>
            <p:cNvSpPr>
              <a:spLocks noChangeArrowheads="1"/>
            </p:cNvSpPr>
            <p:nvPr/>
          </p:nvSpPr>
          <p:spPr bwMode="auto">
            <a:xfrm>
              <a:off x="2027238" y="4677991"/>
              <a:ext cx="1727200"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子类型</a:t>
              </a:r>
            </a:p>
          </p:txBody>
        </p:sp>
        <p:sp>
          <p:nvSpPr>
            <p:cNvPr id="366611" name="Rectangle 19"/>
            <p:cNvSpPr>
              <a:spLocks noChangeArrowheads="1"/>
            </p:cNvSpPr>
            <p:nvPr/>
          </p:nvSpPr>
          <p:spPr bwMode="auto">
            <a:xfrm>
              <a:off x="3751263" y="4677991"/>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去往</a:t>
              </a:r>
            </a:p>
            <a:p>
              <a:pPr algn="ctr">
                <a:defRPr/>
              </a:pPr>
              <a:r>
                <a:rPr lang="en-US" altLang="zh-CN" sz="1600" dirty="0">
                  <a:latin typeface="Arial" charset="0"/>
                  <a:ea typeface="黑体" pitchFamily="2" charset="-122"/>
                </a:rPr>
                <a:t>DS</a:t>
              </a:r>
            </a:p>
          </p:txBody>
        </p:sp>
        <p:sp>
          <p:nvSpPr>
            <p:cNvPr id="366612" name="Rectangle 20"/>
            <p:cNvSpPr>
              <a:spLocks noChangeArrowheads="1"/>
            </p:cNvSpPr>
            <p:nvPr/>
          </p:nvSpPr>
          <p:spPr bwMode="auto">
            <a:xfrm>
              <a:off x="4330700" y="4677991"/>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来自</a:t>
              </a:r>
            </a:p>
            <a:p>
              <a:pPr algn="ctr">
                <a:defRPr/>
              </a:pPr>
              <a:r>
                <a:rPr lang="en-US" altLang="zh-CN" sz="1600" dirty="0">
                  <a:latin typeface="Arial" charset="0"/>
                  <a:ea typeface="黑体" pitchFamily="2" charset="-122"/>
                </a:rPr>
                <a:t>DS</a:t>
              </a:r>
            </a:p>
          </p:txBody>
        </p:sp>
        <p:sp>
          <p:nvSpPr>
            <p:cNvPr id="366613" name="Rectangle 21"/>
            <p:cNvSpPr>
              <a:spLocks noChangeArrowheads="1"/>
            </p:cNvSpPr>
            <p:nvPr/>
          </p:nvSpPr>
          <p:spPr bwMode="auto">
            <a:xfrm>
              <a:off x="4910138" y="4677991"/>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更多</a:t>
              </a:r>
            </a:p>
            <a:p>
              <a:pPr algn="ctr">
                <a:defRPr/>
              </a:pPr>
              <a:r>
                <a:rPr lang="zh-CN" altLang="en-US" sz="1600" dirty="0">
                  <a:latin typeface="Arial" charset="0"/>
                  <a:ea typeface="黑体" pitchFamily="2" charset="-122"/>
                </a:rPr>
                <a:t>分片</a:t>
              </a:r>
            </a:p>
          </p:txBody>
        </p:sp>
        <p:sp>
          <p:nvSpPr>
            <p:cNvPr id="366614" name="Rectangle 22"/>
            <p:cNvSpPr>
              <a:spLocks noChangeArrowheads="1"/>
            </p:cNvSpPr>
            <p:nvPr/>
          </p:nvSpPr>
          <p:spPr bwMode="auto">
            <a:xfrm>
              <a:off x="5489575" y="4677991"/>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重传</a:t>
              </a:r>
            </a:p>
          </p:txBody>
        </p:sp>
        <p:sp>
          <p:nvSpPr>
            <p:cNvPr id="366615" name="Rectangle 23"/>
            <p:cNvSpPr>
              <a:spLocks noChangeArrowheads="1"/>
            </p:cNvSpPr>
            <p:nvPr/>
          </p:nvSpPr>
          <p:spPr bwMode="auto">
            <a:xfrm>
              <a:off x="6069013" y="4677991"/>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电源</a:t>
              </a:r>
              <a:endParaRPr lang="en-US" altLang="zh-CN" sz="1600" dirty="0">
                <a:latin typeface="Arial" charset="0"/>
                <a:ea typeface="黑体" pitchFamily="2" charset="-122"/>
              </a:endParaRPr>
            </a:p>
            <a:p>
              <a:pPr algn="ctr">
                <a:defRPr/>
              </a:pPr>
              <a:r>
                <a:rPr lang="zh-CN" altLang="en-US" sz="1600" dirty="0">
                  <a:latin typeface="Arial" charset="0"/>
                  <a:ea typeface="黑体" pitchFamily="2" charset="-122"/>
                </a:rPr>
                <a:t>管理</a:t>
              </a:r>
            </a:p>
          </p:txBody>
        </p:sp>
        <p:sp>
          <p:nvSpPr>
            <p:cNvPr id="366616" name="Rectangle 24"/>
            <p:cNvSpPr>
              <a:spLocks noChangeArrowheads="1"/>
            </p:cNvSpPr>
            <p:nvPr/>
          </p:nvSpPr>
          <p:spPr bwMode="auto">
            <a:xfrm>
              <a:off x="6648450" y="4677991"/>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更多</a:t>
              </a:r>
            </a:p>
            <a:p>
              <a:pPr algn="ctr">
                <a:defRPr/>
              </a:pPr>
              <a:r>
                <a:rPr lang="zh-CN" altLang="en-US" sz="1600">
                  <a:latin typeface="Arial" charset="0"/>
                  <a:ea typeface="黑体" pitchFamily="2" charset="-122"/>
                </a:rPr>
                <a:t>数据</a:t>
              </a:r>
            </a:p>
          </p:txBody>
        </p:sp>
        <p:sp>
          <p:nvSpPr>
            <p:cNvPr id="366617" name="Rectangle 25"/>
            <p:cNvSpPr>
              <a:spLocks noChangeArrowheads="1"/>
            </p:cNvSpPr>
            <p:nvPr/>
          </p:nvSpPr>
          <p:spPr bwMode="auto">
            <a:xfrm>
              <a:off x="7227888" y="4677991"/>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altLang="zh-CN" sz="1600">
                  <a:latin typeface="Arial" charset="0"/>
                  <a:ea typeface="黑体" pitchFamily="2" charset="-122"/>
                </a:rPr>
                <a:t>WEP</a:t>
              </a:r>
            </a:p>
          </p:txBody>
        </p:sp>
        <p:sp>
          <p:nvSpPr>
            <p:cNvPr id="366618" name="Rectangle 26"/>
            <p:cNvSpPr>
              <a:spLocks noChangeArrowheads="1"/>
            </p:cNvSpPr>
            <p:nvPr/>
          </p:nvSpPr>
          <p:spPr bwMode="auto">
            <a:xfrm>
              <a:off x="7807325" y="4677991"/>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顺序</a:t>
              </a:r>
            </a:p>
          </p:txBody>
        </p:sp>
        <p:sp>
          <p:nvSpPr>
            <p:cNvPr id="49179" name="Text Box 27"/>
            <p:cNvSpPr txBox="1">
              <a:spLocks noChangeArrowheads="1"/>
            </p:cNvSpPr>
            <p:nvPr/>
          </p:nvSpPr>
          <p:spPr bwMode="auto">
            <a:xfrm>
              <a:off x="0" y="4339853"/>
              <a:ext cx="8509061" cy="338554"/>
            </a:xfrm>
            <a:prstGeom prst="rect">
              <a:avLst/>
            </a:prstGeom>
            <a:noFill/>
            <a:ln w="9525">
              <a:noFill/>
              <a:miter lim="800000"/>
              <a:headEnd/>
              <a:tailEnd/>
            </a:ln>
          </p:spPr>
          <p:txBody>
            <a:bodyPr wrap="none">
              <a:spAutoFit/>
            </a:bodyPr>
            <a:lstStyle/>
            <a:p>
              <a:r>
                <a:rPr lang="zh-CN" altLang="en-US" sz="1600" dirty="0">
                  <a:latin typeface="Arial" pitchFamily="34" charset="0"/>
                  <a:ea typeface="黑体" pitchFamily="49" charset="-122"/>
                </a:rPr>
                <a:t>位        </a:t>
              </a:r>
              <a:r>
                <a:rPr lang="en-US" altLang="zh-CN" sz="1600" dirty="0">
                  <a:latin typeface="Arial" pitchFamily="34" charset="0"/>
                  <a:ea typeface="黑体" pitchFamily="49" charset="-122"/>
                </a:rPr>
                <a:t>2              2               4                      1        1        1         1        1        1       1         1</a:t>
              </a:r>
            </a:p>
          </p:txBody>
        </p:sp>
        <p:sp>
          <p:nvSpPr>
            <p:cNvPr id="49180" name="AutoShape 28"/>
            <p:cNvSpPr>
              <a:spLocks/>
            </p:cNvSpPr>
            <p:nvPr/>
          </p:nvSpPr>
          <p:spPr bwMode="auto">
            <a:xfrm rot="-5400000">
              <a:off x="3485357" y="287759"/>
              <a:ext cx="254000" cy="6053137"/>
            </a:xfrm>
            <a:prstGeom prst="rightBrace">
              <a:avLst>
                <a:gd name="adj1" fmla="val 198594"/>
                <a:gd name="adj2" fmla="val 50000"/>
              </a:avLst>
            </a:prstGeom>
            <a:noFill/>
            <a:ln w="9525">
              <a:solidFill>
                <a:schemeClr val="tx1"/>
              </a:solidFill>
              <a:round/>
              <a:headEnd/>
              <a:tailEnd/>
            </a:ln>
          </p:spPr>
          <p:txBody>
            <a:bodyPr wrap="none" anchor="ctr"/>
            <a:lstStyle/>
            <a:p>
              <a:endParaRPr lang="zh-CN" altLang="en-US"/>
            </a:p>
          </p:txBody>
        </p:sp>
        <p:sp>
          <p:nvSpPr>
            <p:cNvPr id="49181" name="Text Box 29"/>
            <p:cNvSpPr txBox="1">
              <a:spLocks noChangeArrowheads="1"/>
            </p:cNvSpPr>
            <p:nvPr/>
          </p:nvSpPr>
          <p:spPr bwMode="auto">
            <a:xfrm>
              <a:off x="2951163" y="2780928"/>
              <a:ext cx="1555750" cy="457200"/>
            </a:xfrm>
            <a:prstGeom prst="rect">
              <a:avLst/>
            </a:prstGeom>
            <a:noFill/>
            <a:ln w="9525">
              <a:noFill/>
              <a:miter lim="800000"/>
              <a:headEnd/>
              <a:tailEnd/>
            </a:ln>
          </p:spPr>
          <p:txBody>
            <a:bodyPr wrap="none">
              <a:spAutoFit/>
            </a:bodyPr>
            <a:lstStyle/>
            <a:p>
              <a:r>
                <a:rPr lang="en-US" altLang="zh-CN" sz="2400">
                  <a:latin typeface="Arial" pitchFamily="34" charset="0"/>
                  <a:ea typeface="黑体" pitchFamily="49" charset="-122"/>
                </a:rPr>
                <a:t>MAC </a:t>
              </a:r>
              <a:r>
                <a:rPr lang="zh-CN" altLang="en-US" sz="2400">
                  <a:latin typeface="Arial" pitchFamily="34" charset="0"/>
                  <a:ea typeface="黑体" pitchFamily="49" charset="-122"/>
                </a:rPr>
                <a:t>首部</a:t>
              </a:r>
            </a:p>
          </p:txBody>
        </p:sp>
      </p:grpSp>
      <p:sp>
        <p:nvSpPr>
          <p:cNvPr id="49182" name="日期占位符 30"/>
          <p:cNvSpPr>
            <a:spLocks noGrp="1"/>
          </p:cNvSpPr>
          <p:nvPr>
            <p:ph type="dt" sz="quarter" idx="10"/>
          </p:nvPr>
        </p:nvSpPr>
        <p:spPr>
          <a:xfrm>
            <a:off x="0" y="6400800"/>
            <a:ext cx="1905000" cy="457200"/>
          </a:xfrm>
          <a:noFill/>
        </p:spPr>
        <p:txBody>
          <a:bodyPr/>
          <a:lstStyle/>
          <a:p>
            <a:fld id="{D5E4D4EC-0D79-4338-A171-7CBBED31B336}" type="datetime1">
              <a:rPr lang="zh-CN" altLang="en-US" smtClean="0"/>
              <a:pPr/>
              <a:t>2018/1/14</a:t>
            </a:fld>
            <a:endParaRPr lang="en-US" altLang="zh-CN" dirty="0"/>
          </a:p>
        </p:txBody>
      </p:sp>
      <p:sp>
        <p:nvSpPr>
          <p:cNvPr id="49183" name="灯片编号占位符 31"/>
          <p:cNvSpPr>
            <a:spLocks noGrp="1"/>
          </p:cNvSpPr>
          <p:nvPr>
            <p:ph type="sldNum" sz="quarter" idx="12"/>
          </p:nvPr>
        </p:nvSpPr>
        <p:spPr>
          <a:noFill/>
        </p:spPr>
        <p:txBody>
          <a:bodyPr/>
          <a:lstStyle/>
          <a:p>
            <a:fld id="{F84985BE-3037-4005-9080-127BCDF94E10}" type="slidenum">
              <a:rPr lang="en-US" altLang="zh-CN" smtClean="0"/>
              <a:pPr/>
              <a:t>132</a:t>
            </a:fld>
            <a:endParaRPr lang="en-US" altLang="zh-CN"/>
          </a:p>
        </p:txBody>
      </p:sp>
      <p:sp>
        <p:nvSpPr>
          <p:cNvPr id="33" name="Rectangle 3"/>
          <p:cNvSpPr txBox="1">
            <a:spLocks noChangeArrowheads="1"/>
          </p:cNvSpPr>
          <p:nvPr/>
        </p:nvSpPr>
        <p:spPr bwMode="auto">
          <a:xfrm>
            <a:off x="251520" y="4581128"/>
            <a:ext cx="8640960" cy="20269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en-US" altLang="zh-CN"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MAC </a:t>
            </a: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首部</a:t>
            </a:r>
            <a:r>
              <a:rPr kumimoji="1" lang="zh-CN" altLang="en-US" sz="2400" b="1" kern="0" dirty="0">
                <a:latin typeface="华文新魏" pitchFamily="2" charset="-122"/>
                <a:ea typeface="华文新魏" pitchFamily="2" charset="-122"/>
              </a:rPr>
              <a:t>：</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30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字节。帧的复杂性都在帧的首部。</a:t>
            </a: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kern="0" dirty="0">
                <a:solidFill>
                  <a:srgbClr val="FF0000"/>
                </a:solidFill>
                <a:latin typeface="华文新魏" pitchFamily="2" charset="-122"/>
                <a:ea typeface="华文新魏" pitchFamily="2" charset="-122"/>
              </a:rPr>
              <a:t>数据</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：帧的数据部分，不超过</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2312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字节，比以太网的最大长度长很多，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802.11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帧的长度通常都是小于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1500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字节。</a:t>
            </a: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帧检验序列 </a:t>
            </a:r>
            <a:r>
              <a:rPr kumimoji="1" lang="en-US" altLang="zh-CN"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FCS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：尾部，共 </a:t>
            </a:r>
            <a:r>
              <a:rPr kumimoji="1" lang="en-US" altLang="zh-CN" sz="2400" b="1" kern="0" dirty="0">
                <a:latin typeface="华文新魏" pitchFamily="2" charset="-122"/>
                <a:ea typeface="华文新魏" pitchFamily="2" charset="-122"/>
              </a:rPr>
              <a:t>4</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字节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85576" y="279339"/>
            <a:ext cx="7772400" cy="792088"/>
          </a:xfrm>
        </p:spPr>
        <p:txBody>
          <a:bodyPr/>
          <a:lstStyle/>
          <a:p>
            <a:pPr eaLnBrk="1" hangingPunct="1"/>
            <a:r>
              <a:rPr lang="zh-CN" altLang="en-US" sz="2800" dirty="0">
                <a:solidFill>
                  <a:schemeClr val="accent6"/>
                </a:solidFill>
                <a:latin typeface="华文新魏" pitchFamily="2" charset="-122"/>
                <a:ea typeface="华文新魏" pitchFamily="2" charset="-122"/>
              </a:rPr>
              <a:t>帧控制的主要字段</a:t>
            </a:r>
          </a:p>
        </p:txBody>
      </p:sp>
      <p:grpSp>
        <p:nvGrpSpPr>
          <p:cNvPr id="32" name="组合 31"/>
          <p:cNvGrpSpPr/>
          <p:nvPr/>
        </p:nvGrpSpPr>
        <p:grpSpPr>
          <a:xfrm>
            <a:off x="268808" y="908720"/>
            <a:ext cx="8866188" cy="1512887"/>
            <a:chOff x="0" y="3741366"/>
            <a:chExt cx="8866188" cy="1512887"/>
          </a:xfrm>
        </p:grpSpPr>
        <p:sp>
          <p:nvSpPr>
            <p:cNvPr id="49156" name="Freeform 4"/>
            <p:cNvSpPr>
              <a:spLocks/>
            </p:cNvSpPr>
            <p:nvPr/>
          </p:nvSpPr>
          <p:spPr bwMode="auto">
            <a:xfrm>
              <a:off x="298450" y="4101728"/>
              <a:ext cx="8064500" cy="576263"/>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 name="T15" fmla="*/ 0 w 5080"/>
                <a:gd name="T16" fmla="*/ 0 h 363"/>
                <a:gd name="T17" fmla="*/ 5080 w 5080"/>
                <a:gd name="T18" fmla="*/ 363 h 363"/>
              </a:gdLst>
              <a:ahLst/>
              <a:cxnLst>
                <a:cxn ang="T10">
                  <a:pos x="T0" y="T1"/>
                </a:cxn>
                <a:cxn ang="T11">
                  <a:pos x="T2" y="T3"/>
                </a:cxn>
                <a:cxn ang="T12">
                  <a:pos x="T4" y="T5"/>
                </a:cxn>
                <a:cxn ang="T13">
                  <a:pos x="T6" y="T7"/>
                </a:cxn>
                <a:cxn ang="T14">
                  <a:pos x="T8" y="T9"/>
                </a:cxn>
              </a:cxnLst>
              <a:rect l="T15" t="T16" r="T17" b="T18"/>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w="9525">
              <a:noFill/>
              <a:round/>
              <a:headEnd/>
              <a:tailEnd/>
            </a:ln>
          </p:spPr>
          <p:txBody>
            <a:bodyPr/>
            <a:lstStyle/>
            <a:p>
              <a:endParaRPr lang="zh-CN" altLang="en-US"/>
            </a:p>
          </p:txBody>
        </p:sp>
        <p:sp>
          <p:nvSpPr>
            <p:cNvPr id="49158" name="Rectangle 6"/>
            <p:cNvSpPr>
              <a:spLocks noChangeArrowheads="1"/>
            </p:cNvSpPr>
            <p:nvPr/>
          </p:nvSpPr>
          <p:spPr bwMode="auto">
            <a:xfrm>
              <a:off x="587375" y="3750891"/>
              <a:ext cx="857250" cy="342900"/>
            </a:xfrm>
            <a:prstGeom prst="rect">
              <a:avLst/>
            </a:prstGeom>
            <a:solidFill>
              <a:srgbClr val="FFFF99"/>
            </a:solidFill>
            <a:ln w="9525">
              <a:solidFill>
                <a:schemeClr val="tx2"/>
              </a:solidFill>
              <a:miter lim="800000"/>
              <a:headEnd/>
              <a:tailEnd/>
            </a:ln>
          </p:spPr>
          <p:txBody>
            <a:bodyPr wrap="none" anchor="ctr"/>
            <a:lstStyle/>
            <a:p>
              <a:endParaRPr lang="zh-CN" altLang="en-US"/>
            </a:p>
          </p:txBody>
        </p:sp>
        <p:sp>
          <p:nvSpPr>
            <p:cNvPr id="49159" name="Rectangle 7"/>
            <p:cNvSpPr>
              <a:spLocks noChangeArrowheads="1"/>
            </p:cNvSpPr>
            <p:nvPr/>
          </p:nvSpPr>
          <p:spPr bwMode="auto">
            <a:xfrm>
              <a:off x="584200" y="3741366"/>
              <a:ext cx="865188" cy="360362"/>
            </a:xfrm>
            <a:prstGeom prst="rect">
              <a:avLst/>
            </a:prstGeom>
            <a:noFill/>
            <a:ln w="9525">
              <a:solidFill>
                <a:schemeClr val="tx2"/>
              </a:solidFill>
              <a:miter lim="800000"/>
              <a:headEnd/>
              <a:tailEnd/>
            </a:ln>
          </p:spPr>
          <p:txBody>
            <a:bodyPr wrap="none" anchor="ctr"/>
            <a:lstStyle/>
            <a:p>
              <a:pPr algn="ctr"/>
              <a:r>
                <a:rPr lang="zh-CN" altLang="en-US" sz="1600">
                  <a:latin typeface="Arial" pitchFamily="34" charset="0"/>
                  <a:ea typeface="黑体" pitchFamily="49" charset="-122"/>
                </a:rPr>
                <a:t>帧控制</a:t>
              </a:r>
            </a:p>
          </p:txBody>
        </p:sp>
        <p:sp>
          <p:nvSpPr>
            <p:cNvPr id="366600" name="Rectangle 8"/>
            <p:cNvSpPr>
              <a:spLocks noChangeArrowheads="1"/>
            </p:cNvSpPr>
            <p:nvPr/>
          </p:nvSpPr>
          <p:spPr bwMode="auto">
            <a:xfrm>
              <a:off x="1449388" y="3741366"/>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持续时间</a:t>
              </a:r>
            </a:p>
          </p:txBody>
        </p:sp>
        <p:sp>
          <p:nvSpPr>
            <p:cNvPr id="366601" name="Rectangle 9"/>
            <p:cNvSpPr>
              <a:spLocks noChangeArrowheads="1"/>
            </p:cNvSpPr>
            <p:nvPr/>
          </p:nvSpPr>
          <p:spPr bwMode="auto">
            <a:xfrm>
              <a:off x="2314575" y="3741366"/>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地址 </a:t>
              </a:r>
              <a:r>
                <a:rPr lang="en-US" altLang="zh-CN" sz="1600">
                  <a:latin typeface="Arial" charset="0"/>
                  <a:ea typeface="黑体" pitchFamily="2" charset="-122"/>
                </a:rPr>
                <a:t>1</a:t>
              </a:r>
            </a:p>
          </p:txBody>
        </p:sp>
        <p:sp>
          <p:nvSpPr>
            <p:cNvPr id="366602" name="Rectangle 10"/>
            <p:cNvSpPr>
              <a:spLocks noChangeArrowheads="1"/>
            </p:cNvSpPr>
            <p:nvPr/>
          </p:nvSpPr>
          <p:spPr bwMode="auto">
            <a:xfrm>
              <a:off x="3179763" y="3741366"/>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地址 </a:t>
              </a:r>
              <a:r>
                <a:rPr lang="en-US" altLang="zh-CN" sz="1600">
                  <a:latin typeface="Arial" charset="0"/>
                  <a:ea typeface="黑体" pitchFamily="2" charset="-122"/>
                </a:rPr>
                <a:t>2</a:t>
              </a:r>
            </a:p>
          </p:txBody>
        </p:sp>
        <p:sp>
          <p:nvSpPr>
            <p:cNvPr id="366603" name="Rectangle 11"/>
            <p:cNvSpPr>
              <a:spLocks noChangeArrowheads="1"/>
            </p:cNvSpPr>
            <p:nvPr/>
          </p:nvSpPr>
          <p:spPr bwMode="auto">
            <a:xfrm>
              <a:off x="4044950" y="3741366"/>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地址 </a:t>
              </a:r>
              <a:r>
                <a:rPr lang="en-US" altLang="zh-CN" sz="1600">
                  <a:latin typeface="Arial" charset="0"/>
                  <a:ea typeface="黑体" pitchFamily="2" charset="-122"/>
                </a:rPr>
                <a:t>3</a:t>
              </a:r>
            </a:p>
          </p:txBody>
        </p:sp>
        <p:sp>
          <p:nvSpPr>
            <p:cNvPr id="366604" name="Rectangle 12"/>
            <p:cNvSpPr>
              <a:spLocks noChangeArrowheads="1"/>
            </p:cNvSpPr>
            <p:nvPr/>
          </p:nvSpPr>
          <p:spPr bwMode="auto">
            <a:xfrm>
              <a:off x="4910138" y="3741366"/>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序号</a:t>
              </a:r>
            </a:p>
          </p:txBody>
        </p:sp>
        <p:sp>
          <p:nvSpPr>
            <p:cNvPr id="366605" name="Rectangle 13"/>
            <p:cNvSpPr>
              <a:spLocks noChangeArrowheads="1"/>
            </p:cNvSpPr>
            <p:nvPr/>
          </p:nvSpPr>
          <p:spPr bwMode="auto">
            <a:xfrm>
              <a:off x="5775325" y="3741366"/>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地址 </a:t>
              </a:r>
              <a:r>
                <a:rPr lang="en-US" altLang="zh-CN" sz="1600">
                  <a:latin typeface="Arial" charset="0"/>
                  <a:ea typeface="黑体" pitchFamily="2" charset="-122"/>
                </a:rPr>
                <a:t>4</a:t>
              </a:r>
            </a:p>
          </p:txBody>
        </p:sp>
        <p:sp>
          <p:nvSpPr>
            <p:cNvPr id="366606" name="Rectangle 14"/>
            <p:cNvSpPr>
              <a:spLocks noChangeArrowheads="1"/>
            </p:cNvSpPr>
            <p:nvPr/>
          </p:nvSpPr>
          <p:spPr bwMode="auto">
            <a:xfrm>
              <a:off x="6665756" y="3749303"/>
              <a:ext cx="1362075"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数据</a:t>
              </a:r>
            </a:p>
          </p:txBody>
        </p:sp>
        <p:sp>
          <p:nvSpPr>
            <p:cNvPr id="366607" name="Rectangle 15"/>
            <p:cNvSpPr>
              <a:spLocks noChangeArrowheads="1"/>
            </p:cNvSpPr>
            <p:nvPr/>
          </p:nvSpPr>
          <p:spPr bwMode="auto">
            <a:xfrm>
              <a:off x="8001000" y="3741366"/>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帧校验</a:t>
              </a:r>
              <a:endParaRPr lang="en-US" altLang="zh-CN" sz="1600" dirty="0">
                <a:latin typeface="Arial" charset="0"/>
                <a:ea typeface="黑体" pitchFamily="2" charset="-122"/>
              </a:endParaRPr>
            </a:p>
          </p:txBody>
        </p:sp>
        <p:sp>
          <p:nvSpPr>
            <p:cNvPr id="366608" name="Rectangle 16"/>
            <p:cNvSpPr>
              <a:spLocks noChangeArrowheads="1"/>
            </p:cNvSpPr>
            <p:nvPr/>
          </p:nvSpPr>
          <p:spPr bwMode="auto">
            <a:xfrm>
              <a:off x="296863" y="4677991"/>
              <a:ext cx="86518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协议</a:t>
              </a:r>
            </a:p>
            <a:p>
              <a:pPr algn="ctr">
                <a:defRPr/>
              </a:pPr>
              <a:r>
                <a:rPr lang="zh-CN" altLang="en-US" sz="1600">
                  <a:latin typeface="Arial" charset="0"/>
                  <a:ea typeface="黑体" pitchFamily="2" charset="-122"/>
                </a:rPr>
                <a:t>版本</a:t>
              </a:r>
            </a:p>
          </p:txBody>
        </p:sp>
        <p:sp>
          <p:nvSpPr>
            <p:cNvPr id="366609" name="Rectangle 17"/>
            <p:cNvSpPr>
              <a:spLocks noChangeArrowheads="1"/>
            </p:cNvSpPr>
            <p:nvPr/>
          </p:nvSpPr>
          <p:spPr bwMode="auto">
            <a:xfrm>
              <a:off x="1162050" y="4677991"/>
              <a:ext cx="86518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类型</a:t>
              </a:r>
            </a:p>
          </p:txBody>
        </p:sp>
        <p:sp>
          <p:nvSpPr>
            <p:cNvPr id="366610" name="Rectangle 18"/>
            <p:cNvSpPr>
              <a:spLocks noChangeArrowheads="1"/>
            </p:cNvSpPr>
            <p:nvPr/>
          </p:nvSpPr>
          <p:spPr bwMode="auto">
            <a:xfrm>
              <a:off x="2027238" y="4677991"/>
              <a:ext cx="1727200"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子类型</a:t>
              </a:r>
            </a:p>
          </p:txBody>
        </p:sp>
        <p:sp>
          <p:nvSpPr>
            <p:cNvPr id="366611" name="Rectangle 19"/>
            <p:cNvSpPr>
              <a:spLocks noChangeArrowheads="1"/>
            </p:cNvSpPr>
            <p:nvPr/>
          </p:nvSpPr>
          <p:spPr bwMode="auto">
            <a:xfrm>
              <a:off x="3751263" y="4677991"/>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去往</a:t>
              </a:r>
            </a:p>
            <a:p>
              <a:pPr algn="ctr">
                <a:defRPr/>
              </a:pPr>
              <a:r>
                <a:rPr lang="en-US" altLang="zh-CN" sz="1600" dirty="0">
                  <a:latin typeface="Arial" charset="0"/>
                  <a:ea typeface="黑体" pitchFamily="2" charset="-122"/>
                </a:rPr>
                <a:t>DS</a:t>
              </a:r>
            </a:p>
          </p:txBody>
        </p:sp>
        <p:sp>
          <p:nvSpPr>
            <p:cNvPr id="366612" name="Rectangle 20"/>
            <p:cNvSpPr>
              <a:spLocks noChangeArrowheads="1"/>
            </p:cNvSpPr>
            <p:nvPr/>
          </p:nvSpPr>
          <p:spPr bwMode="auto">
            <a:xfrm>
              <a:off x="4330700" y="4677991"/>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来自</a:t>
              </a:r>
            </a:p>
            <a:p>
              <a:pPr algn="ctr">
                <a:defRPr/>
              </a:pPr>
              <a:r>
                <a:rPr lang="en-US" altLang="zh-CN" sz="1600" dirty="0">
                  <a:latin typeface="Arial" charset="0"/>
                  <a:ea typeface="黑体" pitchFamily="2" charset="-122"/>
                </a:rPr>
                <a:t>DS</a:t>
              </a:r>
            </a:p>
          </p:txBody>
        </p:sp>
        <p:sp>
          <p:nvSpPr>
            <p:cNvPr id="366613" name="Rectangle 21"/>
            <p:cNvSpPr>
              <a:spLocks noChangeArrowheads="1"/>
            </p:cNvSpPr>
            <p:nvPr/>
          </p:nvSpPr>
          <p:spPr bwMode="auto">
            <a:xfrm>
              <a:off x="4910138" y="4677991"/>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更多</a:t>
              </a:r>
            </a:p>
            <a:p>
              <a:pPr algn="ctr">
                <a:defRPr/>
              </a:pPr>
              <a:r>
                <a:rPr lang="zh-CN" altLang="en-US" sz="1600" dirty="0">
                  <a:latin typeface="Arial" charset="0"/>
                  <a:ea typeface="黑体" pitchFamily="2" charset="-122"/>
                </a:rPr>
                <a:t>分片</a:t>
              </a:r>
            </a:p>
          </p:txBody>
        </p:sp>
        <p:sp>
          <p:nvSpPr>
            <p:cNvPr id="366614" name="Rectangle 22"/>
            <p:cNvSpPr>
              <a:spLocks noChangeArrowheads="1"/>
            </p:cNvSpPr>
            <p:nvPr/>
          </p:nvSpPr>
          <p:spPr bwMode="auto">
            <a:xfrm>
              <a:off x="5489575" y="4677991"/>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重传</a:t>
              </a:r>
            </a:p>
          </p:txBody>
        </p:sp>
        <p:sp>
          <p:nvSpPr>
            <p:cNvPr id="366615" name="Rectangle 23"/>
            <p:cNvSpPr>
              <a:spLocks noChangeArrowheads="1"/>
            </p:cNvSpPr>
            <p:nvPr/>
          </p:nvSpPr>
          <p:spPr bwMode="auto">
            <a:xfrm>
              <a:off x="6069013" y="4677991"/>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dirty="0">
                  <a:latin typeface="Arial" charset="0"/>
                  <a:ea typeface="黑体" pitchFamily="2" charset="-122"/>
                </a:rPr>
                <a:t>电源</a:t>
              </a:r>
              <a:endParaRPr lang="en-US" altLang="zh-CN" sz="1600" dirty="0">
                <a:latin typeface="Arial" charset="0"/>
                <a:ea typeface="黑体" pitchFamily="2" charset="-122"/>
              </a:endParaRPr>
            </a:p>
            <a:p>
              <a:pPr algn="ctr">
                <a:defRPr/>
              </a:pPr>
              <a:r>
                <a:rPr lang="zh-CN" altLang="en-US" sz="1600" dirty="0">
                  <a:latin typeface="Arial" charset="0"/>
                  <a:ea typeface="黑体" pitchFamily="2" charset="-122"/>
                </a:rPr>
                <a:t>管理</a:t>
              </a:r>
            </a:p>
          </p:txBody>
        </p:sp>
        <p:sp>
          <p:nvSpPr>
            <p:cNvPr id="366616" name="Rectangle 24"/>
            <p:cNvSpPr>
              <a:spLocks noChangeArrowheads="1"/>
            </p:cNvSpPr>
            <p:nvPr/>
          </p:nvSpPr>
          <p:spPr bwMode="auto">
            <a:xfrm>
              <a:off x="6648450" y="4677991"/>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更多</a:t>
              </a:r>
            </a:p>
            <a:p>
              <a:pPr algn="ctr">
                <a:defRPr/>
              </a:pPr>
              <a:r>
                <a:rPr lang="zh-CN" altLang="en-US" sz="1600">
                  <a:latin typeface="Arial" charset="0"/>
                  <a:ea typeface="黑体" pitchFamily="2" charset="-122"/>
                </a:rPr>
                <a:t>数据</a:t>
              </a:r>
            </a:p>
          </p:txBody>
        </p:sp>
        <p:sp>
          <p:nvSpPr>
            <p:cNvPr id="366617" name="Rectangle 25"/>
            <p:cNvSpPr>
              <a:spLocks noChangeArrowheads="1"/>
            </p:cNvSpPr>
            <p:nvPr/>
          </p:nvSpPr>
          <p:spPr bwMode="auto">
            <a:xfrm>
              <a:off x="7227888" y="4677991"/>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altLang="zh-CN" sz="1600">
                  <a:latin typeface="Arial" charset="0"/>
                  <a:ea typeface="黑体" pitchFamily="2" charset="-122"/>
                </a:rPr>
                <a:t>WEP</a:t>
              </a:r>
            </a:p>
          </p:txBody>
        </p:sp>
        <p:sp>
          <p:nvSpPr>
            <p:cNvPr id="366618" name="Rectangle 26"/>
            <p:cNvSpPr>
              <a:spLocks noChangeArrowheads="1"/>
            </p:cNvSpPr>
            <p:nvPr/>
          </p:nvSpPr>
          <p:spPr bwMode="auto">
            <a:xfrm>
              <a:off x="7807325" y="4677991"/>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pPr algn="ctr">
                <a:defRPr/>
              </a:pPr>
              <a:r>
                <a:rPr lang="zh-CN" altLang="en-US" sz="1600">
                  <a:latin typeface="Arial" charset="0"/>
                  <a:ea typeface="黑体" pitchFamily="2" charset="-122"/>
                </a:rPr>
                <a:t>顺序</a:t>
              </a:r>
            </a:p>
          </p:txBody>
        </p:sp>
        <p:sp>
          <p:nvSpPr>
            <p:cNvPr id="49179" name="Text Box 27"/>
            <p:cNvSpPr txBox="1">
              <a:spLocks noChangeArrowheads="1"/>
            </p:cNvSpPr>
            <p:nvPr/>
          </p:nvSpPr>
          <p:spPr bwMode="auto">
            <a:xfrm>
              <a:off x="0" y="4339853"/>
              <a:ext cx="8509061" cy="338554"/>
            </a:xfrm>
            <a:prstGeom prst="rect">
              <a:avLst/>
            </a:prstGeom>
            <a:noFill/>
            <a:ln w="9525">
              <a:noFill/>
              <a:miter lim="800000"/>
              <a:headEnd/>
              <a:tailEnd/>
            </a:ln>
          </p:spPr>
          <p:txBody>
            <a:bodyPr wrap="none">
              <a:spAutoFit/>
            </a:bodyPr>
            <a:lstStyle/>
            <a:p>
              <a:r>
                <a:rPr lang="zh-CN" altLang="en-US" sz="1600" dirty="0">
                  <a:latin typeface="Arial" pitchFamily="34" charset="0"/>
                  <a:ea typeface="黑体" pitchFamily="49" charset="-122"/>
                </a:rPr>
                <a:t>位        </a:t>
              </a:r>
              <a:r>
                <a:rPr lang="en-US" altLang="zh-CN" sz="1600" dirty="0">
                  <a:latin typeface="Arial" pitchFamily="34" charset="0"/>
                  <a:ea typeface="黑体" pitchFamily="49" charset="-122"/>
                </a:rPr>
                <a:t>2              2               4                      1        1        1         1        1        1       1         1</a:t>
              </a:r>
            </a:p>
          </p:txBody>
        </p:sp>
      </p:grpSp>
      <p:sp>
        <p:nvSpPr>
          <p:cNvPr id="49182" name="日期占位符 30"/>
          <p:cNvSpPr>
            <a:spLocks noGrp="1"/>
          </p:cNvSpPr>
          <p:nvPr>
            <p:ph type="dt" sz="quarter" idx="10"/>
          </p:nvPr>
        </p:nvSpPr>
        <p:spPr>
          <a:xfrm>
            <a:off x="0" y="6525344"/>
            <a:ext cx="1905000" cy="332656"/>
          </a:xfrm>
          <a:noFill/>
        </p:spPr>
        <p:txBody>
          <a:bodyPr/>
          <a:lstStyle/>
          <a:p>
            <a:fld id="{D5E4D4EC-0D79-4338-A171-7CBBED31B336}" type="datetime1">
              <a:rPr lang="zh-CN" altLang="en-US" smtClean="0"/>
              <a:pPr/>
              <a:t>2018/1/14</a:t>
            </a:fld>
            <a:endParaRPr lang="en-US" altLang="zh-CN" dirty="0"/>
          </a:p>
        </p:txBody>
      </p:sp>
      <p:sp>
        <p:nvSpPr>
          <p:cNvPr id="49183" name="灯片编号占位符 31"/>
          <p:cNvSpPr>
            <a:spLocks noGrp="1"/>
          </p:cNvSpPr>
          <p:nvPr>
            <p:ph type="sldNum" sz="quarter" idx="12"/>
          </p:nvPr>
        </p:nvSpPr>
        <p:spPr>
          <a:xfrm>
            <a:off x="7239000" y="6525344"/>
            <a:ext cx="1905000" cy="332656"/>
          </a:xfrm>
          <a:noFill/>
        </p:spPr>
        <p:txBody>
          <a:bodyPr/>
          <a:lstStyle/>
          <a:p>
            <a:fld id="{F84985BE-3037-4005-9080-127BCDF94E10}" type="slidenum">
              <a:rPr lang="en-US" altLang="zh-CN" smtClean="0"/>
              <a:pPr/>
              <a:t>133</a:t>
            </a:fld>
            <a:endParaRPr lang="en-US" altLang="zh-CN" dirty="0"/>
          </a:p>
        </p:txBody>
      </p:sp>
      <p:sp>
        <p:nvSpPr>
          <p:cNvPr id="33" name="Rectangle 3"/>
          <p:cNvSpPr txBox="1">
            <a:spLocks noChangeArrowheads="1"/>
          </p:cNvSpPr>
          <p:nvPr/>
        </p:nvSpPr>
        <p:spPr bwMode="auto">
          <a:xfrm>
            <a:off x="503040" y="2492896"/>
            <a:ext cx="8640960" cy="4104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buClrTx/>
              <a:buSzTx/>
              <a:buFontTx/>
              <a:buChar char="•"/>
              <a:tabLst/>
              <a:defRPr/>
            </a:pPr>
            <a:r>
              <a:rPr kumimoji="1" lang="zh-CN" altLang="en-US" sz="2400" b="1" kern="0" dirty="0">
                <a:solidFill>
                  <a:srgbClr val="FF0000"/>
                </a:solidFill>
                <a:latin typeface="华文新魏" pitchFamily="2" charset="-122"/>
                <a:ea typeface="华文新魏" pitchFamily="2" charset="-122"/>
              </a:rPr>
              <a:t>协议版本</a:t>
            </a:r>
            <a:r>
              <a:rPr kumimoji="1" lang="zh-CN" altLang="en-US" sz="2400" b="1" kern="0" dirty="0">
                <a:latin typeface="华文新魏" pitchFamily="2" charset="-122"/>
                <a:ea typeface="华文新魏" pitchFamily="2" charset="-122"/>
              </a:rPr>
              <a:t>：</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00</a:t>
            </a:r>
            <a:endPar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buClrTx/>
              <a:buSzTx/>
              <a:buFontTx/>
              <a:buChar char="•"/>
              <a:tabLst/>
              <a:defRPr/>
            </a:pP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类型</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00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管理帧；</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01 </a:t>
            </a:r>
            <a:r>
              <a:rPr kumimoji="1" lang="zh-CN" altLang="en-US" sz="2400" b="1" kern="0" dirty="0">
                <a:latin typeface="华文新魏" pitchFamily="2" charset="-122"/>
                <a:ea typeface="华文新魏" pitchFamily="2" charset="-122"/>
              </a:rPr>
              <a:t>控制帧；</a:t>
            </a:r>
            <a:r>
              <a:rPr kumimoji="1" lang="en-US" altLang="zh-CN" sz="2400" b="1" kern="0" dirty="0">
                <a:latin typeface="华文新魏" pitchFamily="2" charset="-122"/>
                <a:ea typeface="华文新魏" pitchFamily="2" charset="-122"/>
              </a:rPr>
              <a:t>10 </a:t>
            </a:r>
            <a:r>
              <a:rPr kumimoji="1" lang="zh-CN" altLang="en-US" sz="2400" b="1" kern="0" dirty="0">
                <a:latin typeface="华文新魏" pitchFamily="2" charset="-122"/>
                <a:ea typeface="华文新魏" pitchFamily="2" charset="-122"/>
              </a:rPr>
              <a:t>数据帧</a:t>
            </a:r>
            <a:endPar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buClrTx/>
              <a:buSzTx/>
              <a:buFontTx/>
              <a:buChar char="•"/>
              <a:tabLst/>
              <a:defRPr/>
            </a:pP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子类型</a:t>
            </a:r>
            <a:r>
              <a:rPr kumimoji="1" lang="en-US" altLang="zh-CN"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：不同类型帧中的子类型</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buClrTx/>
              <a:buSzTx/>
              <a:tabLst/>
              <a:defRPr/>
            </a:pPr>
            <a:r>
              <a:rPr kumimoji="1" lang="en-US" altLang="zh-CN" sz="2400" b="1" kern="0" dirty="0">
                <a:latin typeface="华文新魏" pitchFamily="2" charset="-122"/>
                <a:ea typeface="华文新魏" pitchFamily="2" charset="-122"/>
              </a:rPr>
              <a:t>	</a:t>
            </a:r>
            <a:r>
              <a:rPr kumimoji="1" lang="zh-CN" altLang="en-US" sz="2000" b="1" kern="0" dirty="0">
                <a:latin typeface="华文新魏" pitchFamily="2" charset="-122"/>
                <a:ea typeface="华文新魏" pitchFamily="2" charset="-122"/>
              </a:rPr>
              <a:t>管理帧：</a:t>
            </a:r>
            <a:r>
              <a:rPr kumimoji="1" lang="en-US" altLang="zh-CN" sz="2000" b="1" kern="0" dirty="0">
                <a:latin typeface="华文新魏" pitchFamily="2" charset="-122"/>
                <a:ea typeface="华文新魏" pitchFamily="2" charset="-122"/>
              </a:rPr>
              <a:t>0000  </a:t>
            </a:r>
            <a:r>
              <a:rPr kumimoji="1" lang="zh-CN" altLang="en-US" sz="2000" b="1" kern="0" dirty="0">
                <a:latin typeface="华文新魏" pitchFamily="2" charset="-122"/>
                <a:ea typeface="华文新魏" pitchFamily="2" charset="-122"/>
              </a:rPr>
              <a:t>关联请求帧；</a:t>
            </a:r>
            <a:r>
              <a:rPr kumimoji="1" lang="en-US" altLang="zh-CN" sz="2000" b="1" kern="0" dirty="0">
                <a:latin typeface="华文新魏" pitchFamily="2" charset="-122"/>
                <a:ea typeface="华文新魏" pitchFamily="2" charset="-122"/>
              </a:rPr>
              <a:t>0001  </a:t>
            </a:r>
            <a:r>
              <a:rPr kumimoji="1" lang="zh-CN" altLang="en-US" sz="2000" b="1" kern="0" dirty="0">
                <a:latin typeface="华文新魏" pitchFamily="2" charset="-122"/>
                <a:ea typeface="华文新魏" pitchFamily="2" charset="-122"/>
              </a:rPr>
              <a:t>关联响应帧；</a:t>
            </a:r>
            <a:r>
              <a:rPr kumimoji="1" lang="en-US" altLang="zh-CN" sz="2000" b="1" kern="0" dirty="0">
                <a:latin typeface="华文新魏" pitchFamily="2" charset="-122"/>
                <a:ea typeface="华文新魏" pitchFamily="2" charset="-122"/>
              </a:rPr>
              <a:t>0100  </a:t>
            </a:r>
            <a:r>
              <a:rPr kumimoji="1" lang="zh-CN" altLang="en-US" sz="2000" b="1" kern="0" dirty="0">
                <a:latin typeface="华文新魏" pitchFamily="2" charset="-122"/>
                <a:ea typeface="华文新魏" pitchFamily="2" charset="-122"/>
              </a:rPr>
              <a:t>探询请求帧</a:t>
            </a:r>
            <a:endParaRPr kumimoji="1" lang="en-US" altLang="zh-CN" sz="2000" b="1" kern="0" dirty="0">
              <a:latin typeface="华文新魏" pitchFamily="2" charset="-122"/>
              <a:ea typeface="华文新魏" pitchFamily="2" charset="-122"/>
            </a:endParaRPr>
          </a:p>
          <a:p>
            <a:pPr marL="342900" marR="0" lvl="0" indent="-342900" algn="l" defTabSz="914400" rtl="0" eaLnBrk="1" fontAlgn="base" latinLnBrk="0" hangingPunct="1">
              <a:lnSpc>
                <a:spcPct val="100000"/>
              </a:lnSpc>
              <a:buClrTx/>
              <a:buSzTx/>
              <a:tabLst/>
              <a:defRPr/>
            </a:pP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数据帧：</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0000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数据帧；</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0100</a:t>
            </a:r>
            <a:r>
              <a:rPr kumimoji="1" lang="en-US" altLang="zh-CN" sz="2000" b="1" i="0" u="none" strike="noStrike" kern="0" cap="none" spc="0" normalizeH="0" noProof="0" dirty="0">
                <a:ln>
                  <a:noFill/>
                </a:ln>
                <a:solidFill>
                  <a:schemeClr val="tx1"/>
                </a:solidFill>
                <a:effectLst/>
                <a:uLnTx/>
                <a:uFillTx/>
                <a:latin typeface="华文新魏" pitchFamily="2" charset="-122"/>
                <a:ea typeface="华文新魏" pitchFamily="2" charset="-122"/>
                <a:cs typeface="+mn-cs"/>
              </a:rPr>
              <a:t>  </a:t>
            </a:r>
            <a:r>
              <a:rPr kumimoji="1" lang="zh-CN" altLang="en-US" sz="2000" b="1" i="0" u="none" strike="noStrike" kern="0" cap="none" spc="0" normalizeH="0" noProof="0" dirty="0">
                <a:ln>
                  <a:noFill/>
                </a:ln>
                <a:solidFill>
                  <a:schemeClr val="tx1"/>
                </a:solidFill>
                <a:effectLst/>
                <a:uLnTx/>
                <a:uFillTx/>
                <a:latin typeface="华文新魏" pitchFamily="2" charset="-122"/>
                <a:ea typeface="华文新魏" pitchFamily="2" charset="-122"/>
                <a:cs typeface="+mn-cs"/>
              </a:rPr>
              <a:t>无数据的空帧；</a:t>
            </a:r>
            <a:r>
              <a:rPr kumimoji="1" lang="en-US" altLang="zh-CN" sz="2000" b="1" i="0" u="none" strike="noStrike" kern="0" cap="none" spc="0" normalizeH="0" noProof="0" dirty="0">
                <a:ln>
                  <a:noFill/>
                </a:ln>
                <a:solidFill>
                  <a:schemeClr val="tx1"/>
                </a:solidFill>
                <a:effectLst/>
                <a:uLnTx/>
                <a:uFillTx/>
                <a:latin typeface="华文新魏" pitchFamily="2" charset="-122"/>
                <a:ea typeface="华文新魏" pitchFamily="2" charset="-122"/>
                <a:cs typeface="+mn-cs"/>
              </a:rPr>
              <a:t>1000  </a:t>
            </a:r>
            <a:r>
              <a:rPr kumimoji="1" lang="en-US" altLang="zh-CN" sz="2000" b="1" i="0" u="none" strike="noStrike" kern="0" cap="none" spc="0" normalizeH="0" noProof="0" dirty="0" err="1">
                <a:ln>
                  <a:noFill/>
                </a:ln>
                <a:solidFill>
                  <a:schemeClr val="tx1"/>
                </a:solidFill>
                <a:effectLst/>
                <a:uLnTx/>
                <a:uFillTx/>
                <a:latin typeface="华文新魏" pitchFamily="2" charset="-122"/>
                <a:ea typeface="华文新魏" pitchFamily="2" charset="-122"/>
                <a:cs typeface="+mn-cs"/>
              </a:rPr>
              <a:t>QoS</a:t>
            </a:r>
            <a:r>
              <a:rPr kumimoji="1" lang="zh-CN" altLang="en-US" sz="2000" b="1" i="0" u="none" strike="noStrike" kern="0" cap="none" spc="0" normalizeH="0" noProof="0" dirty="0">
                <a:ln>
                  <a:noFill/>
                </a:ln>
                <a:solidFill>
                  <a:schemeClr val="tx1"/>
                </a:solidFill>
                <a:effectLst/>
                <a:uLnTx/>
                <a:uFillTx/>
                <a:latin typeface="华文新魏" pitchFamily="2" charset="-122"/>
                <a:ea typeface="华文新魏" pitchFamily="2" charset="-122"/>
                <a:cs typeface="+mn-cs"/>
              </a:rPr>
              <a:t>数据帧</a:t>
            </a:r>
            <a:endPar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buClrTx/>
              <a:buSzTx/>
              <a:buFontTx/>
              <a:buChar char="•"/>
              <a:tabLst/>
              <a:defRPr/>
            </a:pP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更多分片</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1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更多分片；</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0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没有分片</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buClrTx/>
              <a:buSzTx/>
              <a:buFontTx/>
              <a:buChar char="•"/>
              <a:tabLst/>
              <a:defRPr/>
            </a:pPr>
            <a:r>
              <a:rPr kumimoji="1" lang="zh-CN" altLang="en-US" sz="2400" b="1" kern="0" dirty="0">
                <a:solidFill>
                  <a:srgbClr val="FF0000"/>
                </a:solidFill>
                <a:latin typeface="华文新魏" pitchFamily="2" charset="-122"/>
                <a:ea typeface="华文新魏" pitchFamily="2" charset="-122"/>
              </a:rPr>
              <a:t>重传</a:t>
            </a:r>
            <a:r>
              <a:rPr kumimoji="1" lang="zh-CN" altLang="en-US" sz="2400" b="1" kern="0" dirty="0">
                <a:latin typeface="华文新魏" pitchFamily="2" charset="-122"/>
                <a:ea typeface="华文新魏" pitchFamily="2" charset="-122"/>
              </a:rPr>
              <a:t>：</a:t>
            </a:r>
            <a:r>
              <a:rPr kumimoji="1" lang="en-US" altLang="zh-CN" sz="2400" b="1" kern="0" dirty="0">
                <a:latin typeface="华文新魏" pitchFamily="2" charset="-122"/>
                <a:ea typeface="华文新魏" pitchFamily="2" charset="-122"/>
              </a:rPr>
              <a:t>1</a:t>
            </a:r>
            <a:r>
              <a:rPr kumimoji="1" lang="zh-CN" altLang="en-US" sz="2400" b="1" kern="0" dirty="0">
                <a:latin typeface="华文新魏" pitchFamily="2" charset="-122"/>
                <a:ea typeface="华文新魏" pitchFamily="2" charset="-122"/>
              </a:rPr>
              <a:t>表示为重传帧</a:t>
            </a:r>
            <a:endParaRPr kumimoji="1" lang="en-US" altLang="zh-CN" sz="2400" b="1" kern="0" dirty="0">
              <a:latin typeface="华文新魏" pitchFamily="2" charset="-122"/>
              <a:ea typeface="华文新魏" pitchFamily="2" charset="-122"/>
            </a:endParaRPr>
          </a:p>
          <a:p>
            <a:pPr marL="342900" marR="0" lvl="0" indent="-342900" algn="l" defTabSz="914400" rtl="0" eaLnBrk="1" fontAlgn="base" latinLnBrk="0" hangingPunct="1">
              <a:lnSpc>
                <a:spcPct val="100000"/>
              </a:lnSpc>
              <a:buClrTx/>
              <a:buSzTx/>
              <a:buFontTx/>
              <a:buChar char="•"/>
              <a:tabLst/>
              <a:defRPr/>
            </a:pP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电源管理</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：主动模式和节能模式，</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1</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表示发完该帧后进入休眠</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buClrTx/>
              <a:buSzTx/>
              <a:buFontTx/>
              <a:buChar char="•"/>
              <a:tabLst/>
              <a:defRPr/>
            </a:pPr>
            <a:r>
              <a:rPr kumimoji="1" lang="zh-CN" altLang="en-US" sz="2400" b="1" kern="0" dirty="0">
                <a:solidFill>
                  <a:srgbClr val="FF0000"/>
                </a:solidFill>
                <a:latin typeface="华文新魏" pitchFamily="2" charset="-122"/>
                <a:ea typeface="华文新魏" pitchFamily="2" charset="-122"/>
              </a:rPr>
              <a:t>更多数据</a:t>
            </a:r>
            <a:r>
              <a:rPr kumimoji="1" lang="zh-CN" altLang="en-US" sz="2400" b="1" kern="0" dirty="0">
                <a:latin typeface="华文新魏" pitchFamily="2" charset="-122"/>
                <a:ea typeface="华文新魏" pitchFamily="2" charset="-122"/>
              </a:rPr>
              <a:t>：</a:t>
            </a:r>
            <a:r>
              <a:rPr kumimoji="1" lang="en-US" altLang="zh-CN" sz="2400" b="1" kern="0" dirty="0">
                <a:latin typeface="华文新魏" pitchFamily="2" charset="-122"/>
                <a:ea typeface="华文新魏" pitchFamily="2" charset="-122"/>
              </a:rPr>
              <a:t>AP</a:t>
            </a:r>
            <a:r>
              <a:rPr kumimoji="1" lang="zh-CN" altLang="en-US" sz="2400" b="1" kern="0" dirty="0">
                <a:latin typeface="华文新魏" pitchFamily="2" charset="-122"/>
                <a:ea typeface="华文新魏" pitchFamily="2" charset="-122"/>
              </a:rPr>
              <a:t>置</a:t>
            </a:r>
            <a:r>
              <a:rPr kumimoji="1" lang="en-US" altLang="zh-CN" sz="2400" b="1" kern="0" dirty="0">
                <a:latin typeface="华文新魏" pitchFamily="2" charset="-122"/>
                <a:ea typeface="华文新魏" pitchFamily="2" charset="-122"/>
              </a:rPr>
              <a:t>1</a:t>
            </a:r>
            <a:r>
              <a:rPr kumimoji="1" lang="zh-CN" altLang="en-US" sz="2400" b="1" kern="0" dirty="0">
                <a:latin typeface="华文新魏" pitchFamily="2" charset="-122"/>
                <a:ea typeface="华文新魏" pitchFamily="2" charset="-122"/>
              </a:rPr>
              <a:t>，表示至少有</a:t>
            </a:r>
            <a:r>
              <a:rPr kumimoji="1" lang="en-US" altLang="zh-CN" sz="2400" b="1" kern="0" dirty="0">
                <a:latin typeface="华文新魏" pitchFamily="2" charset="-122"/>
                <a:ea typeface="华文新魏" pitchFamily="2" charset="-122"/>
              </a:rPr>
              <a:t>1</a:t>
            </a:r>
            <a:r>
              <a:rPr kumimoji="1" lang="zh-CN" altLang="en-US" sz="2400" b="1" kern="0" dirty="0">
                <a:latin typeface="华文新魏" pitchFamily="2" charset="-122"/>
                <a:ea typeface="华文新魏" pitchFamily="2" charset="-122"/>
              </a:rPr>
              <a:t>帧等待传给休眠的主机</a:t>
            </a:r>
            <a:endParaRPr kumimoji="1" lang="en-US" altLang="zh-CN" sz="2400" b="1" kern="0" dirty="0">
              <a:latin typeface="华文新魏" pitchFamily="2" charset="-122"/>
              <a:ea typeface="华文新魏" pitchFamily="2" charset="-122"/>
            </a:endParaRPr>
          </a:p>
          <a:p>
            <a:pPr marL="342900" marR="0" lvl="0" indent="-342900" algn="l" defTabSz="914400" rtl="0" eaLnBrk="1" fontAlgn="base" latinLnBrk="0" hangingPunct="1">
              <a:lnSpc>
                <a:spcPct val="100000"/>
              </a:lnSpc>
              <a:buClrTx/>
              <a:buSzTx/>
              <a:buFontTx/>
              <a:buChar char="•"/>
              <a:tabLst/>
              <a:defRPr/>
            </a:pPr>
            <a:r>
              <a:rPr kumimoji="1" lang="en-US" altLang="zh-CN"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WEP</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：是否加密，</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1</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表示加密</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342900" marR="0" lvl="0" indent="-342900" algn="l" defTabSz="914400" rtl="0" eaLnBrk="1" fontAlgn="base" latinLnBrk="0" hangingPunct="1">
              <a:lnSpc>
                <a:spcPct val="100000"/>
              </a:lnSpc>
              <a:buClrTx/>
              <a:buSzTx/>
              <a:buFontTx/>
              <a:buChar char="•"/>
              <a:tabLst/>
              <a:defRPr/>
            </a:pPr>
            <a:r>
              <a:rPr kumimoji="1" lang="zh-CN" altLang="en-US" sz="2400" b="1" kern="0" dirty="0">
                <a:solidFill>
                  <a:srgbClr val="FF0000"/>
                </a:solidFill>
                <a:latin typeface="华文新魏" pitchFamily="2" charset="-122"/>
                <a:ea typeface="华文新魏" pitchFamily="2" charset="-122"/>
              </a:rPr>
              <a:t>顺序</a:t>
            </a:r>
            <a:r>
              <a:rPr kumimoji="1" lang="zh-CN" altLang="en-US" sz="2400" b="1" kern="0" dirty="0">
                <a:latin typeface="华文新魏" pitchFamily="2" charset="-122"/>
                <a:ea typeface="华文新魏" pitchFamily="2" charset="-122"/>
              </a:rPr>
              <a:t>：</a:t>
            </a:r>
            <a:r>
              <a:rPr kumimoji="1" lang="en-US" altLang="zh-CN" sz="2400" b="1" kern="0" dirty="0">
                <a:latin typeface="华文新魏" pitchFamily="2" charset="-122"/>
                <a:ea typeface="华文新魏" pitchFamily="2" charset="-122"/>
              </a:rPr>
              <a:t>1</a:t>
            </a:r>
            <a:r>
              <a:rPr kumimoji="1" lang="zh-CN" altLang="en-US" sz="2400" b="1" kern="0" dirty="0">
                <a:latin typeface="华文新魏" pitchFamily="2" charset="-122"/>
                <a:ea typeface="华文新魏" pitchFamily="2" charset="-122"/>
              </a:rPr>
              <a:t>表示严格按照顺序传输</a:t>
            </a:r>
            <a:endPar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Tree>
    <p:extLst>
      <p:ext uri="{BB962C8B-B14F-4D97-AF65-F5344CB8AC3E}">
        <p14:creationId xmlns:p14="http://schemas.microsoft.com/office/powerpoint/2010/main" val="25545339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日期占位符 4"/>
          <p:cNvSpPr>
            <a:spLocks noGrp="1"/>
          </p:cNvSpPr>
          <p:nvPr>
            <p:ph type="dt" sz="quarter" idx="10"/>
          </p:nvPr>
        </p:nvSpPr>
        <p:spPr>
          <a:xfrm>
            <a:off x="0" y="6400800"/>
            <a:ext cx="1905000" cy="457200"/>
          </a:xfrm>
          <a:noFill/>
        </p:spPr>
        <p:txBody>
          <a:bodyPr/>
          <a:lstStyle/>
          <a:p>
            <a:fld id="{599D2B0F-1605-4E04-B29B-06D08256308F}" type="datetime1">
              <a:rPr lang="zh-CN" altLang="en-US" smtClean="0"/>
              <a:pPr/>
              <a:t>2018/1/14</a:t>
            </a:fld>
            <a:endParaRPr lang="en-US" altLang="zh-CN" dirty="0"/>
          </a:p>
        </p:txBody>
      </p:sp>
      <p:sp>
        <p:nvSpPr>
          <p:cNvPr id="54277" name="灯片编号占位符 5"/>
          <p:cNvSpPr>
            <a:spLocks noGrp="1"/>
          </p:cNvSpPr>
          <p:nvPr>
            <p:ph type="sldNum" sz="quarter" idx="12"/>
          </p:nvPr>
        </p:nvSpPr>
        <p:spPr>
          <a:noFill/>
        </p:spPr>
        <p:txBody>
          <a:bodyPr/>
          <a:lstStyle/>
          <a:p>
            <a:fld id="{603D4E2B-81D3-47CB-A36C-C8C7C5564A3D}" type="slidenum">
              <a:rPr lang="en-US" altLang="zh-CN" smtClean="0"/>
              <a:pPr/>
              <a:t>134</a:t>
            </a:fld>
            <a:endParaRPr lang="en-US" altLang="zh-CN"/>
          </a:p>
        </p:txBody>
      </p:sp>
      <p:pic>
        <p:nvPicPr>
          <p:cNvPr id="6" name="Picture 2"/>
          <p:cNvPicPr>
            <a:picLocks noChangeAspect="1" noChangeArrowheads="1"/>
          </p:cNvPicPr>
          <p:nvPr/>
        </p:nvPicPr>
        <p:blipFill>
          <a:blip r:embed="rId2" cstate="print"/>
          <a:srcRect/>
          <a:stretch>
            <a:fillRect/>
          </a:stretch>
        </p:blipFill>
        <p:spPr bwMode="auto">
          <a:xfrm>
            <a:off x="323528" y="2780928"/>
            <a:ext cx="8662988" cy="1873250"/>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7" name="内容占位符 16"/>
          <p:cNvSpPr txBox="1">
            <a:spLocks/>
          </p:cNvSpPr>
          <p:nvPr/>
        </p:nvSpPr>
        <p:spPr bwMode="auto">
          <a:xfrm>
            <a:off x="539552" y="548680"/>
            <a:ext cx="8277225" cy="7204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600"/>
              </a:spcAft>
              <a:buChar char="•"/>
              <a:defRPr kumimoji="1" sz="2400" b="1">
                <a:solidFill>
                  <a:schemeClr val="tx1"/>
                </a:solidFill>
                <a:latin typeface="+mn-lt"/>
                <a:ea typeface="+mn-ea"/>
                <a:cs typeface="+mn-cs"/>
              </a:defRPr>
            </a:lvl1pPr>
            <a:lvl2pPr marL="742950" indent="-285750" algn="l" rtl="0" eaLnBrk="0" fontAlgn="base" hangingPunct="0">
              <a:spcBef>
                <a:spcPct val="20000"/>
              </a:spcBef>
              <a:spcAft>
                <a:spcPts val="600"/>
              </a:spcAft>
              <a:buChar char="–"/>
              <a:defRPr kumimoji="1" sz="2000" b="1">
                <a:solidFill>
                  <a:schemeClr val="tx1"/>
                </a:solidFill>
                <a:latin typeface="+mn-lt"/>
                <a:ea typeface="+mn-ea"/>
              </a:defRPr>
            </a:lvl2pPr>
            <a:lvl3pPr marL="1143000" indent="-228600" algn="l" rtl="0" eaLnBrk="0" fontAlgn="base" hangingPunct="0">
              <a:spcBef>
                <a:spcPct val="20000"/>
              </a:spcBef>
              <a:spcAft>
                <a:spcPts val="600"/>
              </a:spcAft>
              <a:buChar char="•"/>
              <a:defRPr kumimoji="1" sz="1800" b="1">
                <a:solidFill>
                  <a:schemeClr val="tx1"/>
                </a:solidFill>
                <a:latin typeface="+mn-lt"/>
                <a:ea typeface="+mn-ea"/>
              </a:defRPr>
            </a:lvl3pPr>
            <a:lvl4pPr marL="1600200" indent="-228600" algn="l" rtl="0" eaLnBrk="0" fontAlgn="base" hangingPunct="0">
              <a:spcBef>
                <a:spcPct val="20000"/>
              </a:spcBef>
              <a:spcAft>
                <a:spcPts val="600"/>
              </a:spcAft>
              <a:buChar char="–"/>
              <a:defRPr kumimoji="1" sz="1600" b="1">
                <a:solidFill>
                  <a:schemeClr val="tx1"/>
                </a:solidFill>
                <a:latin typeface="+mn-lt"/>
                <a:ea typeface="+mn-ea"/>
              </a:defRPr>
            </a:lvl4pPr>
            <a:lvl5pPr marL="2057400" indent="-228600" algn="l" rtl="0" eaLnBrk="0" fontAlgn="base" hangingPunct="0">
              <a:spcBef>
                <a:spcPct val="20000"/>
              </a:spcBef>
              <a:spcAft>
                <a:spcPts val="600"/>
              </a:spcAft>
              <a:buChar char="»"/>
              <a:defRPr kumimoji="1" sz="1400" b="1">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eaLnBrk="1" hangingPunct="1">
              <a:defRPr/>
            </a:pPr>
            <a:r>
              <a:rPr lang="zh-CN" altLang="zh-CN" sz="3200" u="sng" kern="0" dirty="0">
                <a:solidFill>
                  <a:schemeClr val="accent6"/>
                </a:solidFill>
                <a:latin typeface="华文新魏" pitchFamily="2" charset="-122"/>
                <a:ea typeface="华文新魏" pitchFamily="2" charset="-122"/>
              </a:rPr>
              <a:t>分片发送示意图</a:t>
            </a:r>
            <a:endParaRPr lang="zh-CN" altLang="en-US" sz="3200" u="sng" kern="0" dirty="0">
              <a:solidFill>
                <a:schemeClr val="accent6"/>
              </a:solidFill>
              <a:latin typeface="华文新魏" pitchFamily="2" charset="-122"/>
              <a:ea typeface="华文新魏" pitchFamily="2" charset="-122"/>
            </a:endParaRPr>
          </a:p>
        </p:txBody>
      </p:sp>
      <p:sp>
        <p:nvSpPr>
          <p:cNvPr id="8" name="Rectangle 3"/>
          <p:cNvSpPr txBox="1">
            <a:spLocks noChangeArrowheads="1"/>
          </p:cNvSpPr>
          <p:nvPr/>
        </p:nvSpPr>
        <p:spPr bwMode="auto">
          <a:xfrm>
            <a:off x="323528" y="1484784"/>
            <a:ext cx="8352928" cy="936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ts val="600"/>
              </a:spcAft>
              <a:buClrTx/>
              <a:buSzTx/>
              <a:tabLst/>
              <a:defRPr/>
            </a:pP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多个分片具有相同的帧序号与一个递增的分片编号。</a:t>
            </a:r>
            <a:r>
              <a:rPr kumimoji="1" lang="zh-CN" altLang="en-US" sz="2400" b="1" kern="0" dirty="0">
                <a:latin typeface="华文新魏" pitchFamily="2" charset="-122"/>
                <a:ea typeface="华文新魏" pitchFamily="2" charset="-122"/>
              </a:rPr>
              <a:t>帧首部中的</a:t>
            </a:r>
            <a:r>
              <a:rPr kumimoji="1" lang="en-US" altLang="zh-CN" sz="2400" b="1" kern="0" dirty="0">
                <a:latin typeface="华文新魏" pitchFamily="2" charset="-122"/>
                <a:ea typeface="华文新魏" pitchFamily="2" charset="-122"/>
              </a:rPr>
              <a:t>16</a:t>
            </a:r>
            <a:r>
              <a:rPr kumimoji="1" lang="zh-CN" altLang="en-US" sz="2400" b="1" kern="0" dirty="0">
                <a:latin typeface="华文新魏" pitchFamily="2" charset="-122"/>
                <a:ea typeface="华文新魏" pitchFamily="2" charset="-122"/>
              </a:rPr>
              <a:t>位的序号字段中包括</a:t>
            </a:r>
            <a:r>
              <a:rPr kumimoji="1" lang="en-US" altLang="zh-CN" sz="2400" b="1" kern="0" dirty="0">
                <a:latin typeface="华文新魏" pitchFamily="2" charset="-122"/>
                <a:ea typeface="华文新魏" pitchFamily="2" charset="-122"/>
              </a:rPr>
              <a:t>12</a:t>
            </a:r>
            <a:r>
              <a:rPr kumimoji="1" lang="zh-CN" altLang="en-US" sz="2400" b="1" kern="0" dirty="0">
                <a:latin typeface="华文新魏" pitchFamily="2" charset="-122"/>
                <a:ea typeface="华文新魏" pitchFamily="2" charset="-122"/>
              </a:rPr>
              <a:t>位的帧序号和</a:t>
            </a:r>
            <a:r>
              <a:rPr kumimoji="1" lang="en-US" altLang="zh-CN" sz="2400" b="1" kern="0" dirty="0">
                <a:latin typeface="华文新魏" pitchFamily="2" charset="-122"/>
                <a:ea typeface="华文新魏" pitchFamily="2" charset="-122"/>
              </a:rPr>
              <a:t>4</a:t>
            </a:r>
            <a:r>
              <a:rPr kumimoji="1" lang="zh-CN" altLang="en-US" sz="2400" b="1" kern="0" dirty="0">
                <a:latin typeface="华文新魏" pitchFamily="2" charset="-122"/>
                <a:ea typeface="华文新魏" pitchFamily="2" charset="-122"/>
              </a:rPr>
              <a:t>位的分片编号。</a:t>
            </a:r>
            <a:endPar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260648"/>
            <a:ext cx="7772400" cy="1143000"/>
          </a:xfrm>
        </p:spPr>
        <p:txBody>
          <a:bodyPr/>
          <a:lstStyle/>
          <a:p>
            <a:pPr algn="l" eaLnBrk="1" hangingPunct="1"/>
            <a:r>
              <a:rPr lang="zh-CN" altLang="en-US" sz="3200" u="sng" dirty="0">
                <a:latin typeface="+mn-lt"/>
              </a:rPr>
              <a:t>关于 </a:t>
            </a:r>
            <a:r>
              <a:rPr lang="en-US" altLang="zh-CN" sz="3200" u="sng" dirty="0">
                <a:latin typeface="+mn-lt"/>
              </a:rPr>
              <a:t>802.11 </a:t>
            </a:r>
            <a:r>
              <a:rPr lang="zh-CN" altLang="en-US" sz="3200" u="sng" dirty="0">
                <a:latin typeface="+mn-lt"/>
              </a:rPr>
              <a:t>数据帧的地址</a:t>
            </a:r>
          </a:p>
        </p:txBody>
      </p:sp>
      <p:sp>
        <p:nvSpPr>
          <p:cNvPr id="51203" name="Rectangle 3"/>
          <p:cNvSpPr>
            <a:spLocks noGrp="1" noChangeArrowheads="1"/>
          </p:cNvSpPr>
          <p:nvPr>
            <p:ph type="body" idx="1"/>
          </p:nvPr>
        </p:nvSpPr>
        <p:spPr>
          <a:xfrm>
            <a:off x="323528" y="1700808"/>
            <a:ext cx="7772400" cy="1152128"/>
          </a:xfrm>
        </p:spPr>
        <p:txBody>
          <a:bodyPr/>
          <a:lstStyle/>
          <a:p>
            <a:pPr eaLnBrk="1" hangingPunct="1"/>
            <a:r>
              <a:rPr lang="en-US" altLang="zh-CN" dirty="0">
                <a:latin typeface="华文新魏" pitchFamily="2" charset="-122"/>
                <a:ea typeface="华文新魏" pitchFamily="2" charset="-122"/>
              </a:rPr>
              <a:t>802.11 </a:t>
            </a:r>
            <a:r>
              <a:rPr lang="zh-CN" altLang="en-US" dirty="0">
                <a:latin typeface="华文新魏" pitchFamily="2" charset="-122"/>
                <a:ea typeface="华文新魏" pitchFamily="2" charset="-122"/>
              </a:rPr>
              <a:t>数据帧最特殊的地方就是有四个地址字段。地址 </a:t>
            </a:r>
            <a:r>
              <a:rPr lang="en-US" altLang="zh-CN" dirty="0">
                <a:latin typeface="华文新魏" pitchFamily="2" charset="-122"/>
                <a:ea typeface="华文新魏" pitchFamily="2" charset="-122"/>
              </a:rPr>
              <a:t>4 </a:t>
            </a:r>
            <a:r>
              <a:rPr lang="zh-CN" altLang="en-US" dirty="0">
                <a:latin typeface="华文新魏" pitchFamily="2" charset="-122"/>
                <a:ea typeface="华文新魏" pitchFamily="2" charset="-122"/>
              </a:rPr>
              <a:t>用于自组网络。我们在这里只讨论前三种地址。 </a:t>
            </a:r>
          </a:p>
        </p:txBody>
      </p:sp>
      <p:graphicFrame>
        <p:nvGraphicFramePr>
          <p:cNvPr id="368681" name="Group 41"/>
          <p:cNvGraphicFramePr>
            <a:graphicFrameLocks noGrp="1"/>
          </p:cNvGraphicFramePr>
          <p:nvPr>
            <p:extLst>
              <p:ext uri="{D42A27DB-BD31-4B8C-83A1-F6EECF244321}">
                <p14:modId xmlns:p14="http://schemas.microsoft.com/office/powerpoint/2010/main" val="3843418183"/>
              </p:ext>
            </p:extLst>
          </p:nvPr>
        </p:nvGraphicFramePr>
        <p:xfrm>
          <a:off x="611560" y="2852936"/>
          <a:ext cx="7637015" cy="1188720"/>
        </p:xfrm>
        <a:graphic>
          <a:graphicData uri="http://schemas.openxmlformats.org/drawingml/2006/table">
            <a:tbl>
              <a:tblPr/>
              <a:tblGrid>
                <a:gridCol w="1058180">
                  <a:extLst>
                    <a:ext uri="{9D8B030D-6E8A-4147-A177-3AD203B41FA5}">
                      <a16:colId xmlns:a16="http://schemas.microsoft.com/office/drawing/2014/main" val="20000"/>
                    </a:ext>
                  </a:extLst>
                </a:gridCol>
                <a:gridCol w="1135844">
                  <a:extLst>
                    <a:ext uri="{9D8B030D-6E8A-4147-A177-3AD203B41FA5}">
                      <a16:colId xmlns:a16="http://schemas.microsoft.com/office/drawing/2014/main" val="20001"/>
                    </a:ext>
                  </a:extLst>
                </a:gridCol>
                <a:gridCol w="1626101">
                  <a:extLst>
                    <a:ext uri="{9D8B030D-6E8A-4147-A177-3AD203B41FA5}">
                      <a16:colId xmlns:a16="http://schemas.microsoft.com/office/drawing/2014/main" val="20002"/>
                    </a:ext>
                  </a:extLst>
                </a:gridCol>
                <a:gridCol w="1302500">
                  <a:extLst>
                    <a:ext uri="{9D8B030D-6E8A-4147-A177-3AD203B41FA5}">
                      <a16:colId xmlns:a16="http://schemas.microsoft.com/office/drawing/2014/main" val="20003"/>
                    </a:ext>
                  </a:extLst>
                </a:gridCol>
                <a:gridCol w="1457828">
                  <a:extLst>
                    <a:ext uri="{9D8B030D-6E8A-4147-A177-3AD203B41FA5}">
                      <a16:colId xmlns:a16="http://schemas.microsoft.com/office/drawing/2014/main" val="20004"/>
                    </a:ext>
                  </a:extLst>
                </a:gridCol>
                <a:gridCol w="1056562">
                  <a:extLst>
                    <a:ext uri="{9D8B030D-6E8A-4147-A177-3AD203B41FA5}">
                      <a16:colId xmlns:a16="http://schemas.microsoft.com/office/drawing/2014/main" val="20005"/>
                    </a:ext>
                  </a:extLst>
                </a:gridCol>
              </a:tblGrid>
              <a:tr h="3603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rgbClr val="333399"/>
                          </a:solidFill>
                          <a:effectLst/>
                          <a:latin typeface="华文新魏" pitchFamily="2" charset="-122"/>
                          <a:ea typeface="华文新魏" pitchFamily="2" charset="-122"/>
                        </a:rPr>
                        <a:t>去往</a:t>
                      </a:r>
                      <a:r>
                        <a:rPr kumimoji="0" lang="en-US" altLang="zh-CN" sz="2000" b="1" i="0" u="none" strike="noStrike" cap="none" normalizeH="0" baseline="0" dirty="0">
                          <a:ln>
                            <a:noFill/>
                          </a:ln>
                          <a:solidFill>
                            <a:srgbClr val="333399"/>
                          </a:solidFill>
                          <a:effectLst/>
                          <a:latin typeface="华文新魏" pitchFamily="2" charset="-122"/>
                          <a:ea typeface="华文新魏" pitchFamily="2" charset="-122"/>
                        </a:rPr>
                        <a:t>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rgbClr val="333399"/>
                          </a:solidFill>
                          <a:effectLst/>
                          <a:latin typeface="华文新魏" pitchFamily="2" charset="-122"/>
                          <a:ea typeface="华文新魏" pitchFamily="2" charset="-122"/>
                        </a:rPr>
                        <a:t>来自</a:t>
                      </a:r>
                      <a:r>
                        <a:rPr kumimoji="0" lang="en-US" altLang="zh-CN" sz="2000" b="1" i="0" u="none" strike="noStrike" cap="none" normalizeH="0" baseline="0" dirty="0">
                          <a:ln>
                            <a:noFill/>
                          </a:ln>
                          <a:solidFill>
                            <a:srgbClr val="333399"/>
                          </a:solidFill>
                          <a:effectLst/>
                          <a:latin typeface="华文新魏" pitchFamily="2" charset="-122"/>
                          <a:ea typeface="华文新魏" pitchFamily="2" charset="-122"/>
                        </a:rPr>
                        <a:t>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rgbClr val="333399"/>
                          </a:solidFill>
                          <a:effectLst/>
                          <a:latin typeface="华文新魏" pitchFamily="2" charset="-122"/>
                          <a:ea typeface="华文新魏" pitchFamily="2" charset="-122"/>
                        </a:rPr>
                        <a:t>地址 </a:t>
                      </a:r>
                      <a:r>
                        <a:rPr kumimoji="0" lang="en-US" altLang="zh-CN" sz="2000" b="1" i="0" u="none" strike="noStrike" cap="none" normalizeH="0" baseline="0">
                          <a:ln>
                            <a:noFill/>
                          </a:ln>
                          <a:solidFill>
                            <a:srgbClr val="333399"/>
                          </a:solidFill>
                          <a:effectLst/>
                          <a:latin typeface="华文新魏" pitchFamily="2" charset="-122"/>
                          <a:ea typeface="华文新魏"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rgbClr val="333399"/>
                          </a:solidFill>
                          <a:effectLst/>
                          <a:latin typeface="华文新魏" pitchFamily="2" charset="-122"/>
                          <a:ea typeface="华文新魏" pitchFamily="2" charset="-122"/>
                        </a:rPr>
                        <a:t>地址 </a:t>
                      </a:r>
                      <a:r>
                        <a:rPr kumimoji="0" lang="en-US" altLang="zh-CN" sz="2000" b="1" i="0" u="none" strike="noStrike" cap="none" normalizeH="0" baseline="0">
                          <a:ln>
                            <a:noFill/>
                          </a:ln>
                          <a:solidFill>
                            <a:srgbClr val="333399"/>
                          </a:solidFill>
                          <a:effectLst/>
                          <a:latin typeface="华文新魏" pitchFamily="2" charset="-122"/>
                          <a:ea typeface="华文新魏"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rgbClr val="333399"/>
                          </a:solidFill>
                          <a:effectLst/>
                          <a:latin typeface="华文新魏" pitchFamily="2" charset="-122"/>
                          <a:ea typeface="华文新魏" pitchFamily="2" charset="-122"/>
                        </a:rPr>
                        <a:t>地址 </a:t>
                      </a:r>
                      <a:r>
                        <a:rPr kumimoji="0" lang="en-US" altLang="zh-CN" sz="2000" b="1" i="0" u="none" strike="noStrike" cap="none" normalizeH="0" baseline="0">
                          <a:ln>
                            <a:noFill/>
                          </a:ln>
                          <a:solidFill>
                            <a:srgbClr val="333399"/>
                          </a:solidFill>
                          <a:effectLst/>
                          <a:latin typeface="华文新魏" pitchFamily="2" charset="-122"/>
                          <a:ea typeface="华文新魏"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a:ln>
                            <a:noFill/>
                          </a:ln>
                          <a:solidFill>
                            <a:srgbClr val="333399"/>
                          </a:solidFill>
                          <a:effectLst/>
                          <a:latin typeface="华文新魏" pitchFamily="2" charset="-122"/>
                          <a:ea typeface="华文新魏" pitchFamily="2" charset="-122"/>
                        </a:rPr>
                        <a:t>地址 </a:t>
                      </a:r>
                      <a:r>
                        <a:rPr kumimoji="0" lang="en-US" altLang="zh-CN" sz="2000" b="1" i="0" u="none" strike="noStrike" cap="none" normalizeH="0" baseline="0">
                          <a:ln>
                            <a:noFill/>
                          </a:ln>
                          <a:solidFill>
                            <a:srgbClr val="333399"/>
                          </a:solidFill>
                          <a:effectLst/>
                          <a:latin typeface="华文新魏" pitchFamily="2" charset="-122"/>
                          <a:ea typeface="华文新魏"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rgbClr val="333399"/>
                          </a:solidFill>
                          <a:effectLst/>
                          <a:latin typeface="华文新魏" pitchFamily="2" charset="-122"/>
                          <a:ea typeface="华文新魏"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rgbClr val="333399"/>
                          </a:solidFill>
                          <a:effectLst/>
                          <a:latin typeface="华文新魏" pitchFamily="2" charset="-122"/>
                          <a:ea typeface="华文新魏"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rgbClr val="333399"/>
                          </a:solidFill>
                          <a:effectLst/>
                          <a:latin typeface="华文新魏" pitchFamily="2" charset="-122"/>
                          <a:ea typeface="华文新魏" pitchFamily="2" charset="-122"/>
                        </a:rPr>
                        <a:t>目的地址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rgbClr val="333399"/>
                          </a:solidFill>
                          <a:effectLst/>
                          <a:latin typeface="华文新魏" pitchFamily="2" charset="-122"/>
                          <a:ea typeface="华文新魏" pitchFamily="2" charset="-122"/>
                        </a:rPr>
                        <a:t>AP </a:t>
                      </a:r>
                      <a:r>
                        <a:rPr kumimoji="0" lang="zh-CN" altLang="en-US" sz="2000" b="1" i="0" u="none" strike="noStrike" cap="none" normalizeH="0" baseline="0">
                          <a:ln>
                            <a:noFill/>
                          </a:ln>
                          <a:solidFill>
                            <a:srgbClr val="333399"/>
                          </a:solidFill>
                          <a:effectLst/>
                          <a:latin typeface="华文新魏" pitchFamily="2" charset="-122"/>
                          <a:ea typeface="华文新魏" pitchFamily="2" charset="-122"/>
                        </a:rPr>
                        <a:t>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rgbClr val="333399"/>
                          </a:solidFill>
                          <a:effectLst/>
                          <a:latin typeface="华文新魏" pitchFamily="2" charset="-122"/>
                          <a:ea typeface="华文新魏" pitchFamily="2" charset="-122"/>
                        </a:rPr>
                        <a:t>源地址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rgbClr val="333399"/>
                          </a:solidFill>
                          <a:effectLst/>
                          <a:latin typeface="华文新魏" pitchFamily="2" charset="-122"/>
                          <a:ea typeface="华文新魏"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r h="3603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rgbClr val="333399"/>
                          </a:solidFill>
                          <a:effectLst/>
                          <a:latin typeface="华文新魏" pitchFamily="2" charset="-122"/>
                          <a:ea typeface="华文新魏"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rgbClr val="333399"/>
                          </a:solidFill>
                          <a:effectLst/>
                          <a:latin typeface="华文新魏" pitchFamily="2" charset="-122"/>
                          <a:ea typeface="华文新魏"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rgbClr val="333399"/>
                          </a:solidFill>
                          <a:effectLst/>
                          <a:latin typeface="华文新魏" pitchFamily="2" charset="-122"/>
                          <a:ea typeface="华文新魏" pitchFamily="2" charset="-122"/>
                        </a:rPr>
                        <a:t>AP </a:t>
                      </a:r>
                      <a:r>
                        <a:rPr kumimoji="0" lang="zh-CN" altLang="en-US" sz="2000" b="1" i="0" u="none" strike="noStrike" cap="none" normalizeH="0" baseline="0" dirty="0">
                          <a:ln>
                            <a:noFill/>
                          </a:ln>
                          <a:solidFill>
                            <a:srgbClr val="333399"/>
                          </a:solidFill>
                          <a:effectLst/>
                          <a:latin typeface="华文新魏" pitchFamily="2" charset="-122"/>
                          <a:ea typeface="华文新魏" pitchFamily="2" charset="-122"/>
                        </a:rPr>
                        <a:t>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rgbClr val="333399"/>
                          </a:solidFill>
                          <a:effectLst/>
                          <a:latin typeface="华文新魏" pitchFamily="2" charset="-122"/>
                          <a:ea typeface="华文新魏" pitchFamily="2" charset="-122"/>
                        </a:rPr>
                        <a:t>源地址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rgbClr val="333399"/>
                          </a:solidFill>
                          <a:effectLst/>
                          <a:latin typeface="华文新魏" pitchFamily="2" charset="-122"/>
                          <a:ea typeface="华文新魏" pitchFamily="2" charset="-122"/>
                        </a:rPr>
                        <a:t>目的地址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rgbClr val="333399"/>
                          </a:solidFill>
                          <a:effectLst/>
                          <a:latin typeface="华文新魏" pitchFamily="2" charset="-122"/>
                          <a:ea typeface="华文新魏"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2"/>
                  </a:ext>
                </a:extLst>
              </a:tr>
            </a:tbl>
          </a:graphicData>
        </a:graphic>
      </p:graphicFrame>
      <p:sp>
        <p:nvSpPr>
          <p:cNvPr id="51234" name="日期占位符 5"/>
          <p:cNvSpPr>
            <a:spLocks noGrp="1"/>
          </p:cNvSpPr>
          <p:nvPr>
            <p:ph type="dt" sz="quarter" idx="10"/>
          </p:nvPr>
        </p:nvSpPr>
        <p:spPr>
          <a:xfrm>
            <a:off x="0" y="6400800"/>
            <a:ext cx="1905000" cy="457200"/>
          </a:xfrm>
          <a:noFill/>
        </p:spPr>
        <p:txBody>
          <a:bodyPr/>
          <a:lstStyle/>
          <a:p>
            <a:fld id="{59E6F898-8775-4DAA-9B8A-EF3DF97EC548}" type="datetime1">
              <a:rPr lang="zh-CN" altLang="en-US" smtClean="0"/>
              <a:pPr/>
              <a:t>2018/1/14</a:t>
            </a:fld>
            <a:endParaRPr lang="en-US" altLang="zh-CN" dirty="0"/>
          </a:p>
        </p:txBody>
      </p:sp>
      <p:sp>
        <p:nvSpPr>
          <p:cNvPr id="51235" name="灯片编号占位符 6"/>
          <p:cNvSpPr>
            <a:spLocks noGrp="1"/>
          </p:cNvSpPr>
          <p:nvPr>
            <p:ph type="sldNum" sz="quarter" idx="12"/>
          </p:nvPr>
        </p:nvSpPr>
        <p:spPr>
          <a:noFill/>
        </p:spPr>
        <p:txBody>
          <a:bodyPr/>
          <a:lstStyle/>
          <a:p>
            <a:fld id="{37D2243E-A440-4856-9E28-A83081A6CBC6}" type="slidenum">
              <a:rPr lang="en-US" altLang="zh-CN" smtClean="0"/>
              <a:pPr/>
              <a:t>135</a:t>
            </a:fld>
            <a:endParaRPr lang="en-US" altLang="zh-CN"/>
          </a:p>
        </p:txBody>
      </p:sp>
      <p:pic>
        <p:nvPicPr>
          <p:cNvPr id="7" name="Picture 65" descr="发送到AP"/>
          <p:cNvPicPr>
            <a:picLocks noChangeAspect="1" noChangeArrowheads="1"/>
          </p:cNvPicPr>
          <p:nvPr/>
        </p:nvPicPr>
        <p:blipFill rotWithShape="1">
          <a:blip r:embed="rId2" cstate="print"/>
          <a:srcRect t="29406" b="27851"/>
          <a:stretch/>
        </p:blipFill>
        <p:spPr bwMode="auto">
          <a:xfrm>
            <a:off x="251520" y="4221088"/>
            <a:ext cx="8310066" cy="2539752"/>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467544" y="260648"/>
            <a:ext cx="7793037" cy="1054100"/>
          </a:xfrm>
        </p:spPr>
        <p:txBody>
          <a:bodyPr/>
          <a:lstStyle/>
          <a:p>
            <a:pPr algn="l"/>
            <a:r>
              <a:rPr lang="zh-CN" altLang="en-US" sz="3600" dirty="0"/>
              <a:t>数据帧转发例子</a:t>
            </a:r>
          </a:p>
        </p:txBody>
      </p:sp>
      <p:sp>
        <p:nvSpPr>
          <p:cNvPr id="53251" name="日期占位符 2"/>
          <p:cNvSpPr>
            <a:spLocks noGrp="1"/>
          </p:cNvSpPr>
          <p:nvPr>
            <p:ph type="dt" sz="quarter" idx="10"/>
          </p:nvPr>
        </p:nvSpPr>
        <p:spPr>
          <a:xfrm>
            <a:off x="0" y="6400800"/>
            <a:ext cx="1905000" cy="457200"/>
          </a:xfrm>
          <a:noFill/>
        </p:spPr>
        <p:txBody>
          <a:bodyPr/>
          <a:lstStyle/>
          <a:p>
            <a:fld id="{284EC00D-1D2E-4C83-9138-B6D909356527}" type="datetime1">
              <a:rPr lang="zh-CN" altLang="en-US" smtClean="0"/>
              <a:pPr/>
              <a:t>2018/1/14</a:t>
            </a:fld>
            <a:endParaRPr lang="en-US" altLang="zh-CN" dirty="0"/>
          </a:p>
        </p:txBody>
      </p:sp>
      <p:sp>
        <p:nvSpPr>
          <p:cNvPr id="53253" name="灯片编号占位符 4"/>
          <p:cNvSpPr>
            <a:spLocks noGrp="1"/>
          </p:cNvSpPr>
          <p:nvPr>
            <p:ph type="sldNum" sz="quarter" idx="12"/>
          </p:nvPr>
        </p:nvSpPr>
        <p:spPr>
          <a:noFill/>
        </p:spPr>
        <p:txBody>
          <a:bodyPr/>
          <a:lstStyle/>
          <a:p>
            <a:fld id="{35F44495-C27E-49ED-9142-023EF3D36305}" type="slidenum">
              <a:rPr lang="en-US" altLang="zh-CN" smtClean="0"/>
              <a:pPr/>
              <a:t>136</a:t>
            </a:fld>
            <a:endParaRPr lang="en-US" altLang="zh-CN"/>
          </a:p>
        </p:txBody>
      </p:sp>
      <p:sp>
        <p:nvSpPr>
          <p:cNvPr id="53255" name="TextBox 6"/>
          <p:cNvSpPr txBox="1">
            <a:spLocks noChangeArrowheads="1"/>
          </p:cNvSpPr>
          <p:nvPr/>
        </p:nvSpPr>
        <p:spPr bwMode="auto">
          <a:xfrm>
            <a:off x="827088" y="3500438"/>
            <a:ext cx="7705725" cy="400050"/>
          </a:xfrm>
          <a:prstGeom prst="rect">
            <a:avLst/>
          </a:prstGeom>
          <a:noFill/>
          <a:ln w="9525">
            <a:noFill/>
            <a:miter lim="800000"/>
            <a:headEnd/>
            <a:tailEnd/>
          </a:ln>
        </p:spPr>
        <p:txBody>
          <a:bodyPr>
            <a:spAutoFit/>
          </a:bodyPr>
          <a:lstStyle/>
          <a:p>
            <a:r>
              <a:rPr lang="zh-CN" altLang="en-US" b="1"/>
              <a:t>假设</a:t>
            </a:r>
            <a:r>
              <a:rPr lang="en-US" altLang="zh-CN" b="1"/>
              <a:t>BSS1</a:t>
            </a:r>
            <a:r>
              <a:rPr lang="zh-CN" altLang="en-US" b="1"/>
              <a:t>中的数据报经由</a:t>
            </a:r>
            <a:r>
              <a:rPr lang="en-US" altLang="zh-CN" b="1"/>
              <a:t>R</a:t>
            </a:r>
            <a:r>
              <a:rPr lang="zh-CN" altLang="en-US" b="1"/>
              <a:t>转发到</a:t>
            </a:r>
            <a:r>
              <a:rPr lang="en-US" altLang="zh-CN" b="1"/>
              <a:t>BSS2</a:t>
            </a:r>
            <a:r>
              <a:rPr lang="zh-CN" altLang="en-US" b="1"/>
              <a:t>，其</a:t>
            </a:r>
            <a:r>
              <a:rPr lang="en-US" altLang="zh-CN" b="1"/>
              <a:t>MAC</a:t>
            </a:r>
            <a:r>
              <a:rPr lang="zh-CN" altLang="en-US" b="1"/>
              <a:t>帧的地址如下：</a:t>
            </a:r>
          </a:p>
        </p:txBody>
      </p:sp>
      <p:graphicFrame>
        <p:nvGraphicFramePr>
          <p:cNvPr id="8" name="表格 7"/>
          <p:cNvGraphicFramePr>
            <a:graphicFrameLocks noGrp="1"/>
          </p:cNvGraphicFramePr>
          <p:nvPr>
            <p:extLst>
              <p:ext uri="{D42A27DB-BD31-4B8C-83A1-F6EECF244321}">
                <p14:modId xmlns:p14="http://schemas.microsoft.com/office/powerpoint/2010/main" val="1639165207"/>
              </p:ext>
            </p:extLst>
          </p:nvPr>
        </p:nvGraphicFramePr>
        <p:xfrm>
          <a:off x="971550" y="4005263"/>
          <a:ext cx="7416829" cy="1854200"/>
        </p:xfrm>
        <a:graphic>
          <a:graphicData uri="http://schemas.openxmlformats.org/drawingml/2006/table">
            <a:tbl>
              <a:tblPr firstRow="1" bandRow="1">
                <a:tableStyleId>{5940675A-B579-460E-94D1-54222C63F5DA}</a:tableStyleId>
              </a:tblPr>
              <a:tblGrid>
                <a:gridCol w="1224139">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946390">
                  <a:extLst>
                    <a:ext uri="{9D8B030D-6E8A-4147-A177-3AD203B41FA5}">
                      <a16:colId xmlns:a16="http://schemas.microsoft.com/office/drawing/2014/main" val="20002"/>
                    </a:ext>
                  </a:extLst>
                </a:gridCol>
                <a:gridCol w="1059547">
                  <a:extLst>
                    <a:ext uri="{9D8B030D-6E8A-4147-A177-3AD203B41FA5}">
                      <a16:colId xmlns:a16="http://schemas.microsoft.com/office/drawing/2014/main" val="20003"/>
                    </a:ext>
                  </a:extLst>
                </a:gridCol>
                <a:gridCol w="1059547">
                  <a:extLst>
                    <a:ext uri="{9D8B030D-6E8A-4147-A177-3AD203B41FA5}">
                      <a16:colId xmlns:a16="http://schemas.microsoft.com/office/drawing/2014/main" val="20004"/>
                    </a:ext>
                  </a:extLst>
                </a:gridCol>
                <a:gridCol w="1059547">
                  <a:extLst>
                    <a:ext uri="{9D8B030D-6E8A-4147-A177-3AD203B41FA5}">
                      <a16:colId xmlns:a16="http://schemas.microsoft.com/office/drawing/2014/main" val="20005"/>
                    </a:ext>
                  </a:extLst>
                </a:gridCol>
                <a:gridCol w="1059547">
                  <a:extLst>
                    <a:ext uri="{9D8B030D-6E8A-4147-A177-3AD203B41FA5}">
                      <a16:colId xmlns:a16="http://schemas.microsoft.com/office/drawing/2014/main" val="20006"/>
                    </a:ext>
                  </a:extLst>
                </a:gridCol>
              </a:tblGrid>
              <a:tr h="370840">
                <a:tc>
                  <a:txBody>
                    <a:bodyPr/>
                    <a:lstStyle/>
                    <a:p>
                      <a:pPr algn="ctr"/>
                      <a:r>
                        <a:rPr lang="zh-CN" altLang="en-US" sz="1400" b="1" dirty="0"/>
                        <a:t>数据帧流向</a:t>
                      </a:r>
                    </a:p>
                  </a:txBody>
                  <a:tcPr/>
                </a:tc>
                <a:tc>
                  <a:txBody>
                    <a:bodyPr/>
                    <a:lstStyle/>
                    <a:p>
                      <a:pPr algn="ctr"/>
                      <a:r>
                        <a:rPr lang="zh-CN" altLang="en-US" sz="1400" b="1" dirty="0"/>
                        <a:t>去往</a:t>
                      </a:r>
                      <a:r>
                        <a:rPr lang="en-US" altLang="zh-CN" sz="1400" b="1" dirty="0"/>
                        <a:t>AP</a:t>
                      </a:r>
                      <a:endParaRPr lang="zh-CN" altLang="en-US" sz="1400" b="1" dirty="0"/>
                    </a:p>
                  </a:txBody>
                  <a:tcPr/>
                </a:tc>
                <a:tc>
                  <a:txBody>
                    <a:bodyPr/>
                    <a:lstStyle/>
                    <a:p>
                      <a:pPr algn="ctr"/>
                      <a:r>
                        <a:rPr lang="zh-CN" altLang="en-US" sz="1400" b="1" dirty="0"/>
                        <a:t>来自</a:t>
                      </a:r>
                      <a:r>
                        <a:rPr lang="en-US" altLang="zh-CN" sz="1400" b="1" dirty="0"/>
                        <a:t>AP</a:t>
                      </a:r>
                      <a:endParaRPr lang="zh-CN" altLang="en-US" sz="1400" b="1" dirty="0"/>
                    </a:p>
                  </a:txBody>
                  <a:tcPr/>
                </a:tc>
                <a:tc>
                  <a:txBody>
                    <a:bodyPr/>
                    <a:lstStyle/>
                    <a:p>
                      <a:pPr algn="ctr"/>
                      <a:r>
                        <a:rPr lang="zh-CN" altLang="en-US" sz="1400" b="1" dirty="0"/>
                        <a:t>地址</a:t>
                      </a:r>
                      <a:r>
                        <a:rPr lang="en-US" altLang="zh-CN" sz="1400" b="1" dirty="0"/>
                        <a:t>1</a:t>
                      </a:r>
                      <a:endParaRPr lang="zh-CN" altLang="en-US" sz="1400" b="1" dirty="0"/>
                    </a:p>
                  </a:txBody>
                  <a:tcPr/>
                </a:tc>
                <a:tc>
                  <a:txBody>
                    <a:bodyPr/>
                    <a:lstStyle/>
                    <a:p>
                      <a:pPr algn="ctr"/>
                      <a:r>
                        <a:rPr lang="zh-CN" altLang="en-US" sz="1400" b="1" dirty="0"/>
                        <a:t>地址</a:t>
                      </a:r>
                      <a:r>
                        <a:rPr lang="en-US" altLang="zh-CN" sz="1400" b="1" dirty="0"/>
                        <a:t>2</a:t>
                      </a:r>
                      <a:endParaRPr lang="zh-CN" altLang="en-US" sz="1400" b="1" dirty="0"/>
                    </a:p>
                  </a:txBody>
                  <a:tcPr/>
                </a:tc>
                <a:tc>
                  <a:txBody>
                    <a:bodyPr/>
                    <a:lstStyle/>
                    <a:p>
                      <a:pPr algn="ctr"/>
                      <a:r>
                        <a:rPr lang="zh-CN" altLang="en-US" sz="1400" b="1" dirty="0"/>
                        <a:t>地址</a:t>
                      </a:r>
                      <a:r>
                        <a:rPr lang="en-US" altLang="zh-CN" sz="1400" b="1" dirty="0"/>
                        <a:t>3</a:t>
                      </a:r>
                      <a:endParaRPr lang="zh-CN" altLang="en-US" sz="1400" b="1" dirty="0"/>
                    </a:p>
                  </a:txBody>
                  <a:tcPr/>
                </a:tc>
                <a:tc>
                  <a:txBody>
                    <a:bodyPr/>
                    <a:lstStyle/>
                    <a:p>
                      <a:pPr algn="ctr"/>
                      <a:r>
                        <a:rPr lang="zh-CN" altLang="en-US" sz="1400" b="1" dirty="0"/>
                        <a:t>地址</a:t>
                      </a:r>
                      <a:r>
                        <a:rPr lang="en-US" altLang="zh-CN" sz="1400" b="1" dirty="0"/>
                        <a:t>4</a:t>
                      </a:r>
                      <a:endParaRPr lang="zh-CN" altLang="en-US" sz="1400" b="1" dirty="0"/>
                    </a:p>
                  </a:txBody>
                  <a:tcPr/>
                </a:tc>
                <a:extLst>
                  <a:ext uri="{0D108BD9-81ED-4DB2-BD59-A6C34878D82A}">
                    <a16:rowId xmlns:a16="http://schemas.microsoft.com/office/drawing/2014/main" val="10000"/>
                  </a:ext>
                </a:extLst>
              </a:tr>
              <a:tr h="370840">
                <a:tc>
                  <a:txBody>
                    <a:bodyPr/>
                    <a:lstStyle/>
                    <a:p>
                      <a:pPr algn="ctr"/>
                      <a:r>
                        <a:rPr lang="en-US" altLang="zh-CN" sz="1200" b="1" dirty="0"/>
                        <a:t>R</a:t>
                      </a:r>
                      <a:r>
                        <a:rPr lang="zh-CN" altLang="en-US" sz="1200" b="1" dirty="0"/>
                        <a:t>接口</a:t>
                      </a:r>
                      <a:r>
                        <a:rPr lang="en-US" altLang="zh-CN" sz="1200" b="1" dirty="0"/>
                        <a:t>2    AP2</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ctr"/>
                      <a:r>
                        <a:rPr lang="en-US" altLang="zh-CN" sz="1200" b="1" dirty="0"/>
                        <a:t>0</a:t>
                      </a:r>
                      <a:endParaRPr lang="zh-CN" altLang="en-US" sz="1200" b="1" dirty="0"/>
                    </a:p>
                  </a:txBody>
                  <a:tcPr/>
                </a:tc>
                <a:tc>
                  <a:txBody>
                    <a:bodyPr/>
                    <a:lstStyle/>
                    <a:p>
                      <a:pPr algn="ctr"/>
                      <a:r>
                        <a:rPr lang="en-US" altLang="zh-CN" sz="1200" b="1" dirty="0"/>
                        <a:t>AP2</a:t>
                      </a:r>
                      <a:r>
                        <a:rPr lang="zh-CN" altLang="en-US" sz="1200" b="1" dirty="0"/>
                        <a:t>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R</a:t>
                      </a:r>
                      <a:r>
                        <a:rPr lang="zh-CN" altLang="en-US" sz="1200" b="1" dirty="0"/>
                        <a:t>接口</a:t>
                      </a:r>
                      <a:r>
                        <a:rPr lang="en-US" altLang="zh-CN" sz="1200" b="1" dirty="0"/>
                        <a:t>2</a:t>
                      </a:r>
                      <a:r>
                        <a:rPr lang="zh-CN" altLang="en-US" sz="1200" b="1" dirty="0"/>
                        <a:t>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C</a:t>
                      </a:r>
                      <a:r>
                        <a:rPr lang="zh-CN" altLang="en-US" sz="1200" b="1" dirty="0"/>
                        <a:t>的地址</a:t>
                      </a:r>
                    </a:p>
                  </a:txBody>
                  <a:tcPr/>
                </a:tc>
                <a:tc>
                  <a:txBody>
                    <a:bodyPr/>
                    <a:lstStyle/>
                    <a:p>
                      <a:pPr algn="ctr"/>
                      <a:endParaRPr lang="zh-CN" altLang="en-US" sz="1200" b="1" dirty="0"/>
                    </a:p>
                  </a:txBody>
                  <a:tcPr/>
                </a:tc>
                <a:extLst>
                  <a:ext uri="{0D108BD9-81ED-4DB2-BD59-A6C34878D82A}">
                    <a16:rowId xmlns:a16="http://schemas.microsoft.com/office/drawing/2014/main" val="10001"/>
                  </a:ext>
                </a:extLst>
              </a:tr>
              <a:tr h="370840">
                <a:tc>
                  <a:txBody>
                    <a:bodyPr/>
                    <a:lstStyle/>
                    <a:p>
                      <a:pPr algn="ctr"/>
                      <a:r>
                        <a:rPr lang="en-US" altLang="zh-CN" sz="1200" b="1" dirty="0"/>
                        <a:t>AP2      C</a:t>
                      </a:r>
                      <a:endParaRPr lang="zh-CN" altLang="en-US" sz="1200" b="1" dirty="0"/>
                    </a:p>
                  </a:txBody>
                  <a:tcPr/>
                </a:tc>
                <a:tc>
                  <a:txBody>
                    <a:bodyPr/>
                    <a:lstStyle/>
                    <a:p>
                      <a:pPr algn="ctr"/>
                      <a:r>
                        <a:rPr lang="en-US" altLang="zh-CN" sz="1200" b="1" dirty="0"/>
                        <a:t>0</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ctr"/>
                      <a:r>
                        <a:rPr lang="en-US" altLang="zh-CN" sz="1200" b="1" dirty="0"/>
                        <a:t>C</a:t>
                      </a:r>
                      <a:r>
                        <a:rPr lang="zh-CN" altLang="en-US" sz="1200" b="1" dirty="0"/>
                        <a:t>的地址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AP2</a:t>
                      </a:r>
                      <a:r>
                        <a:rPr lang="zh-CN" altLang="en-US" sz="1200" b="1" dirty="0"/>
                        <a:t>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R</a:t>
                      </a:r>
                      <a:r>
                        <a:rPr lang="zh-CN" altLang="en-US" sz="1200" b="1" dirty="0"/>
                        <a:t>接口</a:t>
                      </a:r>
                      <a:r>
                        <a:rPr lang="en-US" altLang="zh-CN" sz="1200" b="1" dirty="0"/>
                        <a:t>2</a:t>
                      </a:r>
                      <a:r>
                        <a:rPr lang="zh-CN" altLang="en-US" sz="1200" b="1" dirty="0"/>
                        <a:t>地址</a:t>
                      </a:r>
                    </a:p>
                  </a:txBody>
                  <a:tcPr/>
                </a:tc>
                <a:tc>
                  <a:txBody>
                    <a:bodyPr/>
                    <a:lstStyle/>
                    <a:p>
                      <a:pPr algn="ctr"/>
                      <a:endParaRPr lang="zh-CN" altLang="en-US" sz="1200" b="1" dirty="0"/>
                    </a:p>
                  </a:txBody>
                  <a:tcPr/>
                </a:tc>
                <a:extLst>
                  <a:ext uri="{0D108BD9-81ED-4DB2-BD59-A6C34878D82A}">
                    <a16:rowId xmlns:a16="http://schemas.microsoft.com/office/drawing/2014/main" val="10002"/>
                  </a:ext>
                </a:extLst>
              </a:tr>
              <a:tr h="370840">
                <a:tc>
                  <a:txBody>
                    <a:bodyPr/>
                    <a:lstStyle/>
                    <a:p>
                      <a:pPr algn="ctr"/>
                      <a:r>
                        <a:rPr lang="en-US" altLang="zh-CN" sz="1200" b="1" dirty="0"/>
                        <a:t>C     AP2</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ctr"/>
                      <a:r>
                        <a:rPr lang="en-US" altLang="zh-CN" sz="1200" b="1" dirty="0"/>
                        <a:t>0</a:t>
                      </a:r>
                      <a:endParaRPr lang="zh-CN" altLang="en-US" sz="1200" b="1" dirty="0"/>
                    </a:p>
                  </a:txBody>
                  <a:tcPr/>
                </a:tc>
                <a:tc>
                  <a:txBody>
                    <a:bodyPr/>
                    <a:lstStyle/>
                    <a:p>
                      <a:pPr algn="ctr"/>
                      <a:r>
                        <a:rPr lang="en-US" altLang="zh-CN" sz="1200" b="1" dirty="0"/>
                        <a:t>AP2</a:t>
                      </a:r>
                      <a:r>
                        <a:rPr lang="zh-CN" altLang="en-US" sz="1200" b="1" dirty="0"/>
                        <a:t>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C</a:t>
                      </a:r>
                      <a:r>
                        <a:rPr lang="zh-CN" altLang="en-US" sz="1200" b="1" dirty="0"/>
                        <a:t>的地址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R</a:t>
                      </a:r>
                      <a:r>
                        <a:rPr lang="zh-CN" altLang="en-US" sz="1200" b="1" dirty="0"/>
                        <a:t>接口</a:t>
                      </a:r>
                      <a:r>
                        <a:rPr lang="en-US" altLang="zh-CN" sz="1200" b="1" dirty="0"/>
                        <a:t>2</a:t>
                      </a:r>
                      <a:r>
                        <a:rPr lang="zh-CN" altLang="en-US" sz="1200" b="1" dirty="0"/>
                        <a:t>地址</a:t>
                      </a:r>
                    </a:p>
                  </a:txBody>
                  <a:tcPr/>
                </a:tc>
                <a:tc>
                  <a:txBody>
                    <a:bodyPr/>
                    <a:lstStyle/>
                    <a:p>
                      <a:pPr algn="ctr"/>
                      <a:endParaRPr lang="zh-CN" altLang="en-US" sz="1200" b="1" dirty="0"/>
                    </a:p>
                  </a:txBody>
                  <a:tcPr/>
                </a:tc>
                <a:extLst>
                  <a:ext uri="{0D108BD9-81ED-4DB2-BD59-A6C34878D82A}">
                    <a16:rowId xmlns:a16="http://schemas.microsoft.com/office/drawing/2014/main" val="10003"/>
                  </a:ext>
                </a:extLst>
              </a:tr>
              <a:tr h="370840">
                <a:tc>
                  <a:txBody>
                    <a:bodyPr/>
                    <a:lstStyle/>
                    <a:p>
                      <a:pPr algn="ctr"/>
                      <a:r>
                        <a:rPr lang="en-US" altLang="zh-CN" sz="1200" b="1" dirty="0"/>
                        <a:t>AP2    R</a:t>
                      </a:r>
                      <a:r>
                        <a:rPr lang="zh-CN" altLang="en-US" sz="1200" b="1" dirty="0"/>
                        <a:t>接口</a:t>
                      </a:r>
                      <a:r>
                        <a:rPr lang="en-US" altLang="zh-CN" sz="1200" b="1" dirty="0"/>
                        <a:t>2</a:t>
                      </a:r>
                      <a:endParaRPr lang="zh-CN" altLang="en-US" sz="1200" b="1" dirty="0"/>
                    </a:p>
                  </a:txBody>
                  <a:tcPr/>
                </a:tc>
                <a:tc>
                  <a:txBody>
                    <a:bodyPr/>
                    <a:lstStyle/>
                    <a:p>
                      <a:pPr algn="ctr"/>
                      <a:r>
                        <a:rPr lang="en-US" altLang="zh-CN" sz="1200" b="1" dirty="0"/>
                        <a:t>0</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ctr"/>
                      <a:r>
                        <a:rPr lang="en-US" altLang="zh-CN" sz="1200" b="1" dirty="0"/>
                        <a:t>R</a:t>
                      </a:r>
                      <a:r>
                        <a:rPr lang="zh-CN" altLang="en-US" sz="1200" b="1" dirty="0"/>
                        <a:t>接口</a:t>
                      </a:r>
                      <a:r>
                        <a:rPr lang="en-US" altLang="zh-CN" sz="1200" b="1" dirty="0"/>
                        <a:t>2</a:t>
                      </a:r>
                      <a:r>
                        <a:rPr lang="zh-CN" altLang="en-US" sz="1200" b="1" dirty="0"/>
                        <a:t>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AP2</a:t>
                      </a:r>
                      <a:r>
                        <a:rPr lang="zh-CN" altLang="en-US" sz="1200" b="1" dirty="0"/>
                        <a:t>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C</a:t>
                      </a:r>
                      <a:r>
                        <a:rPr lang="zh-CN" altLang="en-US" sz="1200" b="1" dirty="0"/>
                        <a:t>的地址</a:t>
                      </a:r>
                    </a:p>
                  </a:txBody>
                  <a:tcPr/>
                </a:tc>
                <a:tc>
                  <a:txBody>
                    <a:bodyPr/>
                    <a:lstStyle/>
                    <a:p>
                      <a:pPr algn="ctr"/>
                      <a:endParaRPr lang="zh-CN" altLang="en-US" sz="1200" b="1" dirty="0"/>
                    </a:p>
                  </a:txBody>
                  <a:tcPr/>
                </a:tc>
                <a:extLst>
                  <a:ext uri="{0D108BD9-81ED-4DB2-BD59-A6C34878D82A}">
                    <a16:rowId xmlns:a16="http://schemas.microsoft.com/office/drawing/2014/main" val="10004"/>
                  </a:ext>
                </a:extLst>
              </a:tr>
            </a:tbl>
          </a:graphicData>
        </a:graphic>
      </p:graphicFrame>
      <p:cxnSp>
        <p:nvCxnSpPr>
          <p:cNvPr id="10" name="直接箭头连接符 9"/>
          <p:cNvCxnSpPr/>
          <p:nvPr/>
        </p:nvCxnSpPr>
        <p:spPr>
          <a:xfrm>
            <a:off x="1619250" y="4508500"/>
            <a:ext cx="14446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547813" y="4868863"/>
            <a:ext cx="2159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403350" y="5229225"/>
            <a:ext cx="2159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403350" y="5589588"/>
            <a:ext cx="14446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24750" y="4581525"/>
            <a:ext cx="647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524750" y="4941888"/>
            <a:ext cx="647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524750" y="5300663"/>
            <a:ext cx="647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524750" y="5661025"/>
            <a:ext cx="647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331640" y="1412776"/>
            <a:ext cx="6769100" cy="1792287"/>
            <a:chOff x="1403350" y="1296604"/>
            <a:chExt cx="6769100" cy="1792287"/>
          </a:xfrm>
        </p:grpSpPr>
        <p:pic>
          <p:nvPicPr>
            <p:cNvPr id="53254" name="Picture 65" descr="发送到AP"/>
            <p:cNvPicPr>
              <a:picLocks noChangeAspect="1" noChangeArrowheads="1"/>
            </p:cNvPicPr>
            <p:nvPr/>
          </p:nvPicPr>
          <p:blipFill>
            <a:blip r:embed="rId2" cstate="print"/>
            <a:srcRect l="1962" t="31506" b="27550"/>
            <a:stretch>
              <a:fillRect/>
            </a:stretch>
          </p:blipFill>
          <p:spPr bwMode="auto">
            <a:xfrm>
              <a:off x="1403350" y="1296604"/>
              <a:ext cx="6769100" cy="1792287"/>
            </a:xfrm>
            <a:prstGeom prst="rect">
              <a:avLst/>
            </a:prstGeom>
            <a:noFill/>
            <a:ln w="9525">
              <a:noFill/>
              <a:miter lim="800000"/>
              <a:headEnd/>
              <a:tailEnd/>
            </a:ln>
          </p:spPr>
        </p:pic>
        <p:pic>
          <p:nvPicPr>
            <p:cNvPr id="16" name="图片 15" descr="timg (3).jpg"/>
            <p:cNvPicPr>
              <a:picLocks noChangeAspect="1"/>
            </p:cNvPicPr>
            <p:nvPr/>
          </p:nvPicPr>
          <p:blipFill>
            <a:blip r:embed="rId3" cstate="print">
              <a:lum contrast="4000"/>
            </a:blip>
            <a:stretch>
              <a:fillRect/>
            </a:stretch>
          </p:blipFill>
          <p:spPr>
            <a:xfrm>
              <a:off x="1691679" y="2276872"/>
              <a:ext cx="477925" cy="291932"/>
            </a:xfrm>
            <a:prstGeom prst="rect">
              <a:avLst/>
            </a:prstGeom>
          </p:spPr>
        </p:pic>
        <p:sp>
          <p:nvSpPr>
            <p:cNvPr id="17" name="TextBox 16"/>
            <p:cNvSpPr txBox="1"/>
            <p:nvPr/>
          </p:nvSpPr>
          <p:spPr>
            <a:xfrm>
              <a:off x="1907704" y="2204864"/>
              <a:ext cx="432048" cy="307777"/>
            </a:xfrm>
            <a:prstGeom prst="rect">
              <a:avLst/>
            </a:prstGeom>
            <a:noFill/>
          </p:spPr>
          <p:txBody>
            <a:bodyPr wrap="square" rtlCol="0">
              <a:spAutoFit/>
            </a:bodyPr>
            <a:lstStyle/>
            <a:p>
              <a:r>
                <a:rPr lang="en-US" altLang="zh-CN" sz="1400" dirty="0"/>
                <a:t>C</a:t>
              </a:r>
              <a:endParaRPr lang="zh-CN" altLang="en-US" sz="1400" dirty="0"/>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5"/>
          <p:cNvSpPr>
            <a:spLocks noGrp="1"/>
          </p:cNvSpPr>
          <p:nvPr>
            <p:ph type="title"/>
          </p:nvPr>
        </p:nvSpPr>
        <p:spPr>
          <a:xfrm>
            <a:off x="0" y="0"/>
            <a:ext cx="8892480" cy="1090613"/>
          </a:xfrm>
        </p:spPr>
        <p:txBody>
          <a:bodyPr/>
          <a:lstStyle/>
          <a:p>
            <a:pPr algn="l" eaLnBrk="1" hangingPunct="1"/>
            <a:r>
              <a:rPr lang="en-US" altLang="zh-CN" sz="3200" u="sng" dirty="0">
                <a:latin typeface="+mn-lt"/>
              </a:rPr>
              <a:t>4.8  IEEE 802.11</a:t>
            </a:r>
            <a:r>
              <a:rPr lang="zh-CN" altLang="zh-CN" sz="3200" u="sng" dirty="0">
                <a:latin typeface="+mn-lt"/>
                <a:ea typeface="华文新魏" pitchFamily="2" charset="-122"/>
              </a:rPr>
              <a:t>无线</a:t>
            </a:r>
            <a:r>
              <a:rPr lang="zh-CN" altLang="en-US" sz="3200" u="sng" dirty="0">
                <a:latin typeface="+mn-lt"/>
                <a:ea typeface="华文新魏" pitchFamily="2" charset="-122"/>
              </a:rPr>
              <a:t>网络设备与</a:t>
            </a:r>
            <a:r>
              <a:rPr lang="en-US" altLang="zh-CN" sz="3200" u="sng" dirty="0">
                <a:latin typeface="+mn-lt"/>
                <a:ea typeface="华文新魏" pitchFamily="2" charset="-122"/>
              </a:rPr>
              <a:t>Wi-Fi</a:t>
            </a:r>
            <a:r>
              <a:rPr lang="zh-CN" altLang="en-US" sz="3200" u="sng" dirty="0">
                <a:latin typeface="+mn-lt"/>
                <a:ea typeface="华文新魏" pitchFamily="2" charset="-122"/>
              </a:rPr>
              <a:t>组网方法</a:t>
            </a:r>
          </a:p>
        </p:txBody>
      </p:sp>
      <p:sp>
        <p:nvSpPr>
          <p:cNvPr id="17" name="内容占位符 16"/>
          <p:cNvSpPr>
            <a:spLocks noGrp="1"/>
          </p:cNvSpPr>
          <p:nvPr>
            <p:ph idx="1"/>
          </p:nvPr>
        </p:nvSpPr>
        <p:spPr>
          <a:xfrm>
            <a:off x="323528" y="1124744"/>
            <a:ext cx="8280920" cy="2448272"/>
          </a:xfrm>
        </p:spPr>
        <p:txBody>
          <a:bodyPr/>
          <a:lstStyle/>
          <a:p>
            <a:pPr eaLnBrk="1" hangingPunct="1">
              <a:buFontTx/>
              <a:buNone/>
              <a:defRPr/>
            </a:pPr>
            <a:r>
              <a:rPr lang="zh-CN" altLang="en-US" dirty="0">
                <a:ea typeface="华文新魏" pitchFamily="2" charset="-122"/>
              </a:rPr>
              <a:t>无线局域网设备主要包括：</a:t>
            </a:r>
            <a:endParaRPr lang="en-US" altLang="zh-CN" dirty="0">
              <a:ea typeface="华文新魏" pitchFamily="2" charset="-122"/>
            </a:endParaRPr>
          </a:p>
          <a:p>
            <a:pPr marL="450850" lvl="1" indent="6350" eaLnBrk="1" hangingPunct="1">
              <a:defRPr/>
            </a:pPr>
            <a:r>
              <a:rPr lang="zh-CN" altLang="en-US" dirty="0">
                <a:ea typeface="华文新魏" pitchFamily="2" charset="-122"/>
              </a:rPr>
              <a:t>无线网卡、无线接入点、无线网桥、无线路由器、无线局域网控制器</a:t>
            </a:r>
            <a:endParaRPr lang="en-US" altLang="zh-CN" sz="2800" u="sng" dirty="0">
              <a:solidFill>
                <a:schemeClr val="accent6"/>
              </a:solidFill>
              <a:ea typeface="华文新魏" pitchFamily="2" charset="-122"/>
            </a:endParaRPr>
          </a:p>
          <a:p>
            <a:pPr eaLnBrk="1" hangingPunct="1">
              <a:buFontTx/>
              <a:buNone/>
              <a:defRPr/>
            </a:pPr>
            <a:r>
              <a:rPr lang="en-US" altLang="zh-CN" sz="2800" u="sng" dirty="0">
                <a:solidFill>
                  <a:schemeClr val="accent6"/>
                </a:solidFill>
                <a:ea typeface="华文新魏" pitchFamily="2" charset="-122"/>
              </a:rPr>
              <a:t>4</a:t>
            </a:r>
            <a:r>
              <a:rPr lang="en-US" altLang="zh-CN" sz="2800" b="1" u="sng" dirty="0">
                <a:solidFill>
                  <a:schemeClr val="accent6"/>
                </a:solidFill>
                <a:ea typeface="华文新魏" pitchFamily="2" charset="-122"/>
              </a:rPr>
              <a:t>.8.1  IEEE 802.11</a:t>
            </a:r>
            <a:r>
              <a:rPr lang="zh-CN" altLang="en-US" sz="2800" b="1" u="sng" dirty="0">
                <a:solidFill>
                  <a:schemeClr val="accent6"/>
                </a:solidFill>
                <a:ea typeface="华文新魏" pitchFamily="2" charset="-122"/>
              </a:rPr>
              <a:t>无线网卡</a:t>
            </a:r>
            <a:endParaRPr lang="en-US" altLang="zh-CN" sz="800" u="sng" dirty="0">
              <a:solidFill>
                <a:schemeClr val="accent6"/>
              </a:solidFill>
              <a:ea typeface="华文新魏" pitchFamily="2" charset="-122"/>
            </a:endParaRPr>
          </a:p>
          <a:p>
            <a:pPr eaLnBrk="1" hangingPunct="1">
              <a:buFontTx/>
              <a:buNone/>
              <a:defRPr/>
            </a:pPr>
            <a:r>
              <a:rPr lang="zh-CN" altLang="en-US" b="1" dirty="0">
                <a:ea typeface="华文新魏" pitchFamily="2" charset="-122"/>
              </a:rPr>
              <a:t>无线网卡结构</a:t>
            </a:r>
            <a:endParaRPr lang="en-US" altLang="zh-CN" b="1" dirty="0">
              <a:ea typeface="华文新魏" pitchFamily="2" charset="-122"/>
            </a:endParaRPr>
          </a:p>
        </p:txBody>
      </p:sp>
      <p:sp>
        <p:nvSpPr>
          <p:cNvPr id="6963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a:xfrm>
            <a:off x="7020272" y="6400800"/>
            <a:ext cx="1905000" cy="457200"/>
          </a:xfrm>
        </p:spPr>
        <p:txBody>
          <a:bodyPr/>
          <a:lstStyle/>
          <a:p>
            <a:pPr>
              <a:defRPr/>
            </a:pPr>
            <a:fld id="{505077FC-BA69-4851-BC4C-A95655C3C795}" type="slidenum">
              <a:rPr lang="zh-CN" altLang="en-US">
                <a:solidFill>
                  <a:srgbClr val="000000"/>
                </a:solidFill>
              </a:rPr>
              <a:pPr>
                <a:defRPr/>
              </a:pPr>
              <a:t>137</a:t>
            </a:fld>
            <a:endParaRPr lang="en-US" altLang="zh-CN" dirty="0">
              <a:solidFill>
                <a:srgbClr val="000000"/>
              </a:solidFill>
            </a:endParaRPr>
          </a:p>
        </p:txBody>
      </p:sp>
      <p:pic>
        <p:nvPicPr>
          <p:cNvPr id="6" name="图片 5" descr="微信图片_20171114082216.jpg"/>
          <p:cNvPicPr>
            <a:picLocks noChangeAspect="1"/>
          </p:cNvPicPr>
          <p:nvPr/>
        </p:nvPicPr>
        <p:blipFill>
          <a:blip r:embed="rId2" cstate="print">
            <a:lum contrast="40000"/>
          </a:blip>
          <a:srcRect l="4326" t="20600" r="6688" b="29000"/>
          <a:stretch>
            <a:fillRect/>
          </a:stretch>
        </p:blipFill>
        <p:spPr>
          <a:xfrm>
            <a:off x="1115616" y="3501008"/>
            <a:ext cx="6624736" cy="2814047"/>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微信图片_20171114082244.jpg"/>
          <p:cNvPicPr>
            <a:picLocks noChangeAspect="1"/>
          </p:cNvPicPr>
          <p:nvPr/>
        </p:nvPicPr>
        <p:blipFill>
          <a:blip r:embed="rId2" cstate="print">
            <a:lum contrast="30000"/>
          </a:blip>
          <a:srcRect l="5901" t="33200" r="7476" b="23750"/>
          <a:stretch>
            <a:fillRect/>
          </a:stretch>
        </p:blipFill>
        <p:spPr>
          <a:xfrm>
            <a:off x="2411760" y="4419274"/>
            <a:ext cx="6542925" cy="2438726"/>
          </a:xfrm>
          <a:prstGeom prst="rect">
            <a:avLst/>
          </a:prstGeom>
        </p:spPr>
      </p:pic>
      <p:sp>
        <p:nvSpPr>
          <p:cNvPr id="17" name="内容占位符 16"/>
          <p:cNvSpPr>
            <a:spLocks noGrp="1"/>
          </p:cNvSpPr>
          <p:nvPr>
            <p:ph idx="1"/>
          </p:nvPr>
        </p:nvSpPr>
        <p:spPr>
          <a:xfrm>
            <a:off x="179512" y="116632"/>
            <a:ext cx="8280920" cy="4752528"/>
          </a:xfrm>
        </p:spPr>
        <p:txBody>
          <a:bodyPr/>
          <a:lstStyle/>
          <a:p>
            <a:pPr eaLnBrk="1" hangingPunct="1">
              <a:buNone/>
              <a:defRPr/>
            </a:pPr>
            <a:r>
              <a:rPr lang="en-US" altLang="zh-CN" sz="3200" b="1" u="sng" dirty="0">
                <a:solidFill>
                  <a:schemeClr val="accent6"/>
                </a:solidFill>
                <a:ea typeface="华文新魏" pitchFamily="2" charset="-122"/>
              </a:rPr>
              <a:t>802.11</a:t>
            </a:r>
            <a:r>
              <a:rPr lang="zh-CN" altLang="en-US" sz="3200" b="1" u="sng" dirty="0">
                <a:solidFill>
                  <a:schemeClr val="accent6"/>
                </a:solidFill>
                <a:ea typeface="华文新魏" pitchFamily="2" charset="-122"/>
              </a:rPr>
              <a:t>无线网卡分类</a:t>
            </a:r>
            <a:endParaRPr lang="en-US" altLang="zh-CN" sz="3200" u="sng" dirty="0">
              <a:solidFill>
                <a:schemeClr val="accent6"/>
              </a:solidFill>
              <a:ea typeface="华文新魏" pitchFamily="2" charset="-122"/>
            </a:endParaRPr>
          </a:p>
          <a:p>
            <a:pPr eaLnBrk="1" hangingPunct="1">
              <a:buFontTx/>
              <a:buNone/>
              <a:defRPr/>
            </a:pPr>
            <a:endParaRPr lang="en-US" altLang="zh-CN" sz="800" b="1" u="sng" dirty="0">
              <a:solidFill>
                <a:schemeClr val="accent6"/>
              </a:solidFill>
              <a:ea typeface="华文新魏" pitchFamily="2" charset="-122"/>
            </a:endParaRPr>
          </a:p>
          <a:p>
            <a:pPr eaLnBrk="1" hangingPunct="1">
              <a:spcAft>
                <a:spcPts val="0"/>
              </a:spcAft>
              <a:defRPr/>
            </a:pPr>
            <a:r>
              <a:rPr lang="zh-CN" altLang="en-US" sz="2800" b="1" dirty="0">
                <a:ea typeface="华文新魏" pitchFamily="2" charset="-122"/>
              </a:rPr>
              <a:t>按照无线局域网协议标准</a:t>
            </a:r>
            <a:endParaRPr lang="en-US" altLang="zh-CN" sz="2800" b="1" dirty="0">
              <a:ea typeface="华文新魏" pitchFamily="2" charset="-122"/>
            </a:endParaRPr>
          </a:p>
          <a:p>
            <a:pPr lvl="1" eaLnBrk="1" hangingPunct="1">
              <a:spcBef>
                <a:spcPts val="0"/>
              </a:spcBef>
              <a:spcAft>
                <a:spcPts val="0"/>
              </a:spcAft>
              <a:defRPr/>
            </a:pPr>
            <a:r>
              <a:rPr lang="en-US" altLang="zh-CN" sz="2400" b="1" dirty="0">
                <a:ea typeface="华文新魏" pitchFamily="2" charset="-122"/>
              </a:rPr>
              <a:t>802.11b</a:t>
            </a:r>
          </a:p>
          <a:p>
            <a:pPr lvl="1" eaLnBrk="1" hangingPunct="1">
              <a:spcBef>
                <a:spcPts val="0"/>
              </a:spcBef>
              <a:spcAft>
                <a:spcPts val="0"/>
              </a:spcAft>
              <a:defRPr/>
            </a:pPr>
            <a:r>
              <a:rPr lang="en-US" altLang="zh-CN" sz="2400" dirty="0">
                <a:ea typeface="华文新魏" pitchFamily="2" charset="-122"/>
              </a:rPr>
              <a:t>802.11a</a:t>
            </a:r>
          </a:p>
          <a:p>
            <a:pPr lvl="1" eaLnBrk="1" hangingPunct="1">
              <a:spcBef>
                <a:spcPts val="0"/>
              </a:spcBef>
              <a:spcAft>
                <a:spcPts val="0"/>
              </a:spcAft>
              <a:defRPr/>
            </a:pPr>
            <a:r>
              <a:rPr lang="en-US" altLang="zh-CN" sz="2400" b="1" dirty="0">
                <a:ea typeface="华文新魏" pitchFamily="2" charset="-122"/>
              </a:rPr>
              <a:t>802.11g</a:t>
            </a:r>
          </a:p>
          <a:p>
            <a:pPr lvl="1" eaLnBrk="1" hangingPunct="1">
              <a:spcBef>
                <a:spcPts val="0"/>
              </a:spcBef>
              <a:spcAft>
                <a:spcPts val="0"/>
              </a:spcAft>
              <a:defRPr/>
            </a:pPr>
            <a:r>
              <a:rPr lang="en-US" altLang="zh-CN" sz="2400" dirty="0">
                <a:ea typeface="华文新魏" pitchFamily="2" charset="-122"/>
              </a:rPr>
              <a:t>802.11n</a:t>
            </a:r>
            <a:endParaRPr lang="en-US" altLang="zh-CN" sz="2400" b="1" dirty="0">
              <a:ea typeface="华文新魏" pitchFamily="2" charset="-122"/>
            </a:endParaRPr>
          </a:p>
          <a:p>
            <a:pPr eaLnBrk="1" hangingPunct="1">
              <a:spcAft>
                <a:spcPts val="0"/>
              </a:spcAft>
              <a:defRPr/>
            </a:pPr>
            <a:r>
              <a:rPr lang="zh-CN" altLang="en-US" sz="2800" dirty="0">
                <a:ea typeface="华文新魏" pitchFamily="2" charset="-122"/>
              </a:rPr>
              <a:t>按照网卡接口类型分类</a:t>
            </a:r>
            <a:endParaRPr lang="en-US" altLang="zh-CN" sz="2800" dirty="0">
              <a:ea typeface="华文新魏" pitchFamily="2" charset="-122"/>
            </a:endParaRPr>
          </a:p>
          <a:p>
            <a:pPr lvl="1" eaLnBrk="1" hangingPunct="1">
              <a:spcBef>
                <a:spcPts val="0"/>
              </a:spcBef>
              <a:spcAft>
                <a:spcPts val="0"/>
              </a:spcAft>
              <a:defRPr/>
            </a:pPr>
            <a:r>
              <a:rPr lang="zh-CN" altLang="en-US" sz="2400" dirty="0">
                <a:ea typeface="华文新魏" pitchFamily="2" charset="-122"/>
              </a:rPr>
              <a:t>外置无线网卡</a:t>
            </a:r>
            <a:endParaRPr lang="en-US" altLang="zh-CN" sz="2400" dirty="0">
              <a:ea typeface="华文新魏" pitchFamily="2" charset="-122"/>
            </a:endParaRPr>
          </a:p>
          <a:p>
            <a:pPr lvl="1" eaLnBrk="1" hangingPunct="1">
              <a:spcBef>
                <a:spcPts val="0"/>
              </a:spcBef>
              <a:spcAft>
                <a:spcPts val="0"/>
              </a:spcAft>
              <a:defRPr/>
            </a:pPr>
            <a:r>
              <a:rPr lang="zh-CN" altLang="en-US" sz="2400" b="1" dirty="0">
                <a:ea typeface="华文新魏" pitchFamily="2" charset="-122"/>
              </a:rPr>
              <a:t>笔记本计算机内置无线网卡</a:t>
            </a:r>
            <a:endParaRPr lang="en-US" altLang="zh-CN" sz="2400" b="1" dirty="0">
              <a:ea typeface="华文新魏" pitchFamily="2" charset="-122"/>
            </a:endParaRPr>
          </a:p>
          <a:p>
            <a:pPr lvl="1" eaLnBrk="1" hangingPunct="1">
              <a:spcBef>
                <a:spcPts val="0"/>
              </a:spcBef>
              <a:spcAft>
                <a:spcPts val="0"/>
              </a:spcAft>
              <a:defRPr/>
            </a:pPr>
            <a:r>
              <a:rPr lang="zh-CN" altLang="en-US" sz="2400" dirty="0">
                <a:ea typeface="华文新魏" pitchFamily="2" charset="-122"/>
              </a:rPr>
              <a:t>移动终端设备内嵌无线网卡</a:t>
            </a:r>
            <a:endParaRPr lang="zh-CN" altLang="en-US" sz="2400" b="1" dirty="0">
              <a:ea typeface="华文新魏" pitchFamily="2" charset="-122"/>
            </a:endParaRPr>
          </a:p>
        </p:txBody>
      </p:sp>
      <p:sp>
        <p:nvSpPr>
          <p:cNvPr id="5" name="灯片编号占位符 4"/>
          <p:cNvSpPr>
            <a:spLocks noGrp="1"/>
          </p:cNvSpPr>
          <p:nvPr>
            <p:ph type="sldNum" sz="quarter" idx="12"/>
          </p:nvPr>
        </p:nvSpPr>
        <p:spPr>
          <a:xfrm>
            <a:off x="7020272" y="6400800"/>
            <a:ext cx="1905000" cy="457200"/>
          </a:xfrm>
        </p:spPr>
        <p:txBody>
          <a:bodyPr/>
          <a:lstStyle/>
          <a:p>
            <a:pPr>
              <a:defRPr/>
            </a:pPr>
            <a:fld id="{505077FC-BA69-4851-BC4C-A95655C3C795}" type="slidenum">
              <a:rPr lang="zh-CN" altLang="en-US">
                <a:solidFill>
                  <a:srgbClr val="000000"/>
                </a:solidFill>
              </a:rPr>
              <a:pPr>
                <a:defRPr/>
              </a:pPr>
              <a:t>138</a:t>
            </a:fld>
            <a:endParaRPr lang="en-US" altLang="zh-CN" dirty="0">
              <a:solidFill>
                <a:srgbClr val="00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404664"/>
            <a:ext cx="8280920" cy="2952328"/>
          </a:xfrm>
        </p:spPr>
        <p:txBody>
          <a:bodyPr/>
          <a:lstStyle/>
          <a:p>
            <a:pPr eaLnBrk="1" hangingPunct="1">
              <a:buNone/>
              <a:defRPr/>
            </a:pPr>
            <a:r>
              <a:rPr lang="en-US" altLang="zh-CN" sz="3200" u="sng" dirty="0">
                <a:solidFill>
                  <a:schemeClr val="accent6"/>
                </a:solidFill>
                <a:ea typeface="华文新魏" pitchFamily="2" charset="-122"/>
              </a:rPr>
              <a:t>4</a:t>
            </a:r>
            <a:r>
              <a:rPr lang="en-US" altLang="zh-CN" sz="3200" b="1" u="sng" dirty="0">
                <a:solidFill>
                  <a:schemeClr val="accent6"/>
                </a:solidFill>
                <a:ea typeface="华文新魏" pitchFamily="2" charset="-122"/>
              </a:rPr>
              <a:t>.8.2  802.11</a:t>
            </a:r>
            <a:r>
              <a:rPr lang="zh-CN" altLang="en-US" sz="3200" b="1" u="sng" dirty="0">
                <a:solidFill>
                  <a:schemeClr val="accent6"/>
                </a:solidFill>
                <a:ea typeface="华文新魏" pitchFamily="2" charset="-122"/>
              </a:rPr>
              <a:t>无线接入点</a:t>
            </a:r>
            <a:endParaRPr lang="en-US" altLang="zh-CN" sz="3200" u="sng" dirty="0">
              <a:solidFill>
                <a:schemeClr val="accent6"/>
              </a:solidFill>
              <a:ea typeface="华文新魏" pitchFamily="2" charset="-122"/>
            </a:endParaRPr>
          </a:p>
          <a:p>
            <a:pPr eaLnBrk="1" hangingPunct="1">
              <a:buFontTx/>
              <a:buNone/>
              <a:defRPr/>
            </a:pPr>
            <a:endParaRPr lang="en-US" altLang="zh-CN" sz="800" b="1" u="sng" dirty="0">
              <a:solidFill>
                <a:schemeClr val="accent6"/>
              </a:solidFill>
              <a:ea typeface="华文新魏" pitchFamily="2" charset="-122"/>
            </a:endParaRPr>
          </a:p>
          <a:p>
            <a:pPr eaLnBrk="1" hangingPunct="1">
              <a:defRPr/>
            </a:pPr>
            <a:r>
              <a:rPr lang="en-US" altLang="zh-CN" sz="2400" b="1" dirty="0">
                <a:ea typeface="华文新魏" pitchFamily="2" charset="-122"/>
              </a:rPr>
              <a:t>AP</a:t>
            </a:r>
            <a:r>
              <a:rPr lang="zh-CN" altLang="en-US" sz="2400" b="1" dirty="0">
                <a:ea typeface="华文新魏" pitchFamily="2" charset="-122"/>
              </a:rPr>
              <a:t>设备发展</a:t>
            </a:r>
            <a:endParaRPr lang="en-US" altLang="zh-CN" sz="2400" b="1" dirty="0">
              <a:ea typeface="华文新魏" pitchFamily="2" charset="-122"/>
            </a:endParaRPr>
          </a:p>
          <a:p>
            <a:pPr lvl="1" eaLnBrk="1" hangingPunct="1">
              <a:spcBef>
                <a:spcPts val="0"/>
              </a:spcBef>
              <a:spcAft>
                <a:spcPts val="0"/>
              </a:spcAft>
              <a:defRPr/>
            </a:pPr>
            <a:r>
              <a:rPr lang="zh-CN" altLang="en-US" dirty="0">
                <a:ea typeface="华文新魏" pitchFamily="2" charset="-122"/>
              </a:rPr>
              <a:t>无线接入点可以作为无线网桥</a:t>
            </a:r>
            <a:endParaRPr lang="en-US" altLang="zh-CN" dirty="0">
              <a:ea typeface="华文新魏" pitchFamily="2" charset="-122"/>
            </a:endParaRPr>
          </a:p>
          <a:p>
            <a:pPr lvl="1" eaLnBrk="1" hangingPunct="1">
              <a:spcBef>
                <a:spcPts val="0"/>
              </a:spcBef>
              <a:spcAft>
                <a:spcPts val="0"/>
              </a:spcAft>
              <a:defRPr/>
            </a:pPr>
            <a:r>
              <a:rPr lang="zh-CN" altLang="en-US" dirty="0">
                <a:ea typeface="华文新魏" pitchFamily="2" charset="-122"/>
              </a:rPr>
              <a:t>利用接入</a:t>
            </a:r>
            <a:r>
              <a:rPr lang="en-US" altLang="zh-CN" dirty="0">
                <a:ea typeface="华文新魏" pitchFamily="2" charset="-122"/>
              </a:rPr>
              <a:t>Ethernet</a:t>
            </a:r>
            <a:r>
              <a:rPr lang="zh-CN" altLang="en-US" dirty="0">
                <a:ea typeface="华文新魏" pitchFamily="2" charset="-122"/>
              </a:rPr>
              <a:t>的主机，将内置的无线网卡改成虚拟</a:t>
            </a:r>
            <a:r>
              <a:rPr lang="en-US" altLang="zh-CN" dirty="0">
                <a:ea typeface="华文新魏" pitchFamily="2" charset="-122"/>
              </a:rPr>
              <a:t>AP</a:t>
            </a:r>
          </a:p>
          <a:p>
            <a:pPr lvl="1" eaLnBrk="1" hangingPunct="1">
              <a:spcBef>
                <a:spcPts val="0"/>
              </a:spcBef>
              <a:spcAft>
                <a:spcPts val="0"/>
              </a:spcAft>
              <a:defRPr/>
            </a:pPr>
            <a:endParaRPr lang="en-US" altLang="zh-CN" dirty="0">
              <a:ea typeface="华文新魏" pitchFamily="2" charset="-122"/>
            </a:endParaRPr>
          </a:p>
          <a:p>
            <a:pPr eaLnBrk="1" hangingPunct="1">
              <a:defRPr/>
            </a:pPr>
            <a:r>
              <a:rPr lang="zh-CN" altLang="en-US" sz="2400" b="1" dirty="0">
                <a:ea typeface="华文新魏" pitchFamily="2" charset="-122"/>
              </a:rPr>
              <a:t>“双频多模”</a:t>
            </a:r>
            <a:r>
              <a:rPr lang="en-US" altLang="zh-CN" sz="2400" b="1" dirty="0">
                <a:ea typeface="华文新魏" pitchFamily="2" charset="-122"/>
              </a:rPr>
              <a:t>AP</a:t>
            </a:r>
          </a:p>
          <a:p>
            <a:pPr eaLnBrk="1" hangingPunct="1">
              <a:defRPr/>
            </a:pPr>
            <a:endParaRPr lang="en-US" altLang="zh-CN" dirty="0">
              <a:ea typeface="华文新魏" pitchFamily="2" charset="-122"/>
            </a:endParaRPr>
          </a:p>
        </p:txBody>
      </p:sp>
      <p:sp>
        <p:nvSpPr>
          <p:cNvPr id="6963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a:xfrm>
            <a:off x="7020272" y="6400800"/>
            <a:ext cx="1905000" cy="457200"/>
          </a:xfrm>
        </p:spPr>
        <p:txBody>
          <a:bodyPr/>
          <a:lstStyle/>
          <a:p>
            <a:pPr>
              <a:defRPr/>
            </a:pPr>
            <a:fld id="{505077FC-BA69-4851-BC4C-A95655C3C795}" type="slidenum">
              <a:rPr lang="zh-CN" altLang="en-US">
                <a:solidFill>
                  <a:srgbClr val="000000"/>
                </a:solidFill>
              </a:rPr>
              <a:pPr>
                <a:defRPr/>
              </a:pPr>
              <a:t>139</a:t>
            </a:fld>
            <a:endParaRPr lang="en-US" altLang="zh-CN" dirty="0">
              <a:solidFill>
                <a:srgbClr val="000000"/>
              </a:solidFill>
            </a:endParaRPr>
          </a:p>
        </p:txBody>
      </p:sp>
      <p:pic>
        <p:nvPicPr>
          <p:cNvPr id="6" name="图片 5" descr="微信图片_20171114082229.jpg"/>
          <p:cNvPicPr>
            <a:picLocks noChangeAspect="1"/>
          </p:cNvPicPr>
          <p:nvPr/>
        </p:nvPicPr>
        <p:blipFill>
          <a:blip r:embed="rId2" cstate="print">
            <a:lum bright="10000" contrast="30000"/>
          </a:blip>
          <a:srcRect l="12201" t="19550" r="9051" b="16401"/>
          <a:stretch>
            <a:fillRect/>
          </a:stretch>
        </p:blipFill>
        <p:spPr>
          <a:xfrm>
            <a:off x="1979712" y="3137368"/>
            <a:ext cx="5544616" cy="33822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r>
              <a:rPr lang="en-US" altLang="zh-CN" sz="3600" u="sng" dirty="0">
                <a:solidFill>
                  <a:schemeClr val="accent6"/>
                </a:solidFill>
                <a:ea typeface="华文新魏" pitchFamily="2" charset="-122"/>
              </a:rPr>
              <a:t>4.1.3  Ethernet</a:t>
            </a:r>
            <a:r>
              <a:rPr lang="zh-CN" altLang="zh-CN" sz="3600" u="sng" dirty="0">
                <a:solidFill>
                  <a:schemeClr val="accent6"/>
                </a:solidFill>
                <a:ea typeface="华文新魏" pitchFamily="2" charset="-122"/>
              </a:rPr>
              <a:t>技术的研究与发展</a:t>
            </a:r>
            <a:endParaRPr lang="zh-CN" altLang="en-US" sz="3600" dirty="0"/>
          </a:p>
        </p:txBody>
      </p:sp>
      <p:sp>
        <p:nvSpPr>
          <p:cNvPr id="3" name="内容占位符 2"/>
          <p:cNvSpPr>
            <a:spLocks noGrp="1"/>
          </p:cNvSpPr>
          <p:nvPr>
            <p:ph idx="1"/>
          </p:nvPr>
        </p:nvSpPr>
        <p:spPr>
          <a:xfrm>
            <a:off x="395536" y="1340768"/>
            <a:ext cx="7772400" cy="5040560"/>
          </a:xfrm>
        </p:spPr>
        <p:txBody>
          <a:bodyPr/>
          <a:lstStyle/>
          <a:p>
            <a:pPr>
              <a:spcAft>
                <a:spcPts val="0"/>
              </a:spcAft>
            </a:pPr>
            <a:r>
              <a:rPr lang="en-US" altLang="zh-CN" dirty="0">
                <a:solidFill>
                  <a:schemeClr val="accent6"/>
                </a:solidFill>
                <a:latin typeface="华文新魏" pitchFamily="2" charset="-122"/>
                <a:ea typeface="华文新魏" pitchFamily="2" charset="-122"/>
              </a:rPr>
              <a:t>Ethernet </a:t>
            </a:r>
            <a:r>
              <a:rPr lang="zh-CN" altLang="en-US" dirty="0">
                <a:solidFill>
                  <a:schemeClr val="accent6"/>
                </a:solidFill>
                <a:latin typeface="华文新魏" pitchFamily="2" charset="-122"/>
                <a:ea typeface="华文新魏" pitchFamily="2" charset="-122"/>
              </a:rPr>
              <a:t>发展背景</a:t>
            </a:r>
            <a:endParaRPr lang="en-US" altLang="zh-CN" dirty="0">
              <a:solidFill>
                <a:schemeClr val="accent6"/>
              </a:solidFill>
              <a:latin typeface="华文新魏" pitchFamily="2" charset="-122"/>
              <a:ea typeface="华文新魏" pitchFamily="2" charset="-122"/>
            </a:endParaRPr>
          </a:p>
          <a:p>
            <a:pPr lvl="1"/>
            <a:r>
              <a:rPr lang="zh-CN" altLang="en-US" sz="2400" dirty="0">
                <a:latin typeface="华文新魏" pitchFamily="2" charset="-122"/>
                <a:ea typeface="华文新魏" pitchFamily="2" charset="-122"/>
              </a:rPr>
              <a:t>设计思想来源于</a:t>
            </a:r>
            <a:r>
              <a:rPr lang="en-US" altLang="zh-CN" sz="2400" dirty="0">
                <a:latin typeface="华文新魏" pitchFamily="2" charset="-122"/>
                <a:ea typeface="华文新魏" pitchFamily="2" charset="-122"/>
              </a:rPr>
              <a:t>ALOHANET</a:t>
            </a:r>
          </a:p>
          <a:p>
            <a:pPr>
              <a:spcAft>
                <a:spcPts val="0"/>
              </a:spcAft>
            </a:pPr>
            <a:r>
              <a:rPr lang="en-US" altLang="zh-CN" dirty="0">
                <a:solidFill>
                  <a:schemeClr val="accent6"/>
                </a:solidFill>
                <a:latin typeface="华文新魏" pitchFamily="2" charset="-122"/>
                <a:ea typeface="华文新魏" pitchFamily="2" charset="-122"/>
              </a:rPr>
              <a:t>Ethernet</a:t>
            </a:r>
            <a:r>
              <a:rPr lang="zh-CN" altLang="en-US" dirty="0">
                <a:solidFill>
                  <a:schemeClr val="accent6"/>
                </a:solidFill>
                <a:latin typeface="华文新魏" pitchFamily="2" charset="-122"/>
                <a:ea typeface="华文新魏" pitchFamily="2" charset="-122"/>
              </a:rPr>
              <a:t>技术产生过程</a:t>
            </a:r>
            <a:endParaRPr lang="en-US" altLang="zh-CN" dirty="0">
              <a:solidFill>
                <a:schemeClr val="accent6"/>
              </a:solidFill>
              <a:latin typeface="华文新魏" pitchFamily="2" charset="-122"/>
              <a:ea typeface="华文新魏" pitchFamily="2" charset="-122"/>
            </a:endParaRPr>
          </a:p>
          <a:p>
            <a:pPr lvl="1"/>
            <a:r>
              <a:rPr lang="en-US" altLang="zh-CN" sz="2400" dirty="0">
                <a:latin typeface="华文新魏" pitchFamily="2" charset="-122"/>
                <a:ea typeface="华文新魏" pitchFamily="2" charset="-122"/>
              </a:rPr>
              <a:t>1973.5 Metcalfe</a:t>
            </a:r>
            <a:r>
              <a:rPr lang="zh-CN" altLang="en-US" sz="2400" dirty="0">
                <a:latin typeface="华文新魏" pitchFamily="2" charset="-122"/>
                <a:ea typeface="华文新魏" pitchFamily="2" charset="-122"/>
              </a:rPr>
              <a:t>和 </a:t>
            </a:r>
            <a:r>
              <a:rPr lang="en-US" altLang="zh-CN" sz="2400" dirty="0">
                <a:latin typeface="华文新魏" pitchFamily="2" charset="-122"/>
                <a:ea typeface="华文新魏" pitchFamily="2" charset="-122"/>
              </a:rPr>
              <a:t>Boggs</a:t>
            </a:r>
            <a:r>
              <a:rPr lang="zh-CN" altLang="en-US" sz="2400" dirty="0">
                <a:latin typeface="华文新魏" pitchFamily="2" charset="-122"/>
                <a:ea typeface="华文新魏" pitchFamily="2" charset="-122"/>
              </a:rPr>
              <a:t>提出</a:t>
            </a:r>
            <a:r>
              <a:rPr lang="en-US" altLang="zh-CN" sz="2400" dirty="0">
                <a:latin typeface="华文新魏" pitchFamily="2" charset="-122"/>
                <a:ea typeface="华文新魏" pitchFamily="2" charset="-122"/>
              </a:rPr>
              <a:t>Ethernet</a:t>
            </a:r>
            <a:r>
              <a:rPr lang="zh-CN" altLang="en-US" sz="2400" dirty="0">
                <a:latin typeface="华文新魏" pitchFamily="2" charset="-122"/>
                <a:ea typeface="华文新魏" pitchFamily="2" charset="-122"/>
              </a:rPr>
              <a:t>设计方案</a:t>
            </a:r>
            <a:endParaRPr lang="en-US" altLang="zh-CN" sz="2400" dirty="0">
              <a:latin typeface="华文新魏" pitchFamily="2" charset="-122"/>
              <a:ea typeface="华文新魏" pitchFamily="2" charset="-122"/>
            </a:endParaRPr>
          </a:p>
          <a:p>
            <a:pPr lvl="1"/>
            <a:r>
              <a:rPr lang="en-US" altLang="zh-CN" sz="2400" dirty="0">
                <a:latin typeface="华文新魏" pitchFamily="2" charset="-122"/>
                <a:ea typeface="华文新魏" pitchFamily="2" charset="-122"/>
              </a:rPr>
              <a:t>1976.7 Metcalfe</a:t>
            </a:r>
            <a:r>
              <a:rPr lang="zh-CN" altLang="en-US" sz="2400" dirty="0">
                <a:latin typeface="华文新魏" pitchFamily="2" charset="-122"/>
                <a:ea typeface="华文新魏" pitchFamily="2" charset="-122"/>
              </a:rPr>
              <a:t>和 </a:t>
            </a:r>
            <a:r>
              <a:rPr lang="en-US" altLang="zh-CN" sz="2400" dirty="0">
                <a:latin typeface="华文新魏" pitchFamily="2" charset="-122"/>
                <a:ea typeface="华文新魏" pitchFamily="2" charset="-122"/>
              </a:rPr>
              <a:t>Boggs</a:t>
            </a:r>
            <a:r>
              <a:rPr lang="zh-CN" altLang="en-US" sz="2400" dirty="0">
                <a:latin typeface="华文新魏" pitchFamily="2" charset="-122"/>
                <a:ea typeface="华文新魏" pitchFamily="2" charset="-122"/>
              </a:rPr>
              <a:t>发表论文“</a:t>
            </a:r>
            <a:r>
              <a:rPr lang="en-US" altLang="zh-CN" sz="2400" dirty="0">
                <a:latin typeface="华文新魏" pitchFamily="2" charset="-122"/>
                <a:ea typeface="华文新魏" pitchFamily="2" charset="-122"/>
              </a:rPr>
              <a:t>Ethernet: </a:t>
            </a:r>
            <a:r>
              <a:rPr lang="en-US" altLang="zh-CN" sz="2400" dirty="0" err="1">
                <a:latin typeface="华文新魏" pitchFamily="2" charset="-122"/>
                <a:ea typeface="华文新魏" pitchFamily="2" charset="-122"/>
              </a:rPr>
              <a:t>Distriuted</a:t>
            </a:r>
            <a:r>
              <a:rPr lang="en-US" altLang="zh-CN" sz="2400" dirty="0">
                <a:latin typeface="华文新魏" pitchFamily="2" charset="-122"/>
                <a:ea typeface="华文新魏" pitchFamily="2" charset="-122"/>
              </a:rPr>
              <a:t> Packet </a:t>
            </a:r>
            <a:r>
              <a:rPr lang="en-US" altLang="zh-CN" sz="2400" dirty="0" err="1">
                <a:latin typeface="华文新魏" pitchFamily="2" charset="-122"/>
                <a:ea typeface="华文新魏" pitchFamily="2" charset="-122"/>
              </a:rPr>
              <a:t>Swithing</a:t>
            </a:r>
            <a:r>
              <a:rPr lang="en-US" altLang="zh-CN" sz="2400" dirty="0">
                <a:latin typeface="华文新魏" pitchFamily="2" charset="-122"/>
                <a:ea typeface="华文新魏" pitchFamily="2" charset="-122"/>
              </a:rPr>
              <a:t> for local computer networks</a:t>
            </a:r>
            <a:r>
              <a:rPr lang="zh-CN" altLang="en-US" sz="2400" dirty="0">
                <a:latin typeface="华文新魏" pitchFamily="2" charset="-122"/>
                <a:ea typeface="华文新魏" pitchFamily="2" charset="-122"/>
              </a:rPr>
              <a:t>”</a:t>
            </a:r>
            <a:endParaRPr lang="en-US" altLang="zh-CN" sz="2400" dirty="0">
              <a:latin typeface="华文新魏" pitchFamily="2" charset="-122"/>
              <a:ea typeface="华文新魏" pitchFamily="2" charset="-122"/>
            </a:endParaRPr>
          </a:p>
          <a:p>
            <a:pPr>
              <a:spcAft>
                <a:spcPts val="0"/>
              </a:spcAft>
            </a:pPr>
            <a:r>
              <a:rPr lang="zh-CN" altLang="en-US" dirty="0">
                <a:solidFill>
                  <a:schemeClr val="accent6"/>
                </a:solidFill>
                <a:latin typeface="华文新魏" pitchFamily="2" charset="-122"/>
                <a:ea typeface="华文新魏" pitchFamily="2" charset="-122"/>
              </a:rPr>
              <a:t>高速</a:t>
            </a:r>
            <a:r>
              <a:rPr lang="en-US" altLang="zh-CN" dirty="0">
                <a:solidFill>
                  <a:schemeClr val="accent6"/>
                </a:solidFill>
                <a:latin typeface="华文新魏" pitchFamily="2" charset="-122"/>
                <a:ea typeface="华文新魏" pitchFamily="2" charset="-122"/>
              </a:rPr>
              <a:t>Ethernet</a:t>
            </a:r>
            <a:r>
              <a:rPr lang="zh-CN" altLang="en-US" dirty="0">
                <a:solidFill>
                  <a:schemeClr val="accent6"/>
                </a:solidFill>
                <a:latin typeface="华文新魏" pitchFamily="2" charset="-122"/>
                <a:ea typeface="华文新魏" pitchFamily="2" charset="-122"/>
              </a:rPr>
              <a:t>的发展背景</a:t>
            </a:r>
            <a:endParaRPr lang="en-US" altLang="zh-CN" dirty="0">
              <a:solidFill>
                <a:schemeClr val="accent6"/>
              </a:solidFill>
              <a:latin typeface="华文新魏" pitchFamily="2" charset="-122"/>
              <a:ea typeface="华文新魏" pitchFamily="2" charset="-122"/>
            </a:endParaRPr>
          </a:p>
          <a:p>
            <a:pPr lvl="1">
              <a:spcAft>
                <a:spcPts val="0"/>
              </a:spcAft>
            </a:pPr>
            <a:r>
              <a:rPr lang="zh-CN" altLang="en-US" sz="2400" dirty="0">
                <a:latin typeface="华文新魏" pitchFamily="2" charset="-122"/>
                <a:ea typeface="华文新魏" pitchFamily="2" charset="-122"/>
              </a:rPr>
              <a:t>提高速率</a:t>
            </a:r>
            <a:endParaRPr lang="en-US" altLang="zh-CN" sz="2400" dirty="0">
              <a:latin typeface="华文新魏" pitchFamily="2" charset="-122"/>
              <a:ea typeface="华文新魏" pitchFamily="2" charset="-122"/>
            </a:endParaRPr>
          </a:p>
          <a:p>
            <a:pPr lvl="1">
              <a:spcAft>
                <a:spcPts val="0"/>
              </a:spcAft>
            </a:pPr>
            <a:r>
              <a:rPr lang="zh-CN" altLang="en-US" sz="2400" dirty="0">
                <a:latin typeface="华文新魏" pitchFamily="2" charset="-122"/>
                <a:ea typeface="华文新魏" pitchFamily="2" charset="-122"/>
              </a:rPr>
              <a:t>变共享为交换</a:t>
            </a:r>
            <a:endParaRPr lang="en-US" altLang="zh-CN" sz="2400" dirty="0">
              <a:latin typeface="华文新魏" pitchFamily="2" charset="-122"/>
              <a:ea typeface="华文新魏" pitchFamily="2" charset="-122"/>
            </a:endParaRPr>
          </a:p>
          <a:p>
            <a:pPr lvl="1">
              <a:spcAft>
                <a:spcPts val="0"/>
              </a:spcAft>
            </a:pPr>
            <a:r>
              <a:rPr lang="zh-CN" altLang="en-US" sz="2400" dirty="0">
                <a:latin typeface="华文新魏" pitchFamily="2" charset="-122"/>
                <a:ea typeface="华文新魏" pitchFamily="2" charset="-122"/>
              </a:rPr>
              <a:t>互联</a:t>
            </a:r>
          </a:p>
        </p:txBody>
      </p:sp>
      <p:sp>
        <p:nvSpPr>
          <p:cNvPr id="4" name="页脚占位符 3"/>
          <p:cNvSpPr>
            <a:spLocks noGrp="1"/>
          </p:cNvSpPr>
          <p:nvPr>
            <p:ph type="ftr" sz="quarter" idx="11"/>
          </p:nvPr>
        </p:nvSpPr>
        <p:spPr/>
        <p:txBody>
          <a:bodyPr/>
          <a:lstStyle/>
          <a:p>
            <a:pPr>
              <a:defRPr/>
            </a:pPr>
            <a:endParaRPr lang="zh-CN" altLang="en-US"/>
          </a:p>
          <a:p>
            <a:pPr>
              <a:defRPr/>
            </a:pPr>
            <a:r>
              <a:rPr lang="zh-CN" altLang="en-US"/>
              <a:t>《计算机网络》第1章 计算机网络概论</a:t>
            </a:r>
            <a:endParaRPr lang="en-US" altLang="zh-CN" dirty="0"/>
          </a:p>
        </p:txBody>
      </p:sp>
      <p:sp>
        <p:nvSpPr>
          <p:cNvPr id="5" name="灯片编号占位符 4"/>
          <p:cNvSpPr>
            <a:spLocks noGrp="1"/>
          </p:cNvSpPr>
          <p:nvPr>
            <p:ph type="sldNum" sz="quarter" idx="12"/>
          </p:nvPr>
        </p:nvSpPr>
        <p:spPr/>
        <p:txBody>
          <a:bodyPr/>
          <a:lstStyle/>
          <a:p>
            <a:pPr>
              <a:defRPr/>
            </a:pPr>
            <a:fld id="{6251E08A-9318-4F89-BB5B-DF1BCCA1C263}" type="slidenum">
              <a:rPr lang="zh-CN" altLang="en-US" smtClean="0">
                <a:solidFill>
                  <a:srgbClr val="000000"/>
                </a:solidFill>
              </a:rPr>
              <a:pPr>
                <a:defRPr/>
              </a:pPr>
              <a:t>14</a:t>
            </a:fld>
            <a:endParaRPr lang="en-US" altLang="zh-CN">
              <a:solidFill>
                <a:srgbClr val="000000"/>
              </a:solidFill>
            </a:endParaRPr>
          </a:p>
        </p:txBody>
      </p:sp>
      <p:pic>
        <p:nvPicPr>
          <p:cNvPr id="6" name="Picture 1"/>
          <p:cNvPicPr>
            <a:picLocks noChangeAspect="1" noChangeArrowheads="1"/>
          </p:cNvPicPr>
          <p:nvPr/>
        </p:nvPicPr>
        <p:blipFill>
          <a:blip r:embed="rId2" cstate="print"/>
          <a:srcRect/>
          <a:stretch>
            <a:fillRect/>
          </a:stretch>
        </p:blipFill>
        <p:spPr bwMode="auto">
          <a:xfrm>
            <a:off x="3203848" y="4941168"/>
            <a:ext cx="5940152" cy="6391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微信图片_20171114082253.jpg"/>
          <p:cNvPicPr>
            <a:picLocks noChangeAspect="1"/>
          </p:cNvPicPr>
          <p:nvPr/>
        </p:nvPicPr>
        <p:blipFill>
          <a:blip r:embed="rId2" cstate="print">
            <a:lum bright="10000" contrast="40000"/>
          </a:blip>
          <a:srcRect l="24800" t="12201" r="16926" b="6951"/>
          <a:stretch>
            <a:fillRect/>
          </a:stretch>
        </p:blipFill>
        <p:spPr>
          <a:xfrm>
            <a:off x="3491880" y="1124744"/>
            <a:ext cx="5112568" cy="5319834"/>
          </a:xfrm>
          <a:prstGeom prst="rect">
            <a:avLst/>
          </a:prstGeom>
        </p:spPr>
      </p:pic>
      <p:sp>
        <p:nvSpPr>
          <p:cNvPr id="17" name="内容占位符 16"/>
          <p:cNvSpPr>
            <a:spLocks noGrp="1"/>
          </p:cNvSpPr>
          <p:nvPr>
            <p:ph idx="1"/>
          </p:nvPr>
        </p:nvSpPr>
        <p:spPr>
          <a:xfrm>
            <a:off x="251520" y="404664"/>
            <a:ext cx="8280920" cy="2952328"/>
          </a:xfrm>
        </p:spPr>
        <p:txBody>
          <a:bodyPr/>
          <a:lstStyle/>
          <a:p>
            <a:pPr eaLnBrk="1" hangingPunct="1">
              <a:buNone/>
              <a:defRPr/>
            </a:pPr>
            <a:r>
              <a:rPr lang="en-US" altLang="zh-CN" sz="3200" u="sng" dirty="0">
                <a:solidFill>
                  <a:schemeClr val="accent6"/>
                </a:solidFill>
                <a:ea typeface="华文新魏" pitchFamily="2" charset="-122"/>
              </a:rPr>
              <a:t>4</a:t>
            </a:r>
            <a:r>
              <a:rPr lang="en-US" altLang="zh-CN" sz="3200" b="1" u="sng" dirty="0">
                <a:solidFill>
                  <a:schemeClr val="accent6"/>
                </a:solidFill>
                <a:ea typeface="华文新魏" pitchFamily="2" charset="-122"/>
              </a:rPr>
              <a:t>.8.2  802.11</a:t>
            </a:r>
            <a:r>
              <a:rPr lang="zh-CN" altLang="en-US" sz="3200" b="1" u="sng" dirty="0">
                <a:solidFill>
                  <a:schemeClr val="accent6"/>
                </a:solidFill>
                <a:ea typeface="华文新魏" pitchFamily="2" charset="-122"/>
              </a:rPr>
              <a:t>无线接入点</a:t>
            </a:r>
            <a:endParaRPr lang="en-US" altLang="zh-CN" sz="3200" u="sng" dirty="0">
              <a:solidFill>
                <a:schemeClr val="accent6"/>
              </a:solidFill>
              <a:ea typeface="华文新魏" pitchFamily="2" charset="-122"/>
            </a:endParaRPr>
          </a:p>
          <a:p>
            <a:pPr eaLnBrk="1" hangingPunct="1">
              <a:buFontTx/>
              <a:buNone/>
              <a:defRPr/>
            </a:pPr>
            <a:endParaRPr lang="en-US" altLang="zh-CN" sz="800" b="1" u="sng" dirty="0">
              <a:solidFill>
                <a:schemeClr val="accent6"/>
              </a:solidFill>
              <a:ea typeface="华文新魏" pitchFamily="2" charset="-122"/>
            </a:endParaRPr>
          </a:p>
          <a:p>
            <a:pPr eaLnBrk="1" hangingPunct="1">
              <a:defRPr/>
            </a:pPr>
            <a:r>
              <a:rPr lang="zh-CN" altLang="en-US" sz="2400" b="1" dirty="0">
                <a:ea typeface="华文新魏" pitchFamily="2" charset="-122"/>
              </a:rPr>
              <a:t>动态</a:t>
            </a:r>
            <a:r>
              <a:rPr lang="en-US" altLang="zh-CN" sz="2400" b="1" dirty="0">
                <a:ea typeface="华文新魏" pitchFamily="2" charset="-122"/>
              </a:rPr>
              <a:t>VLAN</a:t>
            </a:r>
          </a:p>
          <a:p>
            <a:pPr eaLnBrk="1" hangingPunct="1">
              <a:buNone/>
              <a:defRPr/>
            </a:pPr>
            <a:r>
              <a:rPr lang="zh-CN" altLang="en-US" dirty="0">
                <a:ea typeface="华文新魏" pitchFamily="2" charset="-122"/>
              </a:rPr>
              <a:t>将</a:t>
            </a:r>
            <a:r>
              <a:rPr lang="en-US" altLang="zh-CN" dirty="0">
                <a:ea typeface="华文新魏" pitchFamily="2" charset="-122"/>
              </a:rPr>
              <a:t>Ethernet</a:t>
            </a:r>
            <a:r>
              <a:rPr lang="zh-CN" altLang="en-US" dirty="0">
                <a:ea typeface="华文新魏" pitchFamily="2" charset="-122"/>
              </a:rPr>
              <a:t>局域网中的</a:t>
            </a:r>
            <a:r>
              <a:rPr lang="en-US" altLang="zh-CN" dirty="0">
                <a:ea typeface="华文新魏" pitchFamily="2" charset="-122"/>
              </a:rPr>
              <a:t>VLAN</a:t>
            </a:r>
            <a:r>
              <a:rPr lang="zh-CN" altLang="en-US" dirty="0">
                <a:ea typeface="华文新魏" pitchFamily="2" charset="-122"/>
              </a:rPr>
              <a:t>技术</a:t>
            </a:r>
            <a:endParaRPr lang="en-US" altLang="zh-CN" dirty="0">
              <a:ea typeface="华文新魏" pitchFamily="2" charset="-122"/>
            </a:endParaRPr>
          </a:p>
          <a:p>
            <a:pPr eaLnBrk="1" hangingPunct="1">
              <a:buNone/>
              <a:defRPr/>
            </a:pPr>
            <a:r>
              <a:rPr lang="zh-CN" altLang="en-US" dirty="0">
                <a:ea typeface="华文新魏" pitchFamily="2" charset="-122"/>
              </a:rPr>
              <a:t>引入</a:t>
            </a:r>
            <a:r>
              <a:rPr lang="en-US" altLang="zh-CN" dirty="0">
                <a:ea typeface="华文新魏" pitchFamily="2" charset="-122"/>
              </a:rPr>
              <a:t>Wi-Fi</a:t>
            </a:r>
            <a:r>
              <a:rPr lang="zh-CN" altLang="en-US" dirty="0">
                <a:ea typeface="华文新魏" pitchFamily="2" charset="-122"/>
              </a:rPr>
              <a:t>，为用户提供区分服务。</a:t>
            </a:r>
            <a:endParaRPr lang="en-US" altLang="zh-CN" dirty="0">
              <a:ea typeface="华文新魏" pitchFamily="2" charset="-122"/>
            </a:endParaRPr>
          </a:p>
        </p:txBody>
      </p:sp>
      <p:sp>
        <p:nvSpPr>
          <p:cNvPr id="6963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a:xfrm>
            <a:off x="7020272" y="6400800"/>
            <a:ext cx="1905000" cy="457200"/>
          </a:xfrm>
        </p:spPr>
        <p:txBody>
          <a:bodyPr/>
          <a:lstStyle/>
          <a:p>
            <a:pPr>
              <a:defRPr/>
            </a:pPr>
            <a:fld id="{505077FC-BA69-4851-BC4C-A95655C3C795}" type="slidenum">
              <a:rPr lang="zh-CN" altLang="en-US">
                <a:solidFill>
                  <a:srgbClr val="000000"/>
                </a:solidFill>
              </a:rPr>
              <a:pPr>
                <a:defRPr/>
              </a:pPr>
              <a:t>140</a:t>
            </a:fld>
            <a:endParaRPr lang="en-US" altLang="zh-CN" dirty="0">
              <a:solidFill>
                <a:srgbClr val="0000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微信图片_20171114082311.jpg"/>
          <p:cNvPicPr>
            <a:picLocks noChangeAspect="1"/>
          </p:cNvPicPr>
          <p:nvPr/>
        </p:nvPicPr>
        <p:blipFill>
          <a:blip r:embed="rId2" cstate="print">
            <a:lum contrast="30000"/>
          </a:blip>
          <a:srcRect l="12201" t="11151" r="8263" b="8001"/>
          <a:stretch>
            <a:fillRect/>
          </a:stretch>
        </p:blipFill>
        <p:spPr>
          <a:xfrm>
            <a:off x="2303240" y="1412776"/>
            <a:ext cx="6840760" cy="5215233"/>
          </a:xfrm>
          <a:prstGeom prst="rect">
            <a:avLst/>
          </a:prstGeom>
        </p:spPr>
      </p:pic>
      <p:sp>
        <p:nvSpPr>
          <p:cNvPr id="17" name="内容占位符 16"/>
          <p:cNvSpPr>
            <a:spLocks noGrp="1"/>
          </p:cNvSpPr>
          <p:nvPr>
            <p:ph idx="1"/>
          </p:nvPr>
        </p:nvSpPr>
        <p:spPr>
          <a:xfrm>
            <a:off x="0" y="188640"/>
            <a:ext cx="8280920" cy="2952328"/>
          </a:xfrm>
        </p:spPr>
        <p:txBody>
          <a:bodyPr/>
          <a:lstStyle/>
          <a:p>
            <a:pPr eaLnBrk="1" hangingPunct="1">
              <a:buNone/>
              <a:defRPr/>
            </a:pPr>
            <a:r>
              <a:rPr lang="en-US" altLang="zh-CN" sz="3200" u="sng" dirty="0">
                <a:solidFill>
                  <a:schemeClr val="accent6"/>
                </a:solidFill>
                <a:ea typeface="华文新魏" pitchFamily="2" charset="-122"/>
              </a:rPr>
              <a:t>4</a:t>
            </a:r>
            <a:r>
              <a:rPr lang="en-US" altLang="zh-CN" sz="3200" b="1" u="sng" dirty="0">
                <a:solidFill>
                  <a:schemeClr val="accent6"/>
                </a:solidFill>
                <a:ea typeface="华文新魏" pitchFamily="2" charset="-122"/>
              </a:rPr>
              <a:t>.8.3  </a:t>
            </a:r>
            <a:r>
              <a:rPr lang="zh-CN" altLang="en-US" sz="3200" b="1" u="sng" dirty="0">
                <a:solidFill>
                  <a:schemeClr val="accent6"/>
                </a:solidFill>
                <a:ea typeface="华文新魏" pitchFamily="2" charset="-122"/>
              </a:rPr>
              <a:t>统一无线网络与无线局域网控制器</a:t>
            </a:r>
            <a:endParaRPr lang="en-US" altLang="zh-CN" sz="3200" u="sng" dirty="0">
              <a:solidFill>
                <a:schemeClr val="accent6"/>
              </a:solidFill>
              <a:ea typeface="华文新魏" pitchFamily="2" charset="-122"/>
            </a:endParaRPr>
          </a:p>
          <a:p>
            <a:pPr eaLnBrk="1" hangingPunct="1">
              <a:buFontTx/>
              <a:buNone/>
              <a:defRPr/>
            </a:pPr>
            <a:endParaRPr lang="en-US" altLang="zh-CN" sz="800" b="1" u="sng" dirty="0">
              <a:solidFill>
                <a:schemeClr val="accent6"/>
              </a:solidFill>
              <a:ea typeface="华文新魏" pitchFamily="2" charset="-122"/>
            </a:endParaRPr>
          </a:p>
          <a:p>
            <a:pPr eaLnBrk="1" hangingPunct="1">
              <a:defRPr/>
            </a:pPr>
            <a:r>
              <a:rPr lang="zh-CN" altLang="en-US" sz="2400" b="1" dirty="0">
                <a:ea typeface="华文新魏" pitchFamily="2" charset="-122"/>
              </a:rPr>
              <a:t>统一无线网络</a:t>
            </a:r>
            <a:endParaRPr lang="en-US" altLang="zh-CN" sz="2400" b="1" dirty="0">
              <a:ea typeface="华文新魏" pitchFamily="2" charset="-122"/>
            </a:endParaRPr>
          </a:p>
          <a:p>
            <a:pPr lvl="1" eaLnBrk="1" hangingPunct="1">
              <a:spcBef>
                <a:spcPts val="0"/>
              </a:spcBef>
              <a:spcAft>
                <a:spcPts val="0"/>
              </a:spcAft>
              <a:defRPr/>
            </a:pPr>
            <a:endParaRPr lang="en-US" altLang="zh-CN" dirty="0">
              <a:ea typeface="华文新魏" pitchFamily="2" charset="-122"/>
            </a:endParaRPr>
          </a:p>
        </p:txBody>
      </p:sp>
      <p:sp>
        <p:nvSpPr>
          <p:cNvPr id="6963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a:xfrm>
            <a:off x="7020272" y="6400800"/>
            <a:ext cx="1905000" cy="457200"/>
          </a:xfrm>
        </p:spPr>
        <p:txBody>
          <a:bodyPr/>
          <a:lstStyle/>
          <a:p>
            <a:pPr>
              <a:defRPr/>
            </a:pPr>
            <a:fld id="{505077FC-BA69-4851-BC4C-A95655C3C795}" type="slidenum">
              <a:rPr lang="zh-CN" altLang="en-US">
                <a:solidFill>
                  <a:srgbClr val="000000"/>
                </a:solidFill>
              </a:rPr>
              <a:pPr>
                <a:defRPr/>
              </a:pPr>
              <a:t>141</a:t>
            </a:fld>
            <a:endParaRPr lang="en-US" altLang="zh-CN" dirty="0">
              <a:solidFill>
                <a:srgbClr val="000000"/>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0" y="188640"/>
            <a:ext cx="8280920" cy="2952328"/>
          </a:xfrm>
        </p:spPr>
        <p:txBody>
          <a:bodyPr/>
          <a:lstStyle/>
          <a:p>
            <a:pPr eaLnBrk="1" hangingPunct="1">
              <a:buNone/>
              <a:defRPr/>
            </a:pPr>
            <a:r>
              <a:rPr lang="en-US" altLang="zh-CN" sz="3200" u="sng" dirty="0">
                <a:solidFill>
                  <a:schemeClr val="accent6"/>
                </a:solidFill>
                <a:ea typeface="华文新魏" pitchFamily="2" charset="-122"/>
              </a:rPr>
              <a:t>4</a:t>
            </a:r>
            <a:r>
              <a:rPr lang="en-US" altLang="zh-CN" sz="3200" b="1" u="sng" dirty="0">
                <a:solidFill>
                  <a:schemeClr val="accent6"/>
                </a:solidFill>
                <a:ea typeface="华文新魏" pitchFamily="2" charset="-122"/>
              </a:rPr>
              <a:t>.8.3  </a:t>
            </a:r>
            <a:r>
              <a:rPr lang="zh-CN" altLang="en-US" sz="3200" b="1" u="sng" dirty="0">
                <a:solidFill>
                  <a:schemeClr val="accent6"/>
                </a:solidFill>
                <a:ea typeface="华文新魏" pitchFamily="2" charset="-122"/>
              </a:rPr>
              <a:t>统一无线网络与无线局域网控制器</a:t>
            </a:r>
            <a:endParaRPr lang="en-US" altLang="zh-CN" sz="3200" u="sng" dirty="0">
              <a:solidFill>
                <a:schemeClr val="accent6"/>
              </a:solidFill>
              <a:ea typeface="华文新魏" pitchFamily="2" charset="-122"/>
            </a:endParaRPr>
          </a:p>
          <a:p>
            <a:pPr lvl="1" eaLnBrk="1" hangingPunct="1">
              <a:spcBef>
                <a:spcPts val="0"/>
              </a:spcBef>
              <a:spcAft>
                <a:spcPts val="0"/>
              </a:spcAft>
              <a:buNone/>
              <a:defRPr/>
            </a:pPr>
            <a:endParaRPr lang="en-US" altLang="zh-CN" dirty="0">
              <a:ea typeface="华文新魏" pitchFamily="2" charset="-122"/>
            </a:endParaRPr>
          </a:p>
          <a:p>
            <a:pPr eaLnBrk="1" hangingPunct="1">
              <a:defRPr/>
            </a:pPr>
            <a:r>
              <a:rPr lang="zh-CN" altLang="en-US" dirty="0">
                <a:ea typeface="华文新魏" pitchFamily="2" charset="-122"/>
              </a:rPr>
              <a:t>虚拟</a:t>
            </a:r>
            <a:r>
              <a:rPr lang="en-US" altLang="zh-CN" dirty="0">
                <a:ea typeface="华文新魏" pitchFamily="2" charset="-122"/>
              </a:rPr>
              <a:t>AP</a:t>
            </a:r>
          </a:p>
        </p:txBody>
      </p:sp>
      <p:sp>
        <p:nvSpPr>
          <p:cNvPr id="6963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a:xfrm>
            <a:off x="7020272" y="6400800"/>
            <a:ext cx="1905000" cy="457200"/>
          </a:xfrm>
        </p:spPr>
        <p:txBody>
          <a:bodyPr/>
          <a:lstStyle/>
          <a:p>
            <a:pPr>
              <a:defRPr/>
            </a:pPr>
            <a:fld id="{505077FC-BA69-4851-BC4C-A95655C3C795}" type="slidenum">
              <a:rPr lang="zh-CN" altLang="en-US">
                <a:solidFill>
                  <a:srgbClr val="000000"/>
                </a:solidFill>
              </a:rPr>
              <a:pPr>
                <a:defRPr/>
              </a:pPr>
              <a:t>142</a:t>
            </a:fld>
            <a:endParaRPr lang="en-US" altLang="zh-CN" dirty="0">
              <a:solidFill>
                <a:srgbClr val="000000"/>
              </a:solidFill>
            </a:endParaRPr>
          </a:p>
        </p:txBody>
      </p:sp>
      <p:pic>
        <p:nvPicPr>
          <p:cNvPr id="6" name="图片 5" descr="微信图片_20171114082321.jpg"/>
          <p:cNvPicPr>
            <a:picLocks noChangeAspect="1"/>
          </p:cNvPicPr>
          <p:nvPr/>
        </p:nvPicPr>
        <p:blipFill>
          <a:blip r:embed="rId2" cstate="print">
            <a:lum bright="10000" contrast="30000"/>
          </a:blip>
          <a:srcRect l="24800" t="2751" r="12988" b="3801"/>
          <a:stretch>
            <a:fillRect/>
          </a:stretch>
        </p:blipFill>
        <p:spPr>
          <a:xfrm>
            <a:off x="3203848" y="908720"/>
            <a:ext cx="5076056" cy="57185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404664"/>
            <a:ext cx="7772400" cy="4538662"/>
          </a:xfrm>
        </p:spPr>
        <p:txBody>
          <a:bodyPr/>
          <a:lstStyle/>
          <a:p>
            <a:pPr eaLnBrk="1" hangingPunct="1">
              <a:buFontTx/>
              <a:buNone/>
              <a:defRPr/>
            </a:pPr>
            <a:r>
              <a:rPr lang="zh-CN" altLang="zh-CN" sz="3200" b="1" u="sng" dirty="0">
                <a:solidFill>
                  <a:schemeClr val="accent6"/>
                </a:solidFill>
                <a:latin typeface="华文新魏" pitchFamily="2" charset="-122"/>
                <a:ea typeface="华文新魏" pitchFamily="2" charset="-122"/>
              </a:rPr>
              <a:t>延时带宽积物理意义</a:t>
            </a:r>
            <a:endParaRPr lang="zh-CN" altLang="en-US" sz="3200" b="1" u="sng" dirty="0">
              <a:solidFill>
                <a:schemeClr val="accent6"/>
              </a:solidFill>
              <a:latin typeface="华文新魏" pitchFamily="2" charset="-122"/>
              <a:ea typeface="华文新魏" pitchFamily="2" charset="-122"/>
            </a:endParaRPr>
          </a:p>
        </p:txBody>
      </p:sp>
      <p:sp>
        <p:nvSpPr>
          <p:cNvPr id="22532"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F426EF0-5843-405F-AE16-A979FF38E145}" type="slidenum">
              <a:rPr lang="zh-CN" altLang="en-US">
                <a:solidFill>
                  <a:srgbClr val="000000"/>
                </a:solidFill>
              </a:rPr>
              <a:pPr>
                <a:defRPr/>
              </a:pPr>
              <a:t>15</a:t>
            </a:fld>
            <a:endParaRPr lang="en-US" altLang="zh-CN">
              <a:solidFill>
                <a:srgbClr val="000000"/>
              </a:solidFill>
            </a:endParaRPr>
          </a:p>
        </p:txBody>
      </p:sp>
      <p:pic>
        <p:nvPicPr>
          <p:cNvPr id="54273" name="Picture 1"/>
          <p:cNvPicPr>
            <a:picLocks noChangeAspect="1" noChangeArrowheads="1"/>
          </p:cNvPicPr>
          <p:nvPr/>
        </p:nvPicPr>
        <p:blipFill>
          <a:blip r:embed="rId2" cstate="print"/>
          <a:srcRect/>
          <a:stretch>
            <a:fillRect/>
          </a:stretch>
        </p:blipFill>
        <p:spPr bwMode="auto">
          <a:xfrm>
            <a:off x="467544" y="1340768"/>
            <a:ext cx="8156575" cy="352742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539552" y="188640"/>
            <a:ext cx="7772400" cy="1143000"/>
          </a:xfrm>
        </p:spPr>
        <p:txBody>
          <a:bodyPr/>
          <a:lstStyle/>
          <a:p>
            <a:pPr algn="l" eaLnBrk="1" hangingPunct="1">
              <a:defRPr/>
            </a:pPr>
            <a:r>
              <a:rPr lang="en-US" altLang="zh-CN" sz="3200" u="sng" dirty="0">
                <a:solidFill>
                  <a:schemeClr val="accent6"/>
                </a:solidFill>
                <a:latin typeface="+mn-lt"/>
                <a:ea typeface="华文新魏" pitchFamily="2" charset="-122"/>
              </a:rPr>
              <a:t>4.1.4  </a:t>
            </a:r>
            <a:r>
              <a:rPr lang="zh-CN" altLang="zh-CN" sz="3200" u="sng" dirty="0">
                <a:solidFill>
                  <a:schemeClr val="accent6"/>
                </a:solidFill>
                <a:latin typeface="+mn-lt"/>
                <a:ea typeface="华文新魏" pitchFamily="2" charset="-122"/>
              </a:rPr>
              <a:t>局域网参考模型与协议标准</a:t>
            </a:r>
            <a:endParaRPr lang="zh-CN" altLang="en-US" sz="3200" u="sng" dirty="0">
              <a:solidFill>
                <a:schemeClr val="accent6"/>
              </a:solidFill>
              <a:latin typeface="+mn-lt"/>
              <a:ea typeface="华文新魏" pitchFamily="2" charset="-122"/>
            </a:endParaRPr>
          </a:p>
        </p:txBody>
      </p:sp>
      <p:sp>
        <p:nvSpPr>
          <p:cNvPr id="3077"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0881939-623B-41E7-9F3C-8A9E406934A4}" type="slidenum">
              <a:rPr lang="zh-CN" altLang="en-US">
                <a:solidFill>
                  <a:srgbClr val="000000"/>
                </a:solidFill>
              </a:rPr>
              <a:pPr>
                <a:defRPr/>
              </a:pPr>
              <a:t>16</a:t>
            </a:fld>
            <a:endParaRPr lang="en-US" altLang="zh-CN">
              <a:solidFill>
                <a:srgbClr val="000000"/>
              </a:solidFill>
            </a:endParaRPr>
          </a:p>
        </p:txBody>
      </p:sp>
      <p:sp>
        <p:nvSpPr>
          <p:cNvPr id="307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3074" name="Object 1" descr="蓝色面巾纸"/>
          <p:cNvGraphicFramePr>
            <a:graphicFrameLocks noChangeAspect="1"/>
          </p:cNvGraphicFramePr>
          <p:nvPr/>
        </p:nvGraphicFramePr>
        <p:xfrm>
          <a:off x="1187624" y="1196752"/>
          <a:ext cx="5689600" cy="4760912"/>
        </p:xfrm>
        <a:graphic>
          <a:graphicData uri="http://schemas.openxmlformats.org/presentationml/2006/ole">
            <mc:AlternateContent xmlns:mc="http://schemas.openxmlformats.org/markup-compatibility/2006">
              <mc:Choice xmlns:v="urn:schemas-microsoft-com:vml" Requires="v">
                <p:oleObj spid="_x0000_s180245" name="Visio" r:id="rId3" imgW="2746982" imgH="2296890" progId="Visio.Drawing.11">
                  <p:embed/>
                </p:oleObj>
              </mc:Choice>
              <mc:Fallback>
                <p:oleObj name="Visio" r:id="rId3" imgW="2746982" imgH="2296890" progId="Visio.Drawing.11">
                  <p:embed/>
                  <p:pic>
                    <p:nvPicPr>
                      <p:cNvPr id="0" name="Picture 14"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196752"/>
                        <a:ext cx="5689600" cy="4760912"/>
                      </a:xfrm>
                      <a:prstGeom prst="rect">
                        <a:avLst/>
                      </a:prstGeom>
                      <a:blipFill dpi="0" rotWithShape="0">
                        <a:blip r:embed="rId5"/>
                        <a:srcRect/>
                        <a:tile tx="0" ty="0" sx="100000" sy="100000" flip="none" algn="tl"/>
                      </a:blipFill>
                    </p:spPr>
                  </p:pic>
                </p:oleObj>
              </mc:Fallback>
            </mc:AlternateContent>
          </a:graphicData>
        </a:graphic>
      </p:graphicFrame>
      <p:sp>
        <p:nvSpPr>
          <p:cNvPr id="8" name="圆角矩形标注 7"/>
          <p:cNvSpPr/>
          <p:nvPr/>
        </p:nvSpPr>
        <p:spPr bwMode="auto">
          <a:xfrm>
            <a:off x="6516216" y="2276872"/>
            <a:ext cx="2627784" cy="1296144"/>
          </a:xfrm>
          <a:prstGeom prst="wedgeRoundRectCallout">
            <a:avLst>
              <a:gd name="adj1" fmla="val -103820"/>
              <a:gd name="adj2" fmla="val 77962"/>
              <a:gd name="adj3" fmla="val 16667"/>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effectLst/>
                <a:latin typeface="Arial" charset="0"/>
                <a:ea typeface="华文行楷" pitchFamily="2" charset="-122"/>
              </a:rPr>
              <a:t>实际应用中几乎都采用了</a:t>
            </a:r>
            <a:r>
              <a:rPr kumimoji="1" lang="en-US" altLang="zh-CN" sz="1800" b="1" i="0" u="none" strike="noStrike" cap="none" normalizeH="0" baseline="0" dirty="0">
                <a:ln>
                  <a:noFill/>
                </a:ln>
                <a:effectLst/>
                <a:latin typeface="Arial" charset="0"/>
                <a:ea typeface="华文行楷" pitchFamily="2" charset="-122"/>
              </a:rPr>
              <a:t>Ethernet</a:t>
            </a:r>
            <a:r>
              <a:rPr kumimoji="1" lang="zh-CN" altLang="en-US" sz="1800" b="1" i="0" u="none" strike="noStrike" cap="none" normalizeH="0" baseline="0" dirty="0">
                <a:ln>
                  <a:noFill/>
                </a:ln>
                <a:effectLst/>
                <a:latin typeface="Arial" charset="0"/>
                <a:ea typeface="华文行楷" pitchFamily="2" charset="-122"/>
              </a:rPr>
              <a:t>，</a:t>
            </a:r>
            <a:r>
              <a:rPr kumimoji="1" lang="en-US" altLang="zh-CN" sz="1800" b="1" i="0" u="none" strike="noStrike" cap="none" normalizeH="0" baseline="0" dirty="0">
                <a:ln>
                  <a:noFill/>
                </a:ln>
                <a:effectLst/>
                <a:latin typeface="Arial" charset="0"/>
                <a:ea typeface="华文行楷" pitchFamily="2" charset="-122"/>
              </a:rPr>
              <a:t>IP</a:t>
            </a:r>
            <a:r>
              <a:rPr kumimoji="1" lang="zh-CN" altLang="en-US" sz="1800" b="1" i="0" u="none" strike="noStrike" cap="none" normalizeH="0" baseline="0" dirty="0">
                <a:ln>
                  <a:noFill/>
                </a:ln>
                <a:effectLst/>
                <a:latin typeface="Arial" charset="0"/>
                <a:ea typeface="华文行楷" pitchFamily="2" charset="-122"/>
              </a:rPr>
              <a:t>分组直接封装在</a:t>
            </a:r>
            <a:r>
              <a:rPr kumimoji="1" lang="en-US" altLang="zh-CN" sz="1800" b="1" i="0" u="none" strike="noStrike" cap="none" normalizeH="0" baseline="0" dirty="0">
                <a:ln>
                  <a:noFill/>
                </a:ln>
                <a:effectLst/>
                <a:latin typeface="Arial" charset="0"/>
                <a:ea typeface="华文行楷" pitchFamily="2" charset="-122"/>
              </a:rPr>
              <a:t>MAC</a:t>
            </a:r>
            <a:r>
              <a:rPr kumimoji="1" lang="zh-CN" altLang="en-US" sz="1800" b="1" i="0" u="none" strike="noStrike" cap="none" normalizeH="0" baseline="0" dirty="0">
                <a:ln>
                  <a:noFill/>
                </a:ln>
                <a:effectLst/>
                <a:latin typeface="Arial" charset="0"/>
                <a:ea typeface="华文行楷" pitchFamily="2" charset="-122"/>
              </a:rPr>
              <a:t>帧中，</a:t>
            </a:r>
            <a:r>
              <a:rPr kumimoji="1" lang="en-US" altLang="zh-CN" sz="1800" b="1" i="0" u="none" strike="noStrike" cap="none" normalizeH="0" baseline="0" dirty="0">
                <a:ln>
                  <a:noFill/>
                </a:ln>
                <a:effectLst/>
                <a:latin typeface="Arial" charset="0"/>
                <a:ea typeface="华文行楷" pitchFamily="2" charset="-122"/>
              </a:rPr>
              <a:t>LLC</a:t>
            </a:r>
            <a:r>
              <a:rPr kumimoji="1" lang="zh-CN" altLang="en-US" b="1" dirty="0">
                <a:latin typeface="Arial" charset="0"/>
                <a:ea typeface="华文行楷" pitchFamily="2" charset="-122"/>
              </a:rPr>
              <a:t>协议很少用到</a:t>
            </a:r>
            <a:endParaRPr kumimoji="1" lang="zh-CN" altLang="en-US" sz="1800" b="1" i="0" u="none" strike="noStrike" cap="none" normalizeH="0" baseline="0" dirty="0">
              <a:ln>
                <a:noFill/>
              </a:ln>
              <a:effectLst/>
              <a:latin typeface="Arial" charset="0"/>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548680"/>
            <a:ext cx="8132763" cy="576064"/>
          </a:xfrm>
        </p:spPr>
        <p:txBody>
          <a:bodyPr/>
          <a:lstStyle/>
          <a:p>
            <a:pPr eaLnBrk="1" hangingPunct="1">
              <a:buFontTx/>
              <a:buNone/>
              <a:defRPr/>
            </a:pPr>
            <a:r>
              <a:rPr lang="en-US" altLang="zh-CN" sz="3200" b="1" u="sng" dirty="0">
                <a:solidFill>
                  <a:schemeClr val="accent6"/>
                </a:solidFill>
                <a:ea typeface="华文新魏" pitchFamily="2" charset="-122"/>
              </a:rPr>
              <a:t>IEEE 802</a:t>
            </a:r>
            <a:r>
              <a:rPr lang="zh-CN" altLang="zh-CN" sz="3200" b="1" u="sng" dirty="0">
                <a:solidFill>
                  <a:schemeClr val="accent6"/>
                </a:solidFill>
                <a:ea typeface="华文新魏" pitchFamily="2" charset="-122"/>
              </a:rPr>
              <a:t>协议结构</a:t>
            </a:r>
            <a:endParaRPr lang="zh-CN" altLang="en-US" sz="3200" b="1" u="sng" dirty="0">
              <a:solidFill>
                <a:schemeClr val="accent6"/>
              </a:solidFill>
              <a:ea typeface="华文新魏" pitchFamily="2" charset="-122"/>
            </a:endParaRPr>
          </a:p>
        </p:txBody>
      </p:sp>
      <p:sp>
        <p:nvSpPr>
          <p:cNvPr id="24580" name="页脚占位符 3"/>
          <p:cNvSpPr>
            <a:spLocks noGrp="1"/>
          </p:cNvSpPr>
          <p:nvPr>
            <p:ph type="ftr" sz="quarter" idx="11"/>
          </p:nvPr>
        </p:nvSpPr>
        <p:spPr>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5</a:t>
            </a:r>
            <a:r>
              <a:rPr lang="zh-CN" altLang="en-US" dirty="0">
                <a:solidFill>
                  <a:srgbClr val="3333CC"/>
                </a:solidFill>
              </a:rPr>
              <a:t>章 介质访问控制子层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812FCAD6-8F1F-449C-A38B-204026A06D1C}" type="slidenum">
              <a:rPr lang="zh-CN" altLang="en-US">
                <a:solidFill>
                  <a:srgbClr val="000000"/>
                </a:solidFill>
              </a:rPr>
              <a:pPr>
                <a:defRPr/>
              </a:pPr>
              <a:t>17</a:t>
            </a:fld>
            <a:endParaRPr lang="en-US" altLang="zh-CN" dirty="0">
              <a:solidFill>
                <a:srgbClr val="000000"/>
              </a:solidFill>
            </a:endParaRPr>
          </a:p>
        </p:txBody>
      </p:sp>
      <p:pic>
        <p:nvPicPr>
          <p:cNvPr id="51201" name="Picture 1"/>
          <p:cNvPicPr>
            <a:picLocks noChangeAspect="1" noChangeArrowheads="1"/>
          </p:cNvPicPr>
          <p:nvPr/>
        </p:nvPicPr>
        <p:blipFill>
          <a:blip r:embed="rId2" cstate="print"/>
          <a:srcRect/>
          <a:stretch>
            <a:fillRect/>
          </a:stretch>
        </p:blipFill>
        <p:spPr bwMode="auto">
          <a:xfrm>
            <a:off x="467544" y="1340768"/>
            <a:ext cx="7991062" cy="2232248"/>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6" name="内容占位符 16"/>
          <p:cNvSpPr txBox="1">
            <a:spLocks/>
          </p:cNvSpPr>
          <p:nvPr/>
        </p:nvSpPr>
        <p:spPr bwMode="auto">
          <a:xfrm>
            <a:off x="179512" y="3933056"/>
            <a:ext cx="8132763" cy="2232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buFontTx/>
              <a:buNone/>
              <a:tabLst/>
              <a:defRPr/>
            </a:pPr>
            <a:r>
              <a:rPr kumimoji="1" lang="en-US" altLang="zh-CN" sz="3200" b="1" i="0" u="sng" strike="noStrike" kern="0" cap="none" spc="0" normalizeH="0" baseline="0" noProof="0" dirty="0">
                <a:ln>
                  <a:noFill/>
                </a:ln>
                <a:solidFill>
                  <a:schemeClr val="accent6"/>
                </a:solidFill>
                <a:effectLst/>
                <a:uLnTx/>
                <a:uFillTx/>
                <a:latin typeface="+mn-lt"/>
                <a:ea typeface="华文新魏" pitchFamily="2" charset="-122"/>
                <a:cs typeface="+mn-cs"/>
              </a:rPr>
              <a:t>Ethernet</a:t>
            </a:r>
            <a:r>
              <a:rPr kumimoji="1" lang="zh-CN" altLang="en-US" sz="3200" b="1" u="sng" kern="0" dirty="0">
                <a:solidFill>
                  <a:schemeClr val="accent6"/>
                </a:solidFill>
                <a:ea typeface="华文新魏" pitchFamily="2" charset="-122"/>
              </a:rPr>
              <a:t>技术发展趋势</a:t>
            </a:r>
            <a:endParaRPr kumimoji="1" lang="en-US" altLang="zh-CN" sz="3200" b="1" u="sng" kern="0" dirty="0">
              <a:solidFill>
                <a:schemeClr val="accent6"/>
              </a:solidFill>
              <a:ea typeface="华文新魏" pitchFamily="2" charset="-122"/>
            </a:endParaRPr>
          </a:p>
          <a:p>
            <a:pPr marL="800100" lvl="1" indent="-342900" fontAlgn="base">
              <a:spcBef>
                <a:spcPct val="20000"/>
              </a:spcBef>
              <a:buFont typeface="Arial" pitchFamily="34" charset="0"/>
              <a:buChar char="•"/>
              <a:defRPr/>
            </a:pPr>
            <a:r>
              <a:rPr kumimoji="1" lang="zh-CN" altLang="en-US" sz="2400" b="1" i="0" strike="noStrike" kern="0" cap="none" spc="0" normalizeH="0" baseline="0" noProof="0" dirty="0">
                <a:ln>
                  <a:noFill/>
                </a:ln>
                <a:effectLst/>
                <a:uLnTx/>
                <a:uFillTx/>
                <a:latin typeface="+mn-lt"/>
                <a:ea typeface="华文新魏" pitchFamily="2" charset="-122"/>
                <a:cs typeface="+mn-cs"/>
              </a:rPr>
              <a:t>速率更高     </a:t>
            </a:r>
            <a:r>
              <a:rPr kumimoji="1" lang="en-US" altLang="zh-CN" sz="2000" b="1" i="0" strike="noStrike" kern="0" cap="none" spc="0" normalizeH="0" baseline="0" noProof="0" dirty="0">
                <a:ln>
                  <a:noFill/>
                </a:ln>
                <a:effectLst/>
                <a:uLnTx/>
                <a:uFillTx/>
                <a:latin typeface="+mn-lt"/>
                <a:ea typeface="华文新魏" pitchFamily="2" charset="-122"/>
                <a:cs typeface="+mn-cs"/>
              </a:rPr>
              <a:t>10M  100M  1G  10G  40G  400G</a:t>
            </a:r>
          </a:p>
          <a:p>
            <a:pPr marL="800100" lvl="1" indent="-342900" fontAlgn="base">
              <a:buFont typeface="Arial" pitchFamily="34" charset="0"/>
              <a:buChar char="•"/>
              <a:defRPr/>
            </a:pPr>
            <a:r>
              <a:rPr kumimoji="1" lang="zh-CN" altLang="en-US" sz="2400" b="1" kern="0" dirty="0">
                <a:ea typeface="华文新魏" pitchFamily="2" charset="-122"/>
              </a:rPr>
              <a:t>应用更广</a:t>
            </a:r>
            <a:endParaRPr kumimoji="1" lang="en-US" altLang="zh-CN" sz="2400" b="1" kern="0" dirty="0">
              <a:ea typeface="华文新魏" pitchFamily="2" charset="-122"/>
            </a:endParaRPr>
          </a:p>
          <a:p>
            <a:pPr marL="800100" lvl="1" indent="-342900" fontAlgn="base">
              <a:buFont typeface="Arial" pitchFamily="34" charset="0"/>
              <a:buChar char="•"/>
              <a:defRPr/>
            </a:pPr>
            <a:r>
              <a:rPr kumimoji="1" lang="zh-CN" altLang="en-US" sz="2400" b="1" i="0" strike="noStrike" kern="0" cap="none" spc="0" normalizeH="0" baseline="0" noProof="0" dirty="0">
                <a:ln>
                  <a:noFill/>
                </a:ln>
                <a:effectLst/>
                <a:uLnTx/>
                <a:uFillTx/>
                <a:latin typeface="+mn-lt"/>
                <a:ea typeface="华文新魏" pitchFamily="2" charset="-122"/>
                <a:cs typeface="+mn-cs"/>
              </a:rPr>
              <a:t>与无线局域网兼容</a:t>
            </a:r>
            <a:endParaRPr kumimoji="1" lang="en-US" altLang="zh-CN" sz="2400" b="1" i="0" strike="noStrike" kern="0" cap="none" spc="0" normalizeH="0" baseline="0" noProof="0" dirty="0">
              <a:ln>
                <a:noFill/>
              </a:ln>
              <a:effectLst/>
              <a:uLnTx/>
              <a:uFillTx/>
              <a:latin typeface="+mn-lt"/>
              <a:ea typeface="华文新魏" pitchFamily="2" charset="-122"/>
              <a:cs typeface="+mn-cs"/>
            </a:endParaRPr>
          </a:p>
          <a:p>
            <a:pPr marL="800100" lvl="1" indent="-342900" fontAlgn="base">
              <a:buFont typeface="Arial" pitchFamily="34" charset="0"/>
              <a:buChar char="•"/>
              <a:defRPr/>
            </a:pPr>
            <a:r>
              <a:rPr kumimoji="1" lang="zh-CN" altLang="en-US" sz="2400" b="1" kern="0" dirty="0">
                <a:ea typeface="华文新魏" pitchFamily="2" charset="-122"/>
              </a:rPr>
              <a:t>更环保</a:t>
            </a:r>
            <a:endParaRPr kumimoji="1" lang="zh-CN" altLang="en-US" sz="2400" b="1" i="0" strike="noStrike" kern="0" cap="none" spc="0" normalizeH="0" baseline="0" noProof="0" dirty="0">
              <a:ln>
                <a:noFill/>
              </a:ln>
              <a:effectLst/>
              <a:uLnTx/>
              <a:uFillTx/>
              <a:latin typeface="+mn-lt"/>
              <a:ea typeface="华文新魏"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body" idx="1"/>
          </p:nvPr>
        </p:nvSpPr>
        <p:spPr>
          <a:xfrm>
            <a:off x="611560" y="1700808"/>
            <a:ext cx="8204448" cy="1151706"/>
          </a:xfrm>
        </p:spPr>
        <p:txBody>
          <a:bodyPr/>
          <a:lstStyle/>
          <a:p>
            <a:pPr marL="0" indent="0" eaLnBrk="1" hangingPunct="1">
              <a:buNone/>
            </a:pPr>
            <a:r>
              <a:rPr lang="zh-CN" altLang="en-US" dirty="0">
                <a:latin typeface="华文新魏" pitchFamily="2" charset="-122"/>
                <a:ea typeface="华文新魏" pitchFamily="2" charset="-122"/>
              </a:rPr>
              <a:t>最初的以太网是将许多计算机都连接到一根总线上。当初认为这样的连接方法既简单又可靠，因为总线上没有有源器件。 </a:t>
            </a:r>
          </a:p>
        </p:txBody>
      </p:sp>
      <p:grpSp>
        <p:nvGrpSpPr>
          <p:cNvPr id="2" name="Group 4"/>
          <p:cNvGrpSpPr>
            <a:grpSpLocks/>
          </p:cNvGrpSpPr>
          <p:nvPr/>
        </p:nvGrpSpPr>
        <p:grpSpPr bwMode="auto">
          <a:xfrm>
            <a:off x="4256137" y="3540894"/>
            <a:ext cx="471488" cy="1406525"/>
            <a:chOff x="1177" y="1994"/>
            <a:chExt cx="258" cy="714"/>
          </a:xfrm>
        </p:grpSpPr>
        <p:sp>
          <p:nvSpPr>
            <p:cNvPr id="65586" name="Line 5"/>
            <p:cNvSpPr>
              <a:spLocks noChangeShapeType="1"/>
            </p:cNvSpPr>
            <p:nvPr/>
          </p:nvSpPr>
          <p:spPr bwMode="auto">
            <a:xfrm rot="16200000" flipV="1">
              <a:off x="1043" y="2261"/>
              <a:ext cx="537" cy="4"/>
            </a:xfrm>
            <a:prstGeom prst="line">
              <a:avLst/>
            </a:prstGeom>
            <a:noFill/>
            <a:ln w="38100">
              <a:solidFill>
                <a:srgbClr val="333399"/>
              </a:solidFill>
              <a:round/>
              <a:headEnd/>
              <a:tailEnd/>
            </a:ln>
          </p:spPr>
          <p:txBody>
            <a:bodyPr wrap="none" anchor="ctr"/>
            <a:lstStyle/>
            <a:p>
              <a:endParaRPr lang="zh-CN" altLang="en-US"/>
            </a:p>
          </p:txBody>
        </p:sp>
        <p:pic>
          <p:nvPicPr>
            <p:cNvPr id="65587" name="Picture 6"/>
            <p:cNvPicPr>
              <a:picLocks noChangeArrowheads="1"/>
            </p:cNvPicPr>
            <p:nvPr/>
          </p:nvPicPr>
          <p:blipFill>
            <a:blip r:embed="rId3" cstate="print"/>
            <a:srcRect/>
            <a:stretch>
              <a:fillRect/>
            </a:stretch>
          </p:blipFill>
          <p:spPr bwMode="auto">
            <a:xfrm>
              <a:off x="1177" y="2448"/>
              <a:ext cx="258" cy="260"/>
            </a:xfrm>
            <a:prstGeom prst="rect">
              <a:avLst/>
            </a:prstGeom>
            <a:noFill/>
            <a:ln w="9525">
              <a:noFill/>
              <a:miter lim="800000"/>
              <a:headEnd/>
              <a:tailEnd/>
            </a:ln>
          </p:spPr>
        </p:pic>
      </p:grpSp>
      <p:sp>
        <p:nvSpPr>
          <p:cNvPr id="65541" name="Line 7"/>
          <p:cNvSpPr>
            <a:spLocks noChangeShapeType="1"/>
          </p:cNvSpPr>
          <p:nvPr/>
        </p:nvSpPr>
        <p:spPr bwMode="auto">
          <a:xfrm flipV="1">
            <a:off x="562025" y="3529781"/>
            <a:ext cx="7816850" cy="0"/>
          </a:xfrm>
          <a:prstGeom prst="line">
            <a:avLst/>
          </a:prstGeom>
          <a:noFill/>
          <a:ln w="38100">
            <a:solidFill>
              <a:srgbClr val="333399"/>
            </a:solidFill>
            <a:round/>
            <a:headEnd/>
            <a:tailEnd/>
          </a:ln>
        </p:spPr>
        <p:txBody>
          <a:bodyPr wrap="none" anchor="ctr"/>
          <a:lstStyle/>
          <a:p>
            <a:endParaRPr lang="zh-CN" altLang="en-US"/>
          </a:p>
        </p:txBody>
      </p:sp>
      <p:sp>
        <p:nvSpPr>
          <p:cNvPr id="65542" name="Rectangle 8"/>
          <p:cNvSpPr>
            <a:spLocks noChangeArrowheads="1"/>
          </p:cNvSpPr>
          <p:nvPr/>
        </p:nvSpPr>
        <p:spPr bwMode="auto">
          <a:xfrm>
            <a:off x="8261400" y="3463106"/>
            <a:ext cx="117475" cy="125413"/>
          </a:xfrm>
          <a:prstGeom prst="rect">
            <a:avLst/>
          </a:prstGeom>
          <a:solidFill>
            <a:srgbClr val="333399"/>
          </a:solidFill>
          <a:ln w="12700">
            <a:solidFill>
              <a:srgbClr val="333399"/>
            </a:solidFill>
            <a:miter lim="800000"/>
            <a:headEnd/>
            <a:tailEnd/>
          </a:ln>
        </p:spPr>
        <p:txBody>
          <a:bodyPr wrap="none" anchor="ctr"/>
          <a:lstStyle/>
          <a:p>
            <a:endParaRPr lang="zh-CN" altLang="en-US"/>
          </a:p>
        </p:txBody>
      </p:sp>
      <p:sp>
        <p:nvSpPr>
          <p:cNvPr id="65543" name="Rectangle 9"/>
          <p:cNvSpPr>
            <a:spLocks noChangeArrowheads="1"/>
          </p:cNvSpPr>
          <p:nvPr/>
        </p:nvSpPr>
        <p:spPr bwMode="auto">
          <a:xfrm>
            <a:off x="458837" y="3463106"/>
            <a:ext cx="117475" cy="125413"/>
          </a:xfrm>
          <a:prstGeom prst="rect">
            <a:avLst/>
          </a:prstGeom>
          <a:solidFill>
            <a:srgbClr val="333399"/>
          </a:solidFill>
          <a:ln w="12700">
            <a:solidFill>
              <a:srgbClr val="333399"/>
            </a:solidFill>
            <a:miter lim="800000"/>
            <a:headEnd/>
            <a:tailEnd/>
          </a:ln>
        </p:spPr>
        <p:txBody>
          <a:bodyPr wrap="none" anchor="ctr"/>
          <a:lstStyle/>
          <a:p>
            <a:endParaRPr lang="zh-CN" altLang="en-US"/>
          </a:p>
        </p:txBody>
      </p:sp>
      <p:sp>
        <p:nvSpPr>
          <p:cNvPr id="65544" name="Line 10"/>
          <p:cNvSpPr>
            <a:spLocks noChangeShapeType="1"/>
          </p:cNvSpPr>
          <p:nvPr/>
        </p:nvSpPr>
        <p:spPr bwMode="auto">
          <a:xfrm>
            <a:off x="7804200" y="3321819"/>
            <a:ext cx="493712" cy="239712"/>
          </a:xfrm>
          <a:prstGeom prst="line">
            <a:avLst/>
          </a:prstGeom>
          <a:noFill/>
          <a:ln w="12700">
            <a:solidFill>
              <a:schemeClr val="tx1"/>
            </a:solidFill>
            <a:round/>
            <a:headEnd/>
            <a:tailEnd/>
          </a:ln>
        </p:spPr>
        <p:txBody>
          <a:bodyPr wrap="none" anchor="ctr"/>
          <a:lstStyle/>
          <a:p>
            <a:endParaRPr lang="zh-CN" altLang="en-US"/>
          </a:p>
        </p:txBody>
      </p:sp>
      <p:grpSp>
        <p:nvGrpSpPr>
          <p:cNvPr id="3" name="Group 11"/>
          <p:cNvGrpSpPr>
            <a:grpSpLocks/>
          </p:cNvGrpSpPr>
          <p:nvPr/>
        </p:nvGrpSpPr>
        <p:grpSpPr bwMode="auto">
          <a:xfrm>
            <a:off x="1309737" y="3540894"/>
            <a:ext cx="471488" cy="1406525"/>
            <a:chOff x="1177" y="1994"/>
            <a:chExt cx="258" cy="714"/>
          </a:xfrm>
        </p:grpSpPr>
        <p:sp>
          <p:nvSpPr>
            <p:cNvPr id="65584" name="Line 12"/>
            <p:cNvSpPr>
              <a:spLocks noChangeShapeType="1"/>
            </p:cNvSpPr>
            <p:nvPr/>
          </p:nvSpPr>
          <p:spPr bwMode="auto">
            <a:xfrm rot="16200000" flipV="1">
              <a:off x="1043" y="2261"/>
              <a:ext cx="537" cy="4"/>
            </a:xfrm>
            <a:prstGeom prst="line">
              <a:avLst/>
            </a:prstGeom>
            <a:noFill/>
            <a:ln w="38100">
              <a:solidFill>
                <a:srgbClr val="333399"/>
              </a:solidFill>
              <a:round/>
              <a:headEnd/>
              <a:tailEnd/>
            </a:ln>
          </p:spPr>
          <p:txBody>
            <a:bodyPr wrap="none" anchor="ctr"/>
            <a:lstStyle/>
            <a:p>
              <a:endParaRPr lang="zh-CN" altLang="en-US"/>
            </a:p>
          </p:txBody>
        </p:sp>
        <p:pic>
          <p:nvPicPr>
            <p:cNvPr id="65585" name="Picture 13"/>
            <p:cNvPicPr>
              <a:picLocks noChangeArrowheads="1"/>
            </p:cNvPicPr>
            <p:nvPr/>
          </p:nvPicPr>
          <p:blipFill>
            <a:blip r:embed="rId3" cstate="print"/>
            <a:srcRect/>
            <a:stretch>
              <a:fillRect/>
            </a:stretch>
          </p:blipFill>
          <p:spPr bwMode="auto">
            <a:xfrm>
              <a:off x="1177" y="2448"/>
              <a:ext cx="258" cy="260"/>
            </a:xfrm>
            <a:prstGeom prst="rect">
              <a:avLst/>
            </a:prstGeom>
            <a:noFill/>
            <a:ln w="9525">
              <a:noFill/>
              <a:miter lim="800000"/>
              <a:headEnd/>
              <a:tailEnd/>
            </a:ln>
          </p:spPr>
        </p:pic>
      </p:grpSp>
      <p:sp>
        <p:nvSpPr>
          <p:cNvPr id="65546" name="Freeform 14"/>
          <p:cNvSpPr>
            <a:spLocks/>
          </p:cNvSpPr>
          <p:nvPr/>
        </p:nvSpPr>
        <p:spPr bwMode="auto">
          <a:xfrm>
            <a:off x="3021062" y="3542481"/>
            <a:ext cx="3175" cy="1027113"/>
          </a:xfrm>
          <a:custGeom>
            <a:avLst/>
            <a:gdLst>
              <a:gd name="T0" fmla="*/ 0 w 2"/>
              <a:gd name="T1" fmla="*/ 2147483647 h 521"/>
              <a:gd name="T2" fmla="*/ 2147483647 w 2"/>
              <a:gd name="T3" fmla="*/ 0 h 521"/>
              <a:gd name="T4" fmla="*/ 0 60000 65536"/>
              <a:gd name="T5" fmla="*/ 0 60000 65536"/>
              <a:gd name="T6" fmla="*/ 0 w 2"/>
              <a:gd name="T7" fmla="*/ 0 h 521"/>
              <a:gd name="T8" fmla="*/ 2 w 2"/>
              <a:gd name="T9" fmla="*/ 521 h 521"/>
            </a:gdLst>
            <a:ahLst/>
            <a:cxnLst>
              <a:cxn ang="T4">
                <a:pos x="T0" y="T1"/>
              </a:cxn>
              <a:cxn ang="T5">
                <a:pos x="T2" y="T3"/>
              </a:cxn>
            </a:cxnLst>
            <a:rect l="T6" t="T7" r="T8" b="T9"/>
            <a:pathLst>
              <a:path w="2" h="521">
                <a:moveTo>
                  <a:pt x="0" y="521"/>
                </a:moveTo>
                <a:lnTo>
                  <a:pt x="2" y="0"/>
                </a:lnTo>
              </a:path>
            </a:pathLst>
          </a:custGeom>
          <a:solidFill>
            <a:srgbClr val="333399"/>
          </a:solidFill>
          <a:ln w="38100">
            <a:solidFill>
              <a:srgbClr val="333399"/>
            </a:solidFill>
            <a:round/>
            <a:headEnd/>
            <a:tailEnd/>
          </a:ln>
        </p:spPr>
        <p:txBody>
          <a:bodyPr wrap="none" anchor="ctr"/>
          <a:lstStyle/>
          <a:p>
            <a:endParaRPr lang="zh-CN" altLang="en-US"/>
          </a:p>
        </p:txBody>
      </p:sp>
      <p:pic>
        <p:nvPicPr>
          <p:cNvPr id="65547" name="Picture 15"/>
          <p:cNvPicPr>
            <a:picLocks noChangeArrowheads="1"/>
          </p:cNvPicPr>
          <p:nvPr/>
        </p:nvPicPr>
        <p:blipFill>
          <a:blip r:embed="rId3" cstate="print"/>
          <a:srcRect/>
          <a:stretch>
            <a:fillRect/>
          </a:stretch>
        </p:blipFill>
        <p:spPr bwMode="auto">
          <a:xfrm>
            <a:off x="2782937" y="4434656"/>
            <a:ext cx="471488" cy="512763"/>
          </a:xfrm>
          <a:prstGeom prst="rect">
            <a:avLst/>
          </a:prstGeom>
          <a:noFill/>
          <a:ln w="9525">
            <a:noFill/>
            <a:miter lim="800000"/>
            <a:headEnd/>
            <a:tailEnd/>
          </a:ln>
        </p:spPr>
      </p:pic>
      <p:grpSp>
        <p:nvGrpSpPr>
          <p:cNvPr id="4" name="Group 16"/>
          <p:cNvGrpSpPr>
            <a:grpSpLocks/>
          </p:cNvGrpSpPr>
          <p:nvPr/>
        </p:nvGrpSpPr>
        <p:grpSpPr bwMode="auto">
          <a:xfrm>
            <a:off x="5729337" y="3540894"/>
            <a:ext cx="471488" cy="1406525"/>
            <a:chOff x="1177" y="1994"/>
            <a:chExt cx="258" cy="714"/>
          </a:xfrm>
        </p:grpSpPr>
        <p:sp>
          <p:nvSpPr>
            <p:cNvPr id="65582" name="Line 17"/>
            <p:cNvSpPr>
              <a:spLocks noChangeShapeType="1"/>
            </p:cNvSpPr>
            <p:nvPr/>
          </p:nvSpPr>
          <p:spPr bwMode="auto">
            <a:xfrm rot="16200000" flipV="1">
              <a:off x="1043" y="2261"/>
              <a:ext cx="537" cy="4"/>
            </a:xfrm>
            <a:prstGeom prst="line">
              <a:avLst/>
            </a:prstGeom>
            <a:noFill/>
            <a:ln w="38100">
              <a:solidFill>
                <a:srgbClr val="333399"/>
              </a:solidFill>
              <a:round/>
              <a:headEnd/>
              <a:tailEnd/>
            </a:ln>
          </p:spPr>
          <p:txBody>
            <a:bodyPr wrap="none" anchor="ctr"/>
            <a:lstStyle/>
            <a:p>
              <a:endParaRPr lang="zh-CN" altLang="en-US"/>
            </a:p>
          </p:txBody>
        </p:sp>
        <p:pic>
          <p:nvPicPr>
            <p:cNvPr id="65583" name="Picture 18"/>
            <p:cNvPicPr>
              <a:picLocks noChangeArrowheads="1"/>
            </p:cNvPicPr>
            <p:nvPr/>
          </p:nvPicPr>
          <p:blipFill>
            <a:blip r:embed="rId3" cstate="print"/>
            <a:srcRect/>
            <a:stretch>
              <a:fillRect/>
            </a:stretch>
          </p:blipFill>
          <p:spPr bwMode="auto">
            <a:xfrm>
              <a:off x="1177" y="2448"/>
              <a:ext cx="258" cy="260"/>
            </a:xfrm>
            <a:prstGeom prst="rect">
              <a:avLst/>
            </a:prstGeom>
            <a:noFill/>
            <a:ln w="9525">
              <a:noFill/>
              <a:miter lim="800000"/>
              <a:headEnd/>
              <a:tailEnd/>
            </a:ln>
          </p:spPr>
        </p:pic>
      </p:grpSp>
      <p:sp>
        <p:nvSpPr>
          <p:cNvPr id="65549" name="Freeform 19"/>
          <p:cNvSpPr>
            <a:spLocks/>
          </p:cNvSpPr>
          <p:nvPr/>
        </p:nvSpPr>
        <p:spPr bwMode="auto">
          <a:xfrm>
            <a:off x="7442250" y="3542481"/>
            <a:ext cx="3175" cy="1042988"/>
          </a:xfrm>
          <a:custGeom>
            <a:avLst/>
            <a:gdLst>
              <a:gd name="T0" fmla="*/ 0 w 2"/>
              <a:gd name="T1" fmla="*/ 2147483647 h 529"/>
              <a:gd name="T2" fmla="*/ 2147483647 w 2"/>
              <a:gd name="T3" fmla="*/ 0 h 529"/>
              <a:gd name="T4" fmla="*/ 0 60000 65536"/>
              <a:gd name="T5" fmla="*/ 0 60000 65536"/>
              <a:gd name="T6" fmla="*/ 0 w 2"/>
              <a:gd name="T7" fmla="*/ 0 h 529"/>
              <a:gd name="T8" fmla="*/ 2 w 2"/>
              <a:gd name="T9" fmla="*/ 529 h 529"/>
            </a:gdLst>
            <a:ahLst/>
            <a:cxnLst>
              <a:cxn ang="T4">
                <a:pos x="T0" y="T1"/>
              </a:cxn>
              <a:cxn ang="T5">
                <a:pos x="T2" y="T3"/>
              </a:cxn>
            </a:cxnLst>
            <a:rect l="T6" t="T7" r="T8" b="T9"/>
            <a:pathLst>
              <a:path w="2" h="529">
                <a:moveTo>
                  <a:pt x="0" y="529"/>
                </a:moveTo>
                <a:lnTo>
                  <a:pt x="2" y="0"/>
                </a:lnTo>
              </a:path>
            </a:pathLst>
          </a:custGeom>
          <a:solidFill>
            <a:srgbClr val="333399"/>
          </a:solidFill>
          <a:ln w="38100">
            <a:solidFill>
              <a:srgbClr val="333399"/>
            </a:solidFill>
            <a:round/>
            <a:headEnd/>
            <a:tailEnd/>
          </a:ln>
        </p:spPr>
        <p:txBody>
          <a:bodyPr wrap="none" anchor="ctr"/>
          <a:lstStyle/>
          <a:p>
            <a:endParaRPr lang="zh-CN" altLang="en-US"/>
          </a:p>
        </p:txBody>
      </p:sp>
      <p:pic>
        <p:nvPicPr>
          <p:cNvPr id="65550" name="Picture 20"/>
          <p:cNvPicPr>
            <a:picLocks noChangeArrowheads="1"/>
          </p:cNvPicPr>
          <p:nvPr/>
        </p:nvPicPr>
        <p:blipFill>
          <a:blip r:embed="rId3" cstate="print"/>
          <a:srcRect/>
          <a:stretch>
            <a:fillRect/>
          </a:stretch>
        </p:blipFill>
        <p:spPr bwMode="auto">
          <a:xfrm>
            <a:off x="7204125" y="4434656"/>
            <a:ext cx="471487" cy="512763"/>
          </a:xfrm>
          <a:prstGeom prst="rect">
            <a:avLst/>
          </a:prstGeom>
          <a:noFill/>
          <a:ln w="9525">
            <a:noFill/>
            <a:miter lim="800000"/>
            <a:headEnd/>
            <a:tailEnd/>
          </a:ln>
        </p:spPr>
      </p:pic>
      <p:sp>
        <p:nvSpPr>
          <p:cNvPr id="404501" name="Text Box 21"/>
          <p:cNvSpPr txBox="1">
            <a:spLocks noChangeArrowheads="1"/>
          </p:cNvSpPr>
          <p:nvPr/>
        </p:nvSpPr>
        <p:spPr bwMode="auto">
          <a:xfrm>
            <a:off x="2427337" y="5266506"/>
            <a:ext cx="1200150" cy="701675"/>
          </a:xfrm>
          <a:prstGeom prst="rect">
            <a:avLst/>
          </a:prstGeom>
          <a:noFill/>
          <a:ln w="9525">
            <a:noFill/>
            <a:miter lim="800000"/>
            <a:headEnd/>
            <a:tailEnd/>
          </a:ln>
        </p:spPr>
        <p:txBody>
          <a:bodyPr wrap="none">
            <a:spAutoFit/>
          </a:bodyPr>
          <a:lstStyle/>
          <a:p>
            <a:pPr algn="ctr"/>
            <a:r>
              <a:rPr kumimoji="1" lang="en-US" altLang="zh-CN">
                <a:solidFill>
                  <a:srgbClr val="333399"/>
                </a:solidFill>
                <a:latin typeface="Arial" pitchFamily="34" charset="0"/>
                <a:ea typeface="黑体" pitchFamily="49" charset="-122"/>
              </a:rPr>
              <a:t>B</a:t>
            </a:r>
            <a:r>
              <a:rPr kumimoji="1" lang="zh-CN" altLang="en-US">
                <a:solidFill>
                  <a:srgbClr val="333399"/>
                </a:solidFill>
                <a:latin typeface="Arial" pitchFamily="34" charset="0"/>
                <a:ea typeface="黑体" pitchFamily="49" charset="-122"/>
              </a:rPr>
              <a:t>向</a:t>
            </a:r>
            <a:r>
              <a:rPr kumimoji="1" lang="zh-CN" altLang="en-US" sz="1200">
                <a:solidFill>
                  <a:srgbClr val="333399"/>
                </a:solidFill>
                <a:latin typeface="Arial" pitchFamily="34" charset="0"/>
                <a:ea typeface="黑体" pitchFamily="49" charset="-122"/>
              </a:rPr>
              <a:t> </a:t>
            </a:r>
            <a:r>
              <a:rPr kumimoji="1" lang="en-US" altLang="zh-CN">
                <a:solidFill>
                  <a:srgbClr val="333399"/>
                </a:solidFill>
                <a:latin typeface="Arial" pitchFamily="34" charset="0"/>
                <a:ea typeface="黑体" pitchFamily="49" charset="-122"/>
              </a:rPr>
              <a:t>D</a:t>
            </a:r>
          </a:p>
          <a:p>
            <a:pPr algn="ctr"/>
            <a:r>
              <a:rPr kumimoji="1" lang="zh-CN" altLang="en-US">
                <a:solidFill>
                  <a:srgbClr val="333399"/>
                </a:solidFill>
                <a:latin typeface="Arial" pitchFamily="34" charset="0"/>
                <a:ea typeface="黑体" pitchFamily="49" charset="-122"/>
              </a:rPr>
              <a:t>发送数据</a:t>
            </a:r>
          </a:p>
        </p:txBody>
      </p:sp>
      <p:sp>
        <p:nvSpPr>
          <p:cNvPr id="65552" name="Text Box 22"/>
          <p:cNvSpPr txBox="1">
            <a:spLocks noChangeArrowheads="1"/>
          </p:cNvSpPr>
          <p:nvPr/>
        </p:nvSpPr>
        <p:spPr bwMode="auto">
          <a:xfrm>
            <a:off x="4045000" y="4941069"/>
            <a:ext cx="64770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    C</a:t>
            </a:r>
          </a:p>
        </p:txBody>
      </p:sp>
      <p:sp>
        <p:nvSpPr>
          <p:cNvPr id="65553" name="Text Box 23"/>
          <p:cNvSpPr txBox="1">
            <a:spLocks noChangeArrowheads="1"/>
          </p:cNvSpPr>
          <p:nvPr/>
        </p:nvSpPr>
        <p:spPr bwMode="auto">
          <a:xfrm>
            <a:off x="5586462" y="4926781"/>
            <a:ext cx="57785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   D</a:t>
            </a:r>
          </a:p>
        </p:txBody>
      </p:sp>
      <p:sp>
        <p:nvSpPr>
          <p:cNvPr id="65554" name="Text Box 24"/>
          <p:cNvSpPr txBox="1">
            <a:spLocks noChangeArrowheads="1"/>
          </p:cNvSpPr>
          <p:nvPr/>
        </p:nvSpPr>
        <p:spPr bwMode="auto">
          <a:xfrm>
            <a:off x="1106537" y="4926781"/>
            <a:ext cx="633413"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    A</a:t>
            </a:r>
          </a:p>
        </p:txBody>
      </p:sp>
      <p:sp>
        <p:nvSpPr>
          <p:cNvPr id="65555" name="Text Box 25"/>
          <p:cNvSpPr txBox="1">
            <a:spLocks noChangeArrowheads="1"/>
          </p:cNvSpPr>
          <p:nvPr/>
        </p:nvSpPr>
        <p:spPr bwMode="auto">
          <a:xfrm>
            <a:off x="6966000" y="4923606"/>
            <a:ext cx="633412"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    E</a:t>
            </a:r>
          </a:p>
        </p:txBody>
      </p:sp>
      <p:sp>
        <p:nvSpPr>
          <p:cNvPr id="65556" name="Line 26"/>
          <p:cNvSpPr>
            <a:spLocks noChangeShapeType="1"/>
          </p:cNvSpPr>
          <p:nvPr/>
        </p:nvSpPr>
        <p:spPr bwMode="auto">
          <a:xfrm flipH="1">
            <a:off x="562025" y="3248794"/>
            <a:ext cx="544512" cy="280987"/>
          </a:xfrm>
          <a:prstGeom prst="line">
            <a:avLst/>
          </a:prstGeom>
          <a:noFill/>
          <a:ln w="12700">
            <a:solidFill>
              <a:schemeClr val="tx1"/>
            </a:solidFill>
            <a:round/>
            <a:headEnd/>
            <a:tailEnd/>
          </a:ln>
        </p:spPr>
        <p:txBody>
          <a:bodyPr wrap="none" anchor="ctr"/>
          <a:lstStyle/>
          <a:p>
            <a:endParaRPr lang="zh-CN" altLang="en-US"/>
          </a:p>
        </p:txBody>
      </p:sp>
      <p:sp>
        <p:nvSpPr>
          <p:cNvPr id="65557" name="Text Box 27"/>
          <p:cNvSpPr txBox="1">
            <a:spLocks noChangeArrowheads="1"/>
          </p:cNvSpPr>
          <p:nvPr/>
        </p:nvSpPr>
        <p:spPr bwMode="auto">
          <a:xfrm>
            <a:off x="971600" y="2924944"/>
            <a:ext cx="4801314" cy="400110"/>
          </a:xfrm>
          <a:prstGeom prst="rect">
            <a:avLst/>
          </a:prstGeom>
          <a:noFill/>
          <a:ln w="9525">
            <a:noFill/>
            <a:miter lim="800000"/>
            <a:headEnd/>
            <a:tailEnd/>
          </a:ln>
        </p:spPr>
        <p:txBody>
          <a:bodyPr wrap="none">
            <a:spAutoFit/>
          </a:bodyPr>
          <a:lstStyle/>
          <a:p>
            <a:r>
              <a:rPr kumimoji="1" lang="zh-CN" altLang="en-US" sz="2000" b="1" dirty="0">
                <a:solidFill>
                  <a:srgbClr val="333399"/>
                </a:solidFill>
                <a:latin typeface="华文新魏" pitchFamily="2" charset="-122"/>
                <a:ea typeface="华文新魏" pitchFamily="2" charset="-122"/>
              </a:rPr>
              <a:t>匹配电阻（用来吸收总线上传播的信号）</a:t>
            </a:r>
          </a:p>
        </p:txBody>
      </p:sp>
      <p:sp>
        <p:nvSpPr>
          <p:cNvPr id="65558" name="Text Box 28"/>
          <p:cNvSpPr txBox="1">
            <a:spLocks noChangeArrowheads="1"/>
          </p:cNvSpPr>
          <p:nvPr/>
        </p:nvSpPr>
        <p:spPr bwMode="auto">
          <a:xfrm>
            <a:off x="6761212" y="2924944"/>
            <a:ext cx="1210588" cy="400110"/>
          </a:xfrm>
          <a:prstGeom prst="rect">
            <a:avLst/>
          </a:prstGeom>
          <a:noFill/>
          <a:ln w="9525">
            <a:noFill/>
            <a:miter lim="800000"/>
            <a:headEnd/>
            <a:tailEnd/>
          </a:ln>
        </p:spPr>
        <p:txBody>
          <a:bodyPr wrap="none">
            <a:spAutoFit/>
          </a:bodyPr>
          <a:lstStyle/>
          <a:p>
            <a:r>
              <a:rPr kumimoji="1" lang="zh-CN" altLang="en-US" sz="2000" b="1">
                <a:solidFill>
                  <a:srgbClr val="333399"/>
                </a:solidFill>
                <a:latin typeface="华文新魏" pitchFamily="2" charset="-122"/>
                <a:ea typeface="华文新魏" pitchFamily="2" charset="-122"/>
              </a:rPr>
              <a:t>匹配电阻</a:t>
            </a:r>
          </a:p>
        </p:txBody>
      </p:sp>
      <p:sp>
        <p:nvSpPr>
          <p:cNvPr id="404509" name="Freeform 29"/>
          <p:cNvSpPr>
            <a:spLocks/>
          </p:cNvSpPr>
          <p:nvPr/>
        </p:nvSpPr>
        <p:spPr bwMode="auto">
          <a:xfrm>
            <a:off x="2935337" y="3629794"/>
            <a:ext cx="1582738" cy="915987"/>
          </a:xfrm>
          <a:custGeom>
            <a:avLst/>
            <a:gdLst>
              <a:gd name="T0" fmla="*/ 2147483647 w 997"/>
              <a:gd name="T1" fmla="*/ 2147483647 h 577"/>
              <a:gd name="T2" fmla="*/ 2147483647 w 997"/>
              <a:gd name="T3" fmla="*/ 2147483647 h 577"/>
              <a:gd name="T4" fmla="*/ 2147483647 w 997"/>
              <a:gd name="T5" fmla="*/ 2147483647 h 577"/>
              <a:gd name="T6" fmla="*/ 2147483647 w 997"/>
              <a:gd name="T7" fmla="*/ 2147483647 h 577"/>
              <a:gd name="T8" fmla="*/ 0 60000 65536"/>
              <a:gd name="T9" fmla="*/ 0 60000 65536"/>
              <a:gd name="T10" fmla="*/ 0 60000 65536"/>
              <a:gd name="T11" fmla="*/ 0 60000 65536"/>
              <a:gd name="T12" fmla="*/ 0 w 997"/>
              <a:gd name="T13" fmla="*/ 0 h 577"/>
              <a:gd name="T14" fmla="*/ 997 w 997"/>
              <a:gd name="T15" fmla="*/ 577 h 577"/>
            </a:gdLst>
            <a:ahLst/>
            <a:cxnLst>
              <a:cxn ang="T8">
                <a:pos x="T0" y="T1"/>
              </a:cxn>
              <a:cxn ang="T9">
                <a:pos x="T2" y="T3"/>
              </a:cxn>
              <a:cxn ang="T10">
                <a:pos x="T4" y="T5"/>
              </a:cxn>
              <a:cxn ang="T11">
                <a:pos x="T6" y="T7"/>
              </a:cxn>
            </a:cxnLst>
            <a:rect l="T12" t="T13" r="T14" b="T15"/>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a:solidFill>
              <a:schemeClr val="hlink"/>
            </a:solidFill>
            <a:round/>
            <a:headEnd/>
            <a:tailEnd type="triangle" w="med" len="lg"/>
          </a:ln>
        </p:spPr>
        <p:txBody>
          <a:bodyPr/>
          <a:lstStyle/>
          <a:p>
            <a:endParaRPr lang="zh-CN" altLang="en-US"/>
          </a:p>
        </p:txBody>
      </p:sp>
      <p:sp>
        <p:nvSpPr>
          <p:cNvPr id="404510" name="Freeform 30"/>
          <p:cNvSpPr>
            <a:spLocks/>
          </p:cNvSpPr>
          <p:nvPr/>
        </p:nvSpPr>
        <p:spPr bwMode="auto">
          <a:xfrm>
            <a:off x="2978200" y="3642494"/>
            <a:ext cx="3082925" cy="998537"/>
          </a:xfrm>
          <a:custGeom>
            <a:avLst/>
            <a:gdLst>
              <a:gd name="T0" fmla="*/ 2147483647 w 1895"/>
              <a:gd name="T1" fmla="*/ 2147483647 h 629"/>
              <a:gd name="T2" fmla="*/ 2147483647 w 1895"/>
              <a:gd name="T3" fmla="*/ 2147483647 h 629"/>
              <a:gd name="T4" fmla="*/ 2147483647 w 1895"/>
              <a:gd name="T5" fmla="*/ 2147483647 h 629"/>
              <a:gd name="T6" fmla="*/ 2147483647 w 1895"/>
              <a:gd name="T7" fmla="*/ 2147483647 h 629"/>
              <a:gd name="T8" fmla="*/ 2147483647 w 1895"/>
              <a:gd name="T9" fmla="*/ 2147483647 h 629"/>
              <a:gd name="T10" fmla="*/ 0 60000 65536"/>
              <a:gd name="T11" fmla="*/ 0 60000 65536"/>
              <a:gd name="T12" fmla="*/ 0 60000 65536"/>
              <a:gd name="T13" fmla="*/ 0 60000 65536"/>
              <a:gd name="T14" fmla="*/ 0 60000 65536"/>
              <a:gd name="T15" fmla="*/ 0 w 1895"/>
              <a:gd name="T16" fmla="*/ 0 h 629"/>
              <a:gd name="T17" fmla="*/ 1895 w 1895"/>
              <a:gd name="T18" fmla="*/ 629 h 629"/>
            </a:gdLst>
            <a:ahLst/>
            <a:cxnLst>
              <a:cxn ang="T10">
                <a:pos x="T0" y="T1"/>
              </a:cxn>
              <a:cxn ang="T11">
                <a:pos x="T2" y="T3"/>
              </a:cxn>
              <a:cxn ang="T12">
                <a:pos x="T4" y="T5"/>
              </a:cxn>
              <a:cxn ang="T13">
                <a:pos x="T6" y="T7"/>
              </a:cxn>
              <a:cxn ang="T14">
                <a:pos x="T8" y="T9"/>
              </a:cxn>
            </a:cxnLst>
            <a:rect l="T15" t="T16" r="T17" b="T18"/>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a:solidFill>
              <a:schemeClr val="hlink"/>
            </a:solidFill>
            <a:round/>
            <a:headEnd/>
            <a:tailEnd type="triangle" w="med" len="lg"/>
          </a:ln>
        </p:spPr>
        <p:txBody>
          <a:bodyPr/>
          <a:lstStyle/>
          <a:p>
            <a:endParaRPr lang="zh-CN" altLang="en-US"/>
          </a:p>
        </p:txBody>
      </p:sp>
      <p:sp>
        <p:nvSpPr>
          <p:cNvPr id="404511" name="Freeform 31"/>
          <p:cNvSpPr>
            <a:spLocks/>
          </p:cNvSpPr>
          <p:nvPr/>
        </p:nvSpPr>
        <p:spPr bwMode="auto">
          <a:xfrm>
            <a:off x="2978200" y="3645669"/>
            <a:ext cx="4432300" cy="962025"/>
          </a:xfrm>
          <a:custGeom>
            <a:avLst/>
            <a:gdLst>
              <a:gd name="T0" fmla="*/ 2147483647 w 2601"/>
              <a:gd name="T1" fmla="*/ 2147483647 h 606"/>
              <a:gd name="T2" fmla="*/ 2147483647 w 2601"/>
              <a:gd name="T3" fmla="*/ 2147483647 h 606"/>
              <a:gd name="T4" fmla="*/ 2147483647 w 2601"/>
              <a:gd name="T5" fmla="*/ 2147483647 h 606"/>
              <a:gd name="T6" fmla="*/ 2147483647 w 2601"/>
              <a:gd name="T7" fmla="*/ 2147483647 h 606"/>
              <a:gd name="T8" fmla="*/ 2147483647 w 2601"/>
              <a:gd name="T9" fmla="*/ 2147483647 h 606"/>
              <a:gd name="T10" fmla="*/ 0 60000 65536"/>
              <a:gd name="T11" fmla="*/ 0 60000 65536"/>
              <a:gd name="T12" fmla="*/ 0 60000 65536"/>
              <a:gd name="T13" fmla="*/ 0 60000 65536"/>
              <a:gd name="T14" fmla="*/ 0 60000 65536"/>
              <a:gd name="T15" fmla="*/ 0 w 2601"/>
              <a:gd name="T16" fmla="*/ 0 h 606"/>
              <a:gd name="T17" fmla="*/ 2601 w 2601"/>
              <a:gd name="T18" fmla="*/ 606 h 606"/>
            </a:gdLst>
            <a:ahLst/>
            <a:cxnLst>
              <a:cxn ang="T10">
                <a:pos x="T0" y="T1"/>
              </a:cxn>
              <a:cxn ang="T11">
                <a:pos x="T2" y="T3"/>
              </a:cxn>
              <a:cxn ang="T12">
                <a:pos x="T4" y="T5"/>
              </a:cxn>
              <a:cxn ang="T13">
                <a:pos x="T6" y="T7"/>
              </a:cxn>
              <a:cxn ang="T14">
                <a:pos x="T8" y="T9"/>
              </a:cxn>
            </a:cxnLst>
            <a:rect l="T15" t="T16" r="T17" b="T18"/>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a:solidFill>
              <a:schemeClr val="hlink"/>
            </a:solidFill>
            <a:round/>
            <a:headEnd/>
            <a:tailEnd type="triangle" w="med" len="lg"/>
          </a:ln>
        </p:spPr>
        <p:txBody>
          <a:bodyPr/>
          <a:lstStyle/>
          <a:p>
            <a:endParaRPr lang="zh-CN" altLang="en-US"/>
          </a:p>
        </p:txBody>
      </p:sp>
      <p:sp>
        <p:nvSpPr>
          <p:cNvPr id="404512" name="Freeform 32"/>
          <p:cNvSpPr>
            <a:spLocks/>
          </p:cNvSpPr>
          <p:nvPr/>
        </p:nvSpPr>
        <p:spPr bwMode="auto">
          <a:xfrm>
            <a:off x="2978200" y="3609156"/>
            <a:ext cx="5157787" cy="846138"/>
          </a:xfrm>
          <a:custGeom>
            <a:avLst/>
            <a:gdLst>
              <a:gd name="T0" fmla="*/ 2147483647 w 3249"/>
              <a:gd name="T1" fmla="*/ 2147483647 h 533"/>
              <a:gd name="T2" fmla="*/ 2147483647 w 3249"/>
              <a:gd name="T3" fmla="*/ 2147483647 h 533"/>
              <a:gd name="T4" fmla="*/ 2147483647 w 3249"/>
              <a:gd name="T5" fmla="*/ 2147483647 h 533"/>
              <a:gd name="T6" fmla="*/ 2147483647 w 3249"/>
              <a:gd name="T7" fmla="*/ 2147483647 h 533"/>
              <a:gd name="T8" fmla="*/ 2147483647 w 3249"/>
              <a:gd name="T9" fmla="*/ 2147483647 h 533"/>
              <a:gd name="T10" fmla="*/ 0 60000 65536"/>
              <a:gd name="T11" fmla="*/ 0 60000 65536"/>
              <a:gd name="T12" fmla="*/ 0 60000 65536"/>
              <a:gd name="T13" fmla="*/ 0 60000 65536"/>
              <a:gd name="T14" fmla="*/ 0 60000 65536"/>
              <a:gd name="T15" fmla="*/ 0 w 3249"/>
              <a:gd name="T16" fmla="*/ 0 h 533"/>
              <a:gd name="T17" fmla="*/ 3249 w 3249"/>
              <a:gd name="T18" fmla="*/ 533 h 533"/>
            </a:gdLst>
            <a:ahLst/>
            <a:cxnLst>
              <a:cxn ang="T10">
                <a:pos x="T0" y="T1"/>
              </a:cxn>
              <a:cxn ang="T11">
                <a:pos x="T2" y="T3"/>
              </a:cxn>
              <a:cxn ang="T12">
                <a:pos x="T4" y="T5"/>
              </a:cxn>
              <a:cxn ang="T13">
                <a:pos x="T6" y="T7"/>
              </a:cxn>
              <a:cxn ang="T14">
                <a:pos x="T8" y="T9"/>
              </a:cxn>
            </a:cxnLst>
            <a:rect l="T15" t="T16" r="T17" b="T18"/>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a:solidFill>
              <a:schemeClr val="hlink"/>
            </a:solidFill>
            <a:round/>
            <a:headEnd/>
            <a:tailEnd type="triangle" w="med" len="lg"/>
          </a:ln>
        </p:spPr>
        <p:txBody>
          <a:bodyPr/>
          <a:lstStyle/>
          <a:p>
            <a:endParaRPr lang="zh-CN" altLang="en-US"/>
          </a:p>
        </p:txBody>
      </p:sp>
      <p:sp>
        <p:nvSpPr>
          <p:cNvPr id="404513" name="Freeform 33"/>
          <p:cNvSpPr>
            <a:spLocks/>
          </p:cNvSpPr>
          <p:nvPr/>
        </p:nvSpPr>
        <p:spPr bwMode="auto">
          <a:xfrm>
            <a:off x="458837" y="3609156"/>
            <a:ext cx="2609850" cy="846138"/>
          </a:xfrm>
          <a:custGeom>
            <a:avLst/>
            <a:gdLst>
              <a:gd name="T0" fmla="*/ 2147483647 w 1644"/>
              <a:gd name="T1" fmla="*/ 2147483647 h 533"/>
              <a:gd name="T2" fmla="*/ 2147483647 w 1644"/>
              <a:gd name="T3" fmla="*/ 2147483647 h 533"/>
              <a:gd name="T4" fmla="*/ 2147483647 w 1644"/>
              <a:gd name="T5" fmla="*/ 2147483647 h 533"/>
              <a:gd name="T6" fmla="*/ 2147483647 w 1644"/>
              <a:gd name="T7" fmla="*/ 2147483647 h 533"/>
              <a:gd name="T8" fmla="*/ 0 w 1644"/>
              <a:gd name="T9" fmla="*/ 2147483647 h 533"/>
              <a:gd name="T10" fmla="*/ 0 60000 65536"/>
              <a:gd name="T11" fmla="*/ 0 60000 65536"/>
              <a:gd name="T12" fmla="*/ 0 60000 65536"/>
              <a:gd name="T13" fmla="*/ 0 60000 65536"/>
              <a:gd name="T14" fmla="*/ 0 60000 65536"/>
              <a:gd name="T15" fmla="*/ 0 w 1644"/>
              <a:gd name="T16" fmla="*/ 0 h 533"/>
              <a:gd name="T17" fmla="*/ 1644 w 1644"/>
              <a:gd name="T18" fmla="*/ 533 h 533"/>
            </a:gdLst>
            <a:ahLst/>
            <a:cxnLst>
              <a:cxn ang="T10">
                <a:pos x="T0" y="T1"/>
              </a:cxn>
              <a:cxn ang="T11">
                <a:pos x="T2" y="T3"/>
              </a:cxn>
              <a:cxn ang="T12">
                <a:pos x="T4" y="T5"/>
              </a:cxn>
              <a:cxn ang="T13">
                <a:pos x="T6" y="T7"/>
              </a:cxn>
              <a:cxn ang="T14">
                <a:pos x="T8" y="T9"/>
              </a:cxn>
            </a:cxnLst>
            <a:rect l="T15" t="T16" r="T17" b="T18"/>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a:solidFill>
              <a:schemeClr val="hlink"/>
            </a:solidFill>
            <a:round/>
            <a:headEnd/>
            <a:tailEnd type="triangle" w="med" len="lg"/>
          </a:ln>
        </p:spPr>
        <p:txBody>
          <a:bodyPr/>
          <a:lstStyle/>
          <a:p>
            <a:endParaRPr lang="zh-CN" altLang="en-US"/>
          </a:p>
        </p:txBody>
      </p:sp>
      <p:sp>
        <p:nvSpPr>
          <p:cNvPr id="404514" name="Freeform 34"/>
          <p:cNvSpPr>
            <a:spLocks/>
          </p:cNvSpPr>
          <p:nvPr/>
        </p:nvSpPr>
        <p:spPr bwMode="auto">
          <a:xfrm flipH="1">
            <a:off x="1395462" y="3609156"/>
            <a:ext cx="1582738" cy="915988"/>
          </a:xfrm>
          <a:custGeom>
            <a:avLst/>
            <a:gdLst>
              <a:gd name="T0" fmla="*/ 2147483647 w 997"/>
              <a:gd name="T1" fmla="*/ 2147483647 h 577"/>
              <a:gd name="T2" fmla="*/ 2147483647 w 997"/>
              <a:gd name="T3" fmla="*/ 2147483647 h 577"/>
              <a:gd name="T4" fmla="*/ 2147483647 w 997"/>
              <a:gd name="T5" fmla="*/ 2147483647 h 577"/>
              <a:gd name="T6" fmla="*/ 2147483647 w 997"/>
              <a:gd name="T7" fmla="*/ 2147483647 h 577"/>
              <a:gd name="T8" fmla="*/ 0 60000 65536"/>
              <a:gd name="T9" fmla="*/ 0 60000 65536"/>
              <a:gd name="T10" fmla="*/ 0 60000 65536"/>
              <a:gd name="T11" fmla="*/ 0 60000 65536"/>
              <a:gd name="T12" fmla="*/ 0 w 997"/>
              <a:gd name="T13" fmla="*/ 0 h 577"/>
              <a:gd name="T14" fmla="*/ 997 w 997"/>
              <a:gd name="T15" fmla="*/ 577 h 577"/>
            </a:gdLst>
            <a:ahLst/>
            <a:cxnLst>
              <a:cxn ang="T8">
                <a:pos x="T0" y="T1"/>
              </a:cxn>
              <a:cxn ang="T9">
                <a:pos x="T2" y="T3"/>
              </a:cxn>
              <a:cxn ang="T10">
                <a:pos x="T4" y="T5"/>
              </a:cxn>
              <a:cxn ang="T11">
                <a:pos x="T6" y="T7"/>
              </a:cxn>
            </a:cxnLst>
            <a:rect l="T12" t="T13" r="T14" b="T15"/>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a:solidFill>
              <a:schemeClr val="hlink"/>
            </a:solidFill>
            <a:round/>
            <a:headEnd/>
            <a:tailEnd type="triangle" w="med" len="lg"/>
          </a:ln>
        </p:spPr>
        <p:txBody>
          <a:bodyPr/>
          <a:lstStyle/>
          <a:p>
            <a:endParaRPr lang="zh-CN" altLang="en-US"/>
          </a:p>
        </p:txBody>
      </p:sp>
      <p:grpSp>
        <p:nvGrpSpPr>
          <p:cNvPr id="5" name="Group 35"/>
          <p:cNvGrpSpPr>
            <a:grpSpLocks/>
          </p:cNvGrpSpPr>
          <p:nvPr/>
        </p:nvGrpSpPr>
        <p:grpSpPr bwMode="auto">
          <a:xfrm>
            <a:off x="7180312" y="4550544"/>
            <a:ext cx="249238" cy="268287"/>
            <a:chOff x="1474" y="3430"/>
            <a:chExt cx="136" cy="136"/>
          </a:xfrm>
        </p:grpSpPr>
        <p:sp>
          <p:nvSpPr>
            <p:cNvPr id="65580" name="Line 36"/>
            <p:cNvSpPr>
              <a:spLocks noChangeShapeType="1"/>
            </p:cNvSpPr>
            <p:nvPr/>
          </p:nvSpPr>
          <p:spPr bwMode="auto">
            <a:xfrm>
              <a:off x="1474" y="3430"/>
              <a:ext cx="136" cy="136"/>
            </a:xfrm>
            <a:prstGeom prst="line">
              <a:avLst/>
            </a:prstGeom>
            <a:noFill/>
            <a:ln w="76200">
              <a:solidFill>
                <a:schemeClr val="tx2"/>
              </a:solidFill>
              <a:round/>
              <a:headEnd/>
              <a:tailEnd/>
            </a:ln>
          </p:spPr>
          <p:txBody>
            <a:bodyPr/>
            <a:lstStyle/>
            <a:p>
              <a:endParaRPr lang="zh-CN" altLang="en-US"/>
            </a:p>
          </p:txBody>
        </p:sp>
        <p:sp>
          <p:nvSpPr>
            <p:cNvPr id="65581" name="Line 37"/>
            <p:cNvSpPr>
              <a:spLocks noChangeShapeType="1"/>
            </p:cNvSpPr>
            <p:nvPr/>
          </p:nvSpPr>
          <p:spPr bwMode="auto">
            <a:xfrm flipH="1">
              <a:off x="1474" y="3430"/>
              <a:ext cx="136" cy="136"/>
            </a:xfrm>
            <a:prstGeom prst="line">
              <a:avLst/>
            </a:prstGeom>
            <a:noFill/>
            <a:ln w="76200">
              <a:solidFill>
                <a:schemeClr val="tx2"/>
              </a:solidFill>
              <a:round/>
              <a:headEnd/>
              <a:tailEnd/>
            </a:ln>
          </p:spPr>
          <p:txBody>
            <a:bodyPr/>
            <a:lstStyle/>
            <a:p>
              <a:endParaRPr lang="zh-CN" altLang="en-US"/>
            </a:p>
          </p:txBody>
        </p:sp>
      </p:grpSp>
      <p:sp>
        <p:nvSpPr>
          <p:cNvPr id="404518" name="AutoShape 38"/>
          <p:cNvSpPr>
            <a:spLocks noChangeArrowheads="1"/>
          </p:cNvSpPr>
          <p:nvPr/>
        </p:nvSpPr>
        <p:spPr bwMode="auto">
          <a:xfrm>
            <a:off x="6997750" y="5320481"/>
            <a:ext cx="877887" cy="377825"/>
          </a:xfrm>
          <a:prstGeom prst="roundRect">
            <a:avLst>
              <a:gd name="adj" fmla="val 16667"/>
            </a:avLst>
          </a:prstGeom>
          <a:solidFill>
            <a:srgbClr val="FFFF66"/>
          </a:solidFill>
          <a:ln w="9525">
            <a:solidFill>
              <a:schemeClr val="tx1"/>
            </a:solidFill>
            <a:round/>
            <a:headEnd/>
            <a:tailEnd/>
          </a:ln>
        </p:spPr>
        <p:txBody>
          <a:bodyPr wrap="none" anchor="ctr"/>
          <a:lstStyle/>
          <a:p>
            <a:pPr algn="ctr"/>
            <a:r>
              <a:rPr lang="zh-CN" altLang="en-US">
                <a:solidFill>
                  <a:srgbClr val="333399"/>
                </a:solidFill>
                <a:ea typeface="黑体" pitchFamily="49" charset="-122"/>
              </a:rPr>
              <a:t>不接受</a:t>
            </a:r>
          </a:p>
        </p:txBody>
      </p:sp>
      <p:grpSp>
        <p:nvGrpSpPr>
          <p:cNvPr id="6" name="Group 39"/>
          <p:cNvGrpSpPr>
            <a:grpSpLocks/>
          </p:cNvGrpSpPr>
          <p:nvPr/>
        </p:nvGrpSpPr>
        <p:grpSpPr bwMode="auto">
          <a:xfrm>
            <a:off x="4241850" y="4550544"/>
            <a:ext cx="249237" cy="268287"/>
            <a:chOff x="1474" y="3430"/>
            <a:chExt cx="136" cy="136"/>
          </a:xfrm>
        </p:grpSpPr>
        <p:sp>
          <p:nvSpPr>
            <p:cNvPr id="65578" name="Line 40"/>
            <p:cNvSpPr>
              <a:spLocks noChangeShapeType="1"/>
            </p:cNvSpPr>
            <p:nvPr/>
          </p:nvSpPr>
          <p:spPr bwMode="auto">
            <a:xfrm>
              <a:off x="1474" y="3430"/>
              <a:ext cx="136" cy="136"/>
            </a:xfrm>
            <a:prstGeom prst="line">
              <a:avLst/>
            </a:prstGeom>
            <a:noFill/>
            <a:ln w="76200">
              <a:solidFill>
                <a:schemeClr val="tx2"/>
              </a:solidFill>
              <a:round/>
              <a:headEnd/>
              <a:tailEnd/>
            </a:ln>
          </p:spPr>
          <p:txBody>
            <a:bodyPr/>
            <a:lstStyle/>
            <a:p>
              <a:endParaRPr lang="zh-CN" altLang="en-US"/>
            </a:p>
          </p:txBody>
        </p:sp>
        <p:sp>
          <p:nvSpPr>
            <p:cNvPr id="65579" name="Line 41"/>
            <p:cNvSpPr>
              <a:spLocks noChangeShapeType="1"/>
            </p:cNvSpPr>
            <p:nvPr/>
          </p:nvSpPr>
          <p:spPr bwMode="auto">
            <a:xfrm flipH="1">
              <a:off x="1474" y="3430"/>
              <a:ext cx="136" cy="136"/>
            </a:xfrm>
            <a:prstGeom prst="line">
              <a:avLst/>
            </a:prstGeom>
            <a:noFill/>
            <a:ln w="76200">
              <a:solidFill>
                <a:schemeClr val="tx2"/>
              </a:solidFill>
              <a:round/>
              <a:headEnd/>
              <a:tailEnd/>
            </a:ln>
          </p:spPr>
          <p:txBody>
            <a:bodyPr/>
            <a:lstStyle/>
            <a:p>
              <a:endParaRPr lang="zh-CN" altLang="en-US"/>
            </a:p>
          </p:txBody>
        </p:sp>
      </p:grpSp>
      <p:sp>
        <p:nvSpPr>
          <p:cNvPr id="404522" name="AutoShape 42"/>
          <p:cNvSpPr>
            <a:spLocks noChangeArrowheads="1"/>
          </p:cNvSpPr>
          <p:nvPr/>
        </p:nvSpPr>
        <p:spPr bwMode="auto">
          <a:xfrm>
            <a:off x="4059287" y="5320481"/>
            <a:ext cx="877888" cy="377825"/>
          </a:xfrm>
          <a:prstGeom prst="roundRect">
            <a:avLst>
              <a:gd name="adj" fmla="val 16667"/>
            </a:avLst>
          </a:prstGeom>
          <a:solidFill>
            <a:srgbClr val="FFFF66"/>
          </a:solidFill>
          <a:ln w="9525">
            <a:solidFill>
              <a:schemeClr val="tx1"/>
            </a:solidFill>
            <a:round/>
            <a:headEnd/>
            <a:tailEnd/>
          </a:ln>
        </p:spPr>
        <p:txBody>
          <a:bodyPr wrap="none" anchor="ctr"/>
          <a:lstStyle/>
          <a:p>
            <a:pPr algn="ctr"/>
            <a:r>
              <a:rPr lang="zh-CN" altLang="en-US">
                <a:solidFill>
                  <a:srgbClr val="333399"/>
                </a:solidFill>
                <a:ea typeface="黑体" pitchFamily="49" charset="-122"/>
              </a:rPr>
              <a:t>不接受</a:t>
            </a:r>
          </a:p>
        </p:txBody>
      </p:sp>
      <p:grpSp>
        <p:nvGrpSpPr>
          <p:cNvPr id="7" name="Group 43"/>
          <p:cNvGrpSpPr>
            <a:grpSpLocks/>
          </p:cNvGrpSpPr>
          <p:nvPr/>
        </p:nvGrpSpPr>
        <p:grpSpPr bwMode="auto">
          <a:xfrm>
            <a:off x="1289100" y="4550544"/>
            <a:ext cx="249237" cy="268287"/>
            <a:chOff x="1474" y="3430"/>
            <a:chExt cx="136" cy="136"/>
          </a:xfrm>
        </p:grpSpPr>
        <p:sp>
          <p:nvSpPr>
            <p:cNvPr id="65576" name="Line 44"/>
            <p:cNvSpPr>
              <a:spLocks noChangeShapeType="1"/>
            </p:cNvSpPr>
            <p:nvPr/>
          </p:nvSpPr>
          <p:spPr bwMode="auto">
            <a:xfrm>
              <a:off x="1474" y="3430"/>
              <a:ext cx="136" cy="136"/>
            </a:xfrm>
            <a:prstGeom prst="line">
              <a:avLst/>
            </a:prstGeom>
            <a:noFill/>
            <a:ln w="76200">
              <a:solidFill>
                <a:schemeClr val="tx2"/>
              </a:solidFill>
              <a:round/>
              <a:headEnd/>
              <a:tailEnd/>
            </a:ln>
          </p:spPr>
          <p:txBody>
            <a:bodyPr/>
            <a:lstStyle/>
            <a:p>
              <a:endParaRPr lang="zh-CN" altLang="en-US"/>
            </a:p>
          </p:txBody>
        </p:sp>
        <p:sp>
          <p:nvSpPr>
            <p:cNvPr id="65577" name="Line 45"/>
            <p:cNvSpPr>
              <a:spLocks noChangeShapeType="1"/>
            </p:cNvSpPr>
            <p:nvPr/>
          </p:nvSpPr>
          <p:spPr bwMode="auto">
            <a:xfrm flipH="1">
              <a:off x="1474" y="3430"/>
              <a:ext cx="136" cy="136"/>
            </a:xfrm>
            <a:prstGeom prst="line">
              <a:avLst/>
            </a:prstGeom>
            <a:noFill/>
            <a:ln w="76200">
              <a:solidFill>
                <a:schemeClr val="tx2"/>
              </a:solidFill>
              <a:round/>
              <a:headEnd/>
              <a:tailEnd/>
            </a:ln>
          </p:spPr>
          <p:txBody>
            <a:bodyPr/>
            <a:lstStyle/>
            <a:p>
              <a:endParaRPr lang="zh-CN" altLang="en-US"/>
            </a:p>
          </p:txBody>
        </p:sp>
      </p:grpSp>
      <p:sp>
        <p:nvSpPr>
          <p:cNvPr id="404526" name="AutoShape 46"/>
          <p:cNvSpPr>
            <a:spLocks noChangeArrowheads="1"/>
          </p:cNvSpPr>
          <p:nvPr/>
        </p:nvSpPr>
        <p:spPr bwMode="auto">
          <a:xfrm>
            <a:off x="1106537" y="5320481"/>
            <a:ext cx="877888" cy="377825"/>
          </a:xfrm>
          <a:prstGeom prst="roundRect">
            <a:avLst>
              <a:gd name="adj" fmla="val 16667"/>
            </a:avLst>
          </a:prstGeom>
          <a:solidFill>
            <a:srgbClr val="FFFF66"/>
          </a:solidFill>
          <a:ln w="9525">
            <a:solidFill>
              <a:schemeClr val="tx1"/>
            </a:solidFill>
            <a:round/>
            <a:headEnd/>
            <a:tailEnd/>
          </a:ln>
        </p:spPr>
        <p:txBody>
          <a:bodyPr wrap="none" anchor="ctr"/>
          <a:lstStyle/>
          <a:p>
            <a:pPr algn="ctr"/>
            <a:r>
              <a:rPr lang="zh-CN" altLang="en-US">
                <a:solidFill>
                  <a:srgbClr val="333399"/>
                </a:solidFill>
                <a:ea typeface="黑体" pitchFamily="49" charset="-122"/>
              </a:rPr>
              <a:t>不接受</a:t>
            </a:r>
          </a:p>
        </p:txBody>
      </p:sp>
      <p:sp>
        <p:nvSpPr>
          <p:cNvPr id="404527" name="Text Box 47"/>
          <p:cNvSpPr txBox="1">
            <a:spLocks noChangeArrowheads="1"/>
          </p:cNvSpPr>
          <p:nvPr/>
        </p:nvSpPr>
        <p:spPr bwMode="auto">
          <a:xfrm>
            <a:off x="5643612" y="5337944"/>
            <a:ext cx="701675" cy="406400"/>
          </a:xfrm>
          <a:prstGeom prst="rect">
            <a:avLst/>
          </a:prstGeom>
          <a:solidFill>
            <a:srgbClr val="FFCCFF"/>
          </a:solidFill>
          <a:ln w="9525">
            <a:solidFill>
              <a:schemeClr val="tx2"/>
            </a:solidFill>
            <a:miter lim="800000"/>
            <a:headEnd/>
            <a:tailEnd/>
          </a:ln>
        </p:spPr>
        <p:txBody>
          <a:bodyPr wrap="none">
            <a:spAutoFit/>
          </a:bodyPr>
          <a:lstStyle/>
          <a:p>
            <a:r>
              <a:rPr kumimoji="1" lang="zh-CN" altLang="en-US">
                <a:solidFill>
                  <a:srgbClr val="333399"/>
                </a:solidFill>
                <a:latin typeface="Arial" pitchFamily="34" charset="0"/>
                <a:ea typeface="黑体" pitchFamily="49" charset="-122"/>
              </a:rPr>
              <a:t>接受</a:t>
            </a:r>
          </a:p>
        </p:txBody>
      </p:sp>
      <p:sp>
        <p:nvSpPr>
          <p:cNvPr id="65572" name="Text Box 48"/>
          <p:cNvSpPr txBox="1">
            <a:spLocks noChangeArrowheads="1"/>
          </p:cNvSpPr>
          <p:nvPr/>
        </p:nvSpPr>
        <p:spPr bwMode="auto">
          <a:xfrm>
            <a:off x="2841675" y="4926781"/>
            <a:ext cx="354012"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B</a:t>
            </a:r>
          </a:p>
        </p:txBody>
      </p:sp>
      <p:sp>
        <p:nvSpPr>
          <p:cNvPr id="404529" name="Text Box 49"/>
          <p:cNvSpPr txBox="1">
            <a:spLocks noChangeArrowheads="1"/>
          </p:cNvSpPr>
          <p:nvPr/>
        </p:nvSpPr>
        <p:spPr bwMode="auto">
          <a:xfrm>
            <a:off x="3694162" y="3898081"/>
            <a:ext cx="1703388" cy="711200"/>
          </a:xfrm>
          <a:prstGeom prst="rect">
            <a:avLst/>
          </a:prstGeom>
          <a:solidFill>
            <a:srgbClr val="FFFF99"/>
          </a:solidFill>
          <a:ln w="9525">
            <a:solidFill>
              <a:srgbClr val="333399"/>
            </a:solidFill>
            <a:miter lim="800000"/>
            <a:headEnd/>
            <a:tailEnd/>
          </a:ln>
        </p:spPr>
        <p:txBody>
          <a:bodyPr wrap="none">
            <a:spAutoFit/>
          </a:bodyPr>
          <a:lstStyle/>
          <a:p>
            <a:pPr algn="ctr"/>
            <a:r>
              <a:rPr lang="zh-CN" altLang="en-US">
                <a:solidFill>
                  <a:srgbClr val="333399"/>
                </a:solidFill>
                <a:latin typeface="Arial" pitchFamily="34" charset="0"/>
                <a:ea typeface="黑体" pitchFamily="49" charset="-122"/>
              </a:rPr>
              <a:t>只有 </a:t>
            </a:r>
            <a:r>
              <a:rPr lang="en-US" altLang="zh-CN">
                <a:solidFill>
                  <a:srgbClr val="333399"/>
                </a:solidFill>
                <a:latin typeface="Arial" pitchFamily="34" charset="0"/>
                <a:ea typeface="黑体" pitchFamily="49" charset="-122"/>
              </a:rPr>
              <a:t>D </a:t>
            </a:r>
            <a:r>
              <a:rPr lang="zh-CN" altLang="en-US">
                <a:solidFill>
                  <a:srgbClr val="333399"/>
                </a:solidFill>
                <a:latin typeface="Arial" pitchFamily="34" charset="0"/>
                <a:ea typeface="黑体" pitchFamily="49" charset="-122"/>
              </a:rPr>
              <a:t>接受</a:t>
            </a:r>
          </a:p>
          <a:p>
            <a:pPr algn="ctr"/>
            <a:r>
              <a:rPr lang="en-US" altLang="zh-CN">
                <a:solidFill>
                  <a:srgbClr val="333399"/>
                </a:solidFill>
                <a:latin typeface="Arial" pitchFamily="34" charset="0"/>
                <a:ea typeface="黑体" pitchFamily="49" charset="-122"/>
              </a:rPr>
              <a:t>B </a:t>
            </a:r>
            <a:r>
              <a:rPr lang="zh-CN" altLang="en-US">
                <a:solidFill>
                  <a:srgbClr val="333399"/>
                </a:solidFill>
                <a:latin typeface="Arial" pitchFamily="34" charset="0"/>
                <a:ea typeface="黑体" pitchFamily="49" charset="-122"/>
              </a:rPr>
              <a:t>发送的数据</a:t>
            </a:r>
          </a:p>
        </p:txBody>
      </p:sp>
      <p:sp>
        <p:nvSpPr>
          <p:cNvPr id="65574" name="日期占位符 50"/>
          <p:cNvSpPr>
            <a:spLocks noGrp="1"/>
          </p:cNvSpPr>
          <p:nvPr>
            <p:ph type="dt" sz="quarter" idx="11"/>
          </p:nvPr>
        </p:nvSpPr>
        <p:spPr>
          <a:noFill/>
        </p:spPr>
        <p:txBody>
          <a:bodyPr/>
          <a:lstStyle/>
          <a:p>
            <a:fld id="{27FE352D-159F-4DEB-8186-F4773A25211F}" type="datetime1">
              <a:rPr lang="zh-CN" altLang="en-US" smtClean="0"/>
              <a:pPr/>
              <a:t>2018/1/14</a:t>
            </a:fld>
            <a:endParaRPr lang="en-US" altLang="zh-CN"/>
          </a:p>
        </p:txBody>
      </p:sp>
      <p:sp>
        <p:nvSpPr>
          <p:cNvPr id="65575" name="灯片编号占位符 51"/>
          <p:cNvSpPr>
            <a:spLocks noGrp="1"/>
          </p:cNvSpPr>
          <p:nvPr>
            <p:ph type="sldNum" sz="quarter" idx="12"/>
          </p:nvPr>
        </p:nvSpPr>
        <p:spPr>
          <a:noFill/>
        </p:spPr>
        <p:txBody>
          <a:bodyPr/>
          <a:lstStyle/>
          <a:p>
            <a:fld id="{C9A4B305-7CD8-444B-85CD-CD6DDBAF9EE6}" type="slidenum">
              <a:rPr lang="en-US" altLang="zh-CN" smtClean="0"/>
              <a:pPr/>
              <a:t>18</a:t>
            </a:fld>
            <a:endParaRPr lang="en-US" altLang="zh-CN"/>
          </a:p>
        </p:txBody>
      </p:sp>
      <p:sp>
        <p:nvSpPr>
          <p:cNvPr id="53" name="标题 15"/>
          <p:cNvSpPr>
            <a:spLocks noGrp="1"/>
          </p:cNvSpPr>
          <p:nvPr>
            <p:ph type="title"/>
          </p:nvPr>
        </p:nvSpPr>
        <p:spPr>
          <a:xfrm>
            <a:off x="251520" y="620688"/>
            <a:ext cx="7772400" cy="515938"/>
          </a:xfrm>
        </p:spPr>
        <p:txBody>
          <a:bodyPr/>
          <a:lstStyle/>
          <a:p>
            <a:pPr algn="l" eaLnBrk="1" hangingPunct="1"/>
            <a:r>
              <a:rPr lang="en-US" altLang="zh-CN" sz="3600" u="sng" dirty="0"/>
              <a:t>4.2  Ethernet</a:t>
            </a:r>
            <a:r>
              <a:rPr lang="zh-CN" altLang="zh-CN" sz="3600" u="sng" dirty="0">
                <a:latin typeface="华文新魏" pitchFamily="2" charset="-122"/>
                <a:ea typeface="华文新魏" pitchFamily="2" charset="-122"/>
              </a:rPr>
              <a:t>基本工作原理</a:t>
            </a:r>
            <a:endParaRPr lang="zh-CN" altLang="en-US" sz="3600" u="sng" dirty="0">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501"/>
                                        </p:tgtEl>
                                        <p:attrNameLst>
                                          <p:attrName>style.visibility</p:attrName>
                                        </p:attrNameLst>
                                      </p:cBhvr>
                                      <p:to>
                                        <p:strVal val="visible"/>
                                      </p:to>
                                    </p:set>
                                  </p:childTnLst>
                                </p:cTn>
                              </p:par>
                            </p:childTnLst>
                          </p:cTn>
                        </p:par>
                        <p:par>
                          <p:cTn id="11" fill="hold">
                            <p:stCondLst>
                              <p:cond delay="0"/>
                            </p:stCondLst>
                            <p:childTnLst>
                              <p:par>
                                <p:cTn id="12" presetID="35" presetClass="emph" presetSubtype="0" repeatCount="4000" fill="hold" grpId="1" nodeType="afterEffect">
                                  <p:stCondLst>
                                    <p:cond delay="0"/>
                                  </p:stCondLst>
                                  <p:childTnLst>
                                    <p:anim calcmode="discrete" valueType="str">
                                      <p:cBhvr>
                                        <p:cTn id="13" dur="500" fill="hold"/>
                                        <p:tgtEl>
                                          <p:spTgt spid="404501"/>
                                        </p:tgtEl>
                                        <p:attrNameLst>
                                          <p:attrName>style.visibility</p:attrName>
                                        </p:attrNameLst>
                                      </p:cBhvr>
                                      <p:tavLst>
                                        <p:tav tm="0">
                                          <p:val>
                                            <p:strVal val="hidden"/>
                                          </p:val>
                                        </p:tav>
                                        <p:tav tm="50000">
                                          <p:val>
                                            <p:strVal val="visible"/>
                                          </p:val>
                                        </p:tav>
                                      </p:tavLst>
                                    </p:anim>
                                  </p:childTnLst>
                                </p:cTn>
                              </p:par>
                            </p:childTnLst>
                          </p:cTn>
                        </p:par>
                        <p:par>
                          <p:cTn id="14" fill="hold">
                            <p:stCondLst>
                              <p:cond delay="2000"/>
                            </p:stCondLst>
                            <p:childTnLst>
                              <p:par>
                                <p:cTn id="15" presetID="22" presetClass="entr" presetSubtype="2" fill="hold" grpId="0" nodeType="afterEffect">
                                  <p:stCondLst>
                                    <p:cond delay="0"/>
                                  </p:stCondLst>
                                  <p:childTnLst>
                                    <p:set>
                                      <p:cBhvr>
                                        <p:cTn id="16" dur="1" fill="hold">
                                          <p:stCondLst>
                                            <p:cond delay="0"/>
                                          </p:stCondLst>
                                        </p:cTn>
                                        <p:tgtEl>
                                          <p:spTgt spid="404513"/>
                                        </p:tgtEl>
                                        <p:attrNameLst>
                                          <p:attrName>style.visibility</p:attrName>
                                        </p:attrNameLst>
                                      </p:cBhvr>
                                      <p:to>
                                        <p:strVal val="visible"/>
                                      </p:to>
                                    </p:set>
                                    <p:animEffect transition="in" filter="wipe(right)">
                                      <p:cBhvr>
                                        <p:cTn id="17" dur="2000"/>
                                        <p:tgtEl>
                                          <p:spTgt spid="40451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404514"/>
                                        </p:tgtEl>
                                        <p:attrNameLst>
                                          <p:attrName>style.visibility</p:attrName>
                                        </p:attrNameLst>
                                      </p:cBhvr>
                                      <p:to>
                                        <p:strVal val="visible"/>
                                      </p:to>
                                    </p:set>
                                    <p:animEffect transition="in" filter="wipe(right)">
                                      <p:cBhvr>
                                        <p:cTn id="20" dur="2000"/>
                                        <p:tgtEl>
                                          <p:spTgt spid="4045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4512"/>
                                        </p:tgtEl>
                                        <p:attrNameLst>
                                          <p:attrName>style.visibility</p:attrName>
                                        </p:attrNameLst>
                                      </p:cBhvr>
                                      <p:to>
                                        <p:strVal val="visible"/>
                                      </p:to>
                                    </p:set>
                                    <p:animEffect transition="in" filter="wipe(left)">
                                      <p:cBhvr>
                                        <p:cTn id="23" dur="2000"/>
                                        <p:tgtEl>
                                          <p:spTgt spid="4045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04511"/>
                                        </p:tgtEl>
                                        <p:attrNameLst>
                                          <p:attrName>style.visibility</p:attrName>
                                        </p:attrNameLst>
                                      </p:cBhvr>
                                      <p:to>
                                        <p:strVal val="visible"/>
                                      </p:to>
                                    </p:set>
                                    <p:animEffect transition="in" filter="wipe(left)">
                                      <p:cBhvr>
                                        <p:cTn id="26" dur="2000"/>
                                        <p:tgtEl>
                                          <p:spTgt spid="40451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04510"/>
                                        </p:tgtEl>
                                        <p:attrNameLst>
                                          <p:attrName>style.visibility</p:attrName>
                                        </p:attrNameLst>
                                      </p:cBhvr>
                                      <p:to>
                                        <p:strVal val="visible"/>
                                      </p:to>
                                    </p:set>
                                    <p:animEffect transition="in" filter="wipe(left)">
                                      <p:cBhvr>
                                        <p:cTn id="29" dur="2000"/>
                                        <p:tgtEl>
                                          <p:spTgt spid="40451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4509"/>
                                        </p:tgtEl>
                                        <p:attrNameLst>
                                          <p:attrName>style.visibility</p:attrName>
                                        </p:attrNameLst>
                                      </p:cBhvr>
                                      <p:to>
                                        <p:strVal val="visible"/>
                                      </p:to>
                                    </p:set>
                                    <p:animEffect transition="in" filter="wipe(left)">
                                      <p:cBhvr>
                                        <p:cTn id="32" dur="2000"/>
                                        <p:tgtEl>
                                          <p:spTgt spid="404509"/>
                                        </p:tgtEl>
                                      </p:cBhvr>
                                    </p:animEffect>
                                  </p:childTnLst>
                                </p:cTn>
                              </p:par>
                            </p:childTnLst>
                          </p:cTn>
                        </p:par>
                        <p:par>
                          <p:cTn id="33" fill="hold">
                            <p:stCondLst>
                              <p:cond delay="4000"/>
                            </p:stCondLst>
                            <p:childTnLst>
                              <p:par>
                                <p:cTn id="34" presetID="1" presetClass="entr" presetSubtype="0" fill="hold" grpId="0" nodeType="afterEffect">
                                  <p:stCondLst>
                                    <p:cond delay="0"/>
                                  </p:stCondLst>
                                  <p:childTnLst>
                                    <p:set>
                                      <p:cBhvr>
                                        <p:cTn id="35" dur="1" fill="hold">
                                          <p:stCondLst>
                                            <p:cond delay="0"/>
                                          </p:stCondLst>
                                        </p:cTn>
                                        <p:tgtEl>
                                          <p:spTgt spid="4045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045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45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0451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par>
                          <p:cTn id="48" fill="hold">
                            <p:stCondLst>
                              <p:cond delay="4000"/>
                            </p:stCondLst>
                            <p:childTnLst>
                              <p:par>
                                <p:cTn id="49" presetID="35" presetClass="emph" presetSubtype="0" repeatCount="5000" fill="hold" grpId="1" nodeType="afterEffect">
                                  <p:stCondLst>
                                    <p:cond delay="0"/>
                                  </p:stCondLst>
                                  <p:childTnLst>
                                    <p:anim calcmode="discrete" valueType="str">
                                      <p:cBhvr>
                                        <p:cTn id="50" dur="500" fill="hold"/>
                                        <p:tgtEl>
                                          <p:spTgt spid="404526"/>
                                        </p:tgtEl>
                                        <p:attrNameLst>
                                          <p:attrName>style.visibility</p:attrName>
                                        </p:attrNameLst>
                                      </p:cBhvr>
                                      <p:tavLst>
                                        <p:tav tm="0">
                                          <p:val>
                                            <p:strVal val="hidden"/>
                                          </p:val>
                                        </p:tav>
                                        <p:tav tm="50000">
                                          <p:val>
                                            <p:strVal val="visible"/>
                                          </p:val>
                                        </p:tav>
                                      </p:tavLst>
                                    </p:anim>
                                  </p:childTnLst>
                                </p:cTn>
                              </p:par>
                              <p:par>
                                <p:cTn id="51" presetID="35" presetClass="emph" presetSubtype="0" repeatCount="5000" fill="hold" grpId="1" nodeType="withEffect">
                                  <p:stCondLst>
                                    <p:cond delay="0"/>
                                  </p:stCondLst>
                                  <p:childTnLst>
                                    <p:anim calcmode="discrete" valueType="str">
                                      <p:cBhvr>
                                        <p:cTn id="52" dur="500" fill="hold"/>
                                        <p:tgtEl>
                                          <p:spTgt spid="404522"/>
                                        </p:tgtEl>
                                        <p:attrNameLst>
                                          <p:attrName>style.visibility</p:attrName>
                                        </p:attrNameLst>
                                      </p:cBhvr>
                                      <p:tavLst>
                                        <p:tav tm="0">
                                          <p:val>
                                            <p:strVal val="hidden"/>
                                          </p:val>
                                        </p:tav>
                                        <p:tav tm="50000">
                                          <p:val>
                                            <p:strVal val="visible"/>
                                          </p:val>
                                        </p:tav>
                                      </p:tavLst>
                                    </p:anim>
                                  </p:childTnLst>
                                </p:cTn>
                              </p:par>
                              <p:par>
                                <p:cTn id="53" presetID="35" presetClass="emph" presetSubtype="0" repeatCount="5000" fill="hold" grpId="1" nodeType="withEffect">
                                  <p:stCondLst>
                                    <p:cond delay="0"/>
                                  </p:stCondLst>
                                  <p:childTnLst>
                                    <p:anim calcmode="discrete" valueType="str">
                                      <p:cBhvr>
                                        <p:cTn id="54" dur="500" fill="hold"/>
                                        <p:tgtEl>
                                          <p:spTgt spid="404527"/>
                                        </p:tgtEl>
                                        <p:attrNameLst>
                                          <p:attrName>style.visibility</p:attrName>
                                        </p:attrNameLst>
                                      </p:cBhvr>
                                      <p:tavLst>
                                        <p:tav tm="0">
                                          <p:val>
                                            <p:strVal val="hidden"/>
                                          </p:val>
                                        </p:tav>
                                        <p:tav tm="50000">
                                          <p:val>
                                            <p:strVal val="visible"/>
                                          </p:val>
                                        </p:tav>
                                      </p:tavLst>
                                    </p:anim>
                                  </p:childTnLst>
                                </p:cTn>
                              </p:par>
                              <p:par>
                                <p:cTn id="55" presetID="35" presetClass="emph" presetSubtype="0" repeatCount="5000" fill="hold" grpId="1" nodeType="withEffect">
                                  <p:stCondLst>
                                    <p:cond delay="0"/>
                                  </p:stCondLst>
                                  <p:childTnLst>
                                    <p:anim calcmode="discrete" valueType="str">
                                      <p:cBhvr>
                                        <p:cTn id="56" dur="500" fill="hold"/>
                                        <p:tgtEl>
                                          <p:spTgt spid="404518"/>
                                        </p:tgtEl>
                                        <p:attrNameLst>
                                          <p:attrName>style.visibility</p:attrName>
                                        </p:attrNameLst>
                                      </p:cBhvr>
                                      <p:tavLst>
                                        <p:tav tm="0">
                                          <p:val>
                                            <p:strVal val="hidden"/>
                                          </p:val>
                                        </p:tav>
                                        <p:tav tm="50000">
                                          <p:val>
                                            <p:strVal val="visible"/>
                                          </p:val>
                                        </p:tav>
                                      </p:tavLst>
                                    </p:anim>
                                  </p:childTnLst>
                                </p:cTn>
                              </p:par>
                              <p:par>
                                <p:cTn id="57" presetID="35" presetClass="emph" presetSubtype="0" repeatCount="5000" fill="hold" nodeType="withEffect">
                                  <p:stCondLst>
                                    <p:cond delay="0"/>
                                  </p:stCondLst>
                                  <p:childTnLst>
                                    <p:anim calcmode="discrete" valueType="str">
                                      <p:cBhvr>
                                        <p:cTn id="58" dur="500" fill="hold"/>
                                        <p:tgtEl>
                                          <p:spTgt spid="5"/>
                                        </p:tgtEl>
                                        <p:attrNameLst>
                                          <p:attrName>style.visibility</p:attrName>
                                        </p:attrNameLst>
                                      </p:cBhvr>
                                      <p:tavLst>
                                        <p:tav tm="0">
                                          <p:val>
                                            <p:strVal val="hidden"/>
                                          </p:val>
                                        </p:tav>
                                        <p:tav tm="50000">
                                          <p:val>
                                            <p:strVal val="visible"/>
                                          </p:val>
                                        </p:tav>
                                      </p:tavLst>
                                    </p:anim>
                                  </p:childTnLst>
                                </p:cTn>
                              </p:par>
                              <p:par>
                                <p:cTn id="59" presetID="35" presetClass="emph" presetSubtype="0" repeatCount="5000" fill="hold" nodeType="withEffect">
                                  <p:stCondLst>
                                    <p:cond delay="0"/>
                                  </p:stCondLst>
                                  <p:childTnLst>
                                    <p:anim calcmode="discrete" valueType="str">
                                      <p:cBhvr>
                                        <p:cTn id="60" dur="500" fill="hold"/>
                                        <p:tgtEl>
                                          <p:spTgt spid="6"/>
                                        </p:tgtEl>
                                        <p:attrNameLst>
                                          <p:attrName>style.visibility</p:attrName>
                                        </p:attrNameLst>
                                      </p:cBhvr>
                                      <p:tavLst>
                                        <p:tav tm="0">
                                          <p:val>
                                            <p:strVal val="hidden"/>
                                          </p:val>
                                        </p:tav>
                                        <p:tav tm="50000">
                                          <p:val>
                                            <p:strVal val="visible"/>
                                          </p:val>
                                        </p:tav>
                                      </p:tavLst>
                                    </p:anim>
                                  </p:childTnLst>
                                </p:cTn>
                              </p:par>
                              <p:par>
                                <p:cTn id="61" presetID="35" presetClass="emph" presetSubtype="0" repeatCount="5000" fill="hold" nodeType="withEffect">
                                  <p:stCondLst>
                                    <p:cond delay="0"/>
                                  </p:stCondLst>
                                  <p:childTnLst>
                                    <p:anim calcmode="discrete" valueType="str">
                                      <p:cBhvr>
                                        <p:cTn id="62" dur="500" fill="hold"/>
                                        <p:tgtEl>
                                          <p:spTgt spid="7"/>
                                        </p:tgtEl>
                                        <p:attrNameLst>
                                          <p:attrName>style.visibility</p:attrName>
                                        </p:attrNameLst>
                                      </p:cBhvr>
                                      <p:tavLst>
                                        <p:tav tm="0">
                                          <p:val>
                                            <p:strVal val="hidden"/>
                                          </p:val>
                                        </p:tav>
                                        <p:tav tm="50000">
                                          <p:val>
                                            <p:strVal val="visible"/>
                                          </p:val>
                                        </p:tav>
                                      </p:tavLst>
                                    </p:anim>
                                  </p:childTnLst>
                                </p:cTn>
                              </p:par>
                            </p:childTnLst>
                          </p:cTn>
                        </p:par>
                        <p:par>
                          <p:cTn id="63" fill="hold">
                            <p:stCondLst>
                              <p:cond delay="6500"/>
                            </p:stCondLst>
                            <p:childTnLst>
                              <p:par>
                                <p:cTn id="64" presetID="10" presetClass="exit" presetSubtype="0" fill="hold" grpId="1" nodeType="afterEffect">
                                  <p:stCondLst>
                                    <p:cond delay="0"/>
                                  </p:stCondLst>
                                  <p:childTnLst>
                                    <p:animEffect transition="out" filter="fade">
                                      <p:cBhvr>
                                        <p:cTn id="65" dur="2000"/>
                                        <p:tgtEl>
                                          <p:spTgt spid="404509"/>
                                        </p:tgtEl>
                                      </p:cBhvr>
                                    </p:animEffect>
                                    <p:set>
                                      <p:cBhvr>
                                        <p:cTn id="66" dur="1" fill="hold">
                                          <p:stCondLst>
                                            <p:cond delay="1999"/>
                                          </p:stCondLst>
                                        </p:cTn>
                                        <p:tgtEl>
                                          <p:spTgt spid="40450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2000"/>
                                        <p:tgtEl>
                                          <p:spTgt spid="404511"/>
                                        </p:tgtEl>
                                      </p:cBhvr>
                                    </p:animEffect>
                                    <p:set>
                                      <p:cBhvr>
                                        <p:cTn id="69" dur="1" fill="hold">
                                          <p:stCondLst>
                                            <p:cond delay="1999"/>
                                          </p:stCondLst>
                                        </p:cTn>
                                        <p:tgtEl>
                                          <p:spTgt spid="404511"/>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2000"/>
                                        <p:tgtEl>
                                          <p:spTgt spid="404512"/>
                                        </p:tgtEl>
                                      </p:cBhvr>
                                    </p:animEffect>
                                    <p:set>
                                      <p:cBhvr>
                                        <p:cTn id="72" dur="1" fill="hold">
                                          <p:stCondLst>
                                            <p:cond delay="1999"/>
                                          </p:stCondLst>
                                        </p:cTn>
                                        <p:tgtEl>
                                          <p:spTgt spid="404512"/>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000"/>
                                        <p:tgtEl>
                                          <p:spTgt spid="404514"/>
                                        </p:tgtEl>
                                      </p:cBhvr>
                                    </p:animEffect>
                                    <p:set>
                                      <p:cBhvr>
                                        <p:cTn id="75" dur="1" fill="hold">
                                          <p:stCondLst>
                                            <p:cond delay="1999"/>
                                          </p:stCondLst>
                                        </p:cTn>
                                        <p:tgtEl>
                                          <p:spTgt spid="404514"/>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000"/>
                                        <p:tgtEl>
                                          <p:spTgt spid="404513"/>
                                        </p:tgtEl>
                                      </p:cBhvr>
                                    </p:animEffect>
                                    <p:set>
                                      <p:cBhvr>
                                        <p:cTn id="78" dur="1" fill="hold">
                                          <p:stCondLst>
                                            <p:cond delay="1999"/>
                                          </p:stCondLst>
                                        </p:cTn>
                                        <p:tgtEl>
                                          <p:spTgt spid="40451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000"/>
                                        <p:tgtEl>
                                          <p:spTgt spid="7"/>
                                        </p:tgtEl>
                                      </p:cBhvr>
                                    </p:animEffect>
                                    <p:set>
                                      <p:cBhvr>
                                        <p:cTn id="81" dur="1" fill="hold">
                                          <p:stCondLst>
                                            <p:cond delay="1999"/>
                                          </p:stCondLst>
                                        </p:cTn>
                                        <p:tgtEl>
                                          <p:spTgt spid="7"/>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000"/>
                                        <p:tgtEl>
                                          <p:spTgt spid="6"/>
                                        </p:tgtEl>
                                      </p:cBhvr>
                                    </p:animEffect>
                                    <p:set>
                                      <p:cBhvr>
                                        <p:cTn id="84" dur="1" fill="hold">
                                          <p:stCondLst>
                                            <p:cond delay="1999"/>
                                          </p:stCondLst>
                                        </p:cTn>
                                        <p:tgtEl>
                                          <p:spTgt spid="6"/>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2000"/>
                                        <p:tgtEl>
                                          <p:spTgt spid="5"/>
                                        </p:tgtEl>
                                      </p:cBhvr>
                                    </p:animEffect>
                                    <p:set>
                                      <p:cBhvr>
                                        <p:cTn id="87" dur="1" fill="hold">
                                          <p:stCondLst>
                                            <p:cond delay="1999"/>
                                          </p:stCondLst>
                                        </p:cTn>
                                        <p:tgtEl>
                                          <p:spTgt spid="5"/>
                                        </p:tgtEl>
                                        <p:attrNameLst>
                                          <p:attrName>style.visibility</p:attrName>
                                        </p:attrNameLst>
                                      </p:cBhvr>
                                      <p:to>
                                        <p:strVal val="hidden"/>
                                      </p:to>
                                    </p:set>
                                  </p:childTnLst>
                                </p:cTn>
                              </p:par>
                            </p:childTnLst>
                          </p:cTn>
                        </p:par>
                        <p:par>
                          <p:cTn id="88" fill="hold">
                            <p:stCondLst>
                              <p:cond delay="8500"/>
                            </p:stCondLst>
                            <p:childTnLst>
                              <p:par>
                                <p:cTn id="89" presetID="1" presetClass="entr" presetSubtype="0" fill="hold" grpId="1" nodeType="afterEffect">
                                  <p:stCondLst>
                                    <p:cond delay="0"/>
                                  </p:stCondLst>
                                  <p:childTnLst>
                                    <p:set>
                                      <p:cBhvr>
                                        <p:cTn id="90" dur="1" fill="hold">
                                          <p:stCondLst>
                                            <p:cond delay="0"/>
                                          </p:stCondLst>
                                        </p:cTn>
                                        <p:tgtEl>
                                          <p:spTgt spid="404529"/>
                                        </p:tgtEl>
                                        <p:attrNameLst>
                                          <p:attrName>style.visibility</p:attrName>
                                        </p:attrNameLst>
                                      </p:cBhvr>
                                      <p:to>
                                        <p:strVal val="visible"/>
                                      </p:to>
                                    </p:set>
                                  </p:childTnLst>
                                </p:cTn>
                              </p:par>
                            </p:childTnLst>
                          </p:cTn>
                        </p:par>
                        <p:par>
                          <p:cTn id="91" fill="hold">
                            <p:stCondLst>
                              <p:cond delay="8500"/>
                            </p:stCondLst>
                            <p:childTnLst>
                              <p:par>
                                <p:cTn id="92" presetID="35" presetClass="emph" presetSubtype="0" repeatCount="3000" fill="hold" grpId="0" nodeType="afterEffect">
                                  <p:stCondLst>
                                    <p:cond delay="0"/>
                                  </p:stCondLst>
                                  <p:childTnLst>
                                    <p:anim calcmode="discrete" valueType="str">
                                      <p:cBhvr>
                                        <p:cTn id="93" dur="1000" fill="hold"/>
                                        <p:tgtEl>
                                          <p:spTgt spid="4045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build="p"/>
      <p:bldP spid="404501" grpId="0"/>
      <p:bldP spid="404501" grpId="1"/>
      <p:bldP spid="404509" grpId="0" animBg="1"/>
      <p:bldP spid="404509" grpId="1" animBg="1"/>
      <p:bldP spid="404510" grpId="0" animBg="1"/>
      <p:bldP spid="404511" grpId="0" animBg="1"/>
      <p:bldP spid="404511" grpId="1" animBg="1"/>
      <p:bldP spid="404512" grpId="0" animBg="1"/>
      <p:bldP spid="404512" grpId="1" animBg="1"/>
      <p:bldP spid="404513" grpId="0" animBg="1"/>
      <p:bldP spid="404513" grpId="1" animBg="1"/>
      <p:bldP spid="404514" grpId="0" animBg="1"/>
      <p:bldP spid="404514" grpId="1" animBg="1"/>
      <p:bldP spid="404518" grpId="0" animBg="1"/>
      <p:bldP spid="404518" grpId="1" animBg="1"/>
      <p:bldP spid="404522" grpId="0" animBg="1"/>
      <p:bldP spid="404522" grpId="1" animBg="1"/>
      <p:bldP spid="404526" grpId="0" animBg="1"/>
      <p:bldP spid="404526" grpId="1" animBg="1"/>
      <p:bldP spid="404527" grpId="0" animBg="1"/>
      <p:bldP spid="404527" grpId="1" animBg="1"/>
      <p:bldP spid="404529" grpId="0" animBg="1"/>
      <p:bldP spid="40452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692696"/>
            <a:ext cx="4355976" cy="4972050"/>
          </a:xfrm>
        </p:spPr>
        <p:txBody>
          <a:bodyPr/>
          <a:lstStyle/>
          <a:p>
            <a:pPr eaLnBrk="1" hangingPunct="1">
              <a:buFontTx/>
              <a:buNone/>
              <a:defRPr/>
            </a:pPr>
            <a:r>
              <a:rPr lang="en-US" altLang="zh-CN" sz="3200" u="sng" dirty="0">
                <a:solidFill>
                  <a:schemeClr val="accent6"/>
                </a:solidFill>
                <a:ea typeface="华文新魏" pitchFamily="2" charset="-122"/>
              </a:rPr>
              <a:t>4</a:t>
            </a:r>
            <a:r>
              <a:rPr lang="en-US" altLang="zh-CN" sz="3200" b="1" u="sng" dirty="0">
                <a:solidFill>
                  <a:schemeClr val="accent6"/>
                </a:solidFill>
                <a:ea typeface="华文新魏" pitchFamily="2" charset="-122"/>
              </a:rPr>
              <a:t>.2.1  Ethernet</a:t>
            </a:r>
            <a:r>
              <a:rPr lang="zh-CN" altLang="zh-CN" sz="3200" b="1" u="sng" dirty="0">
                <a:solidFill>
                  <a:schemeClr val="accent6"/>
                </a:solidFill>
                <a:ea typeface="华文新魏" pitchFamily="2" charset="-122"/>
              </a:rPr>
              <a:t>数据发送流程分析</a:t>
            </a:r>
            <a:endParaRPr lang="zh-CN" altLang="en-US" sz="3200" b="1" u="sng" dirty="0">
              <a:solidFill>
                <a:schemeClr val="accent6"/>
              </a:solidFill>
              <a:ea typeface="华文新魏" pitchFamily="2" charset="-122"/>
            </a:endParaRPr>
          </a:p>
        </p:txBody>
      </p:sp>
      <p:sp>
        <p:nvSpPr>
          <p:cNvPr id="25604"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B497BDC6-6791-4C7D-BF49-D063A5E7E8A4}" type="slidenum">
              <a:rPr lang="zh-CN" altLang="en-US">
                <a:solidFill>
                  <a:srgbClr val="000000"/>
                </a:solidFill>
              </a:rPr>
              <a:pPr>
                <a:defRPr/>
              </a:pPr>
              <a:t>19</a:t>
            </a:fld>
            <a:endParaRPr lang="en-US" altLang="zh-CN">
              <a:solidFill>
                <a:srgbClr val="000000"/>
              </a:solidFill>
            </a:endParaRPr>
          </a:p>
        </p:txBody>
      </p:sp>
      <p:pic>
        <p:nvPicPr>
          <p:cNvPr id="50177" name="Picture 1"/>
          <p:cNvPicPr>
            <a:picLocks noChangeAspect="1" noChangeArrowheads="1"/>
          </p:cNvPicPr>
          <p:nvPr/>
        </p:nvPicPr>
        <p:blipFill>
          <a:blip r:embed="rId2" cstate="print"/>
          <a:srcRect/>
          <a:stretch>
            <a:fillRect/>
          </a:stretch>
        </p:blipFill>
        <p:spPr bwMode="auto">
          <a:xfrm>
            <a:off x="4355976" y="260648"/>
            <a:ext cx="4548199" cy="6264696"/>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836613"/>
            <a:ext cx="8353623" cy="5259387"/>
          </a:xfrm>
        </p:spPr>
        <p:txBody>
          <a:bodyPr/>
          <a:lstStyle/>
          <a:p>
            <a:pPr>
              <a:buFontTx/>
              <a:buNone/>
              <a:defRPr/>
            </a:pPr>
            <a:r>
              <a:rPr lang="zh-CN" altLang="zh-CN" sz="3200" b="1" u="sng" dirty="0">
                <a:solidFill>
                  <a:schemeClr val="accent6"/>
                </a:solidFill>
                <a:ea typeface="华文新魏" pitchFamily="2" charset="-122"/>
              </a:rPr>
              <a:t>本章学习要求</a:t>
            </a:r>
            <a:r>
              <a:rPr lang="zh-CN" altLang="zh-CN" sz="3200" b="1" dirty="0">
                <a:solidFill>
                  <a:schemeClr val="accent6"/>
                </a:solidFill>
                <a:ea typeface="华文新魏" pitchFamily="2" charset="-122"/>
              </a:rPr>
              <a:t>：</a:t>
            </a:r>
          </a:p>
          <a:p>
            <a:pPr>
              <a:defRPr/>
            </a:pPr>
            <a:r>
              <a:rPr lang="zh-CN" altLang="zh-CN" b="1" dirty="0">
                <a:ea typeface="华文新魏" pitchFamily="2" charset="-122"/>
              </a:rPr>
              <a:t>了解：局域网的分类与特点。</a:t>
            </a:r>
          </a:p>
          <a:p>
            <a:pPr>
              <a:defRPr/>
            </a:pPr>
            <a:r>
              <a:rPr lang="zh-CN" altLang="zh-CN" b="1" dirty="0">
                <a:ea typeface="华文新魏" pitchFamily="2" charset="-122"/>
              </a:rPr>
              <a:t>理解：介质访问控制子层的基本概念。</a:t>
            </a:r>
          </a:p>
          <a:p>
            <a:pPr>
              <a:defRPr/>
            </a:pPr>
            <a:r>
              <a:rPr lang="zh-CN" altLang="zh-CN" b="1" dirty="0">
                <a:solidFill>
                  <a:srgbClr val="FF0000"/>
                </a:solidFill>
                <a:ea typeface="华文新魏" pitchFamily="2" charset="-122"/>
              </a:rPr>
              <a:t>掌握：</a:t>
            </a:r>
            <a:r>
              <a:rPr lang="en-US" altLang="zh-CN" b="1" dirty="0">
                <a:solidFill>
                  <a:srgbClr val="FF0000"/>
                </a:solidFill>
                <a:ea typeface="华文新魏" pitchFamily="2" charset="-122"/>
              </a:rPr>
              <a:t>Ethernet</a:t>
            </a:r>
            <a:r>
              <a:rPr lang="zh-CN" altLang="zh-CN" b="1" dirty="0">
                <a:solidFill>
                  <a:srgbClr val="FF0000"/>
                </a:solidFill>
                <a:ea typeface="华文新魏" pitchFamily="2" charset="-122"/>
              </a:rPr>
              <a:t>局域网的基本工作原理。</a:t>
            </a:r>
          </a:p>
          <a:p>
            <a:pPr>
              <a:defRPr/>
            </a:pPr>
            <a:r>
              <a:rPr lang="zh-CN" altLang="zh-CN" b="1" dirty="0">
                <a:solidFill>
                  <a:srgbClr val="FF0000"/>
                </a:solidFill>
                <a:ea typeface="华文新魏" pitchFamily="2" charset="-122"/>
              </a:rPr>
              <a:t>掌握：高速局域网、交换局域网与虚拟局域网的基本工作原理。</a:t>
            </a:r>
          </a:p>
          <a:p>
            <a:pPr>
              <a:defRPr/>
            </a:pPr>
            <a:r>
              <a:rPr lang="zh-CN" altLang="zh-CN" b="1" dirty="0">
                <a:solidFill>
                  <a:srgbClr val="FF0000"/>
                </a:solidFill>
                <a:ea typeface="华文新魏" pitchFamily="2" charset="-122"/>
              </a:rPr>
              <a:t>掌握：无线局域网</a:t>
            </a:r>
            <a:r>
              <a:rPr lang="en-US" altLang="zh-CN" b="1" dirty="0">
                <a:solidFill>
                  <a:srgbClr val="FF0000"/>
                </a:solidFill>
                <a:ea typeface="华文新魏" pitchFamily="2" charset="-122"/>
              </a:rPr>
              <a:t>WLAN</a:t>
            </a:r>
            <a:r>
              <a:rPr lang="zh-CN" altLang="zh-CN" b="1" dirty="0">
                <a:solidFill>
                  <a:srgbClr val="FF0000"/>
                </a:solidFill>
                <a:ea typeface="华文新魏" pitchFamily="2" charset="-122"/>
              </a:rPr>
              <a:t>与</a:t>
            </a:r>
            <a:r>
              <a:rPr lang="en-US" altLang="zh-CN" b="1" dirty="0">
                <a:solidFill>
                  <a:srgbClr val="FF0000"/>
                </a:solidFill>
                <a:ea typeface="华文新魏" pitchFamily="2" charset="-122"/>
              </a:rPr>
              <a:t>802.11</a:t>
            </a:r>
            <a:r>
              <a:rPr lang="zh-CN" altLang="zh-CN" b="1" dirty="0">
                <a:solidFill>
                  <a:srgbClr val="FF0000"/>
                </a:solidFill>
                <a:ea typeface="华文新魏" pitchFamily="2" charset="-122"/>
              </a:rPr>
              <a:t>标准的基本概念。</a:t>
            </a:r>
          </a:p>
          <a:p>
            <a:pPr>
              <a:defRPr/>
            </a:pPr>
            <a:r>
              <a:rPr lang="zh-CN" altLang="zh-CN" b="1" dirty="0">
                <a:solidFill>
                  <a:srgbClr val="FF0000"/>
                </a:solidFill>
                <a:ea typeface="华文新魏" pitchFamily="2" charset="-122"/>
              </a:rPr>
              <a:t>掌握：网络互联基本概念与网桥基本工作原</a:t>
            </a:r>
            <a:r>
              <a:rPr lang="zh-CN" altLang="en-US" b="1" dirty="0">
                <a:solidFill>
                  <a:srgbClr val="FF0000"/>
                </a:solidFill>
                <a:ea typeface="华文新魏" pitchFamily="2" charset="-122"/>
              </a:rPr>
              <a:t> </a:t>
            </a:r>
            <a:r>
              <a:rPr lang="zh-CN" altLang="zh-CN" b="1" dirty="0">
                <a:solidFill>
                  <a:srgbClr val="FF0000"/>
                </a:solidFill>
                <a:ea typeface="华文新魏" pitchFamily="2" charset="-122"/>
              </a:rPr>
              <a:t>理。</a:t>
            </a:r>
            <a:endParaRPr lang="zh-CN" altLang="en-US" b="1" u="sng" dirty="0">
              <a:solidFill>
                <a:srgbClr val="FF0000"/>
              </a:solidFill>
              <a:ea typeface="华文新魏" pitchFamily="2" charset="-122"/>
            </a:endParaRPr>
          </a:p>
        </p:txBody>
      </p:sp>
      <p:sp>
        <p:nvSpPr>
          <p:cNvPr id="12292" name="页脚占位符 3"/>
          <p:cNvSpPr>
            <a:spLocks noGrp="1"/>
          </p:cNvSpPr>
          <p:nvPr>
            <p:ph type="ftr" sz="quarter" idx="11"/>
          </p:nvPr>
        </p:nvSpPr>
        <p:spPr>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4</a:t>
            </a:r>
            <a:r>
              <a:rPr lang="zh-CN" altLang="en-US" dirty="0">
                <a:solidFill>
                  <a:srgbClr val="3333CC"/>
                </a:solidFill>
              </a:rPr>
              <a:t>章 介质访问控制子层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08C29C2C-CB2C-4973-A5C9-B68C43CC2581}" type="slidenum">
              <a:rPr lang="zh-CN" altLang="en-US">
                <a:solidFill>
                  <a:srgbClr val="000000"/>
                </a:solidFill>
              </a:rPr>
              <a:pPr>
                <a:defRPr/>
              </a:pPr>
              <a:t>2</a:t>
            </a:fld>
            <a:endParaRPr lang="en-US" altLang="zh-CN">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95536" y="188640"/>
            <a:ext cx="8496944" cy="1143000"/>
          </a:xfrm>
        </p:spPr>
        <p:txBody>
          <a:bodyPr/>
          <a:lstStyle/>
          <a:p>
            <a:pPr eaLnBrk="1" hangingPunct="1"/>
            <a:r>
              <a:rPr lang="zh-CN" altLang="en-US" dirty="0"/>
              <a:t>载波监听多点接入</a:t>
            </a:r>
            <a:r>
              <a:rPr lang="en-US" altLang="zh-CN" dirty="0"/>
              <a:t>/</a:t>
            </a:r>
            <a:r>
              <a:rPr lang="zh-CN" altLang="en-US" dirty="0"/>
              <a:t>碰撞检测 </a:t>
            </a:r>
            <a:r>
              <a:rPr lang="en-US" altLang="zh-CN" sz="2800" dirty="0">
                <a:latin typeface="+mn-lt"/>
                <a:ea typeface="华文新魏" pitchFamily="2" charset="-122"/>
              </a:rPr>
              <a:t>Carrier Sense Multiple Access with Collision Detection</a:t>
            </a:r>
            <a:r>
              <a:rPr lang="en-US" altLang="zh-CN" sz="2800" dirty="0">
                <a:latin typeface="+mn-lt"/>
              </a:rPr>
              <a:t> </a:t>
            </a:r>
          </a:p>
        </p:txBody>
      </p:sp>
      <p:sp>
        <p:nvSpPr>
          <p:cNvPr id="408579" name="Rectangle 3"/>
          <p:cNvSpPr>
            <a:spLocks noGrp="1" noChangeArrowheads="1"/>
          </p:cNvSpPr>
          <p:nvPr>
            <p:ph type="body" idx="1"/>
          </p:nvPr>
        </p:nvSpPr>
        <p:spPr>
          <a:xfrm>
            <a:off x="455668" y="1591662"/>
            <a:ext cx="8352928" cy="4464496"/>
          </a:xfrm>
        </p:spPr>
        <p:txBody>
          <a:bodyPr/>
          <a:lstStyle/>
          <a:p>
            <a:pPr eaLnBrk="1" hangingPunct="1">
              <a:lnSpc>
                <a:spcPct val="90000"/>
              </a:lnSpc>
            </a:pPr>
            <a:r>
              <a:rPr lang="zh-CN" altLang="en-US" dirty="0">
                <a:latin typeface="华文新魏" pitchFamily="2" charset="-122"/>
                <a:ea typeface="华文新魏" pitchFamily="2" charset="-122"/>
              </a:rPr>
              <a:t>“</a:t>
            </a:r>
            <a:r>
              <a:rPr lang="zh-CN" altLang="en-US" dirty="0">
                <a:solidFill>
                  <a:srgbClr val="FF0000"/>
                </a:solidFill>
                <a:latin typeface="华文新魏" pitchFamily="2" charset="-122"/>
                <a:ea typeface="华文新魏" pitchFamily="2" charset="-122"/>
              </a:rPr>
              <a:t>多点接入</a:t>
            </a:r>
            <a:r>
              <a:rPr lang="zh-CN" altLang="en-US" dirty="0">
                <a:latin typeface="华文新魏" pitchFamily="2" charset="-122"/>
                <a:ea typeface="华文新魏" pitchFamily="2" charset="-122"/>
              </a:rPr>
              <a:t>”表示许多计算机以多点接入的方式连接在一根总线上。</a:t>
            </a:r>
          </a:p>
          <a:p>
            <a:pPr eaLnBrk="1" hangingPunct="1">
              <a:lnSpc>
                <a:spcPct val="90000"/>
              </a:lnSpc>
            </a:pPr>
            <a:r>
              <a:rPr lang="zh-CN" altLang="en-US" dirty="0">
                <a:latin typeface="华文新魏" pitchFamily="2" charset="-122"/>
                <a:ea typeface="华文新魏" pitchFamily="2" charset="-122"/>
              </a:rPr>
              <a:t>“</a:t>
            </a:r>
            <a:r>
              <a:rPr lang="zh-CN" altLang="en-US" dirty="0">
                <a:solidFill>
                  <a:srgbClr val="FF0000"/>
                </a:solidFill>
                <a:latin typeface="华文新魏" pitchFamily="2" charset="-122"/>
                <a:ea typeface="华文新魏" pitchFamily="2" charset="-122"/>
              </a:rPr>
              <a:t>载波监听</a:t>
            </a:r>
            <a:r>
              <a:rPr lang="zh-CN" altLang="en-US" dirty="0">
                <a:latin typeface="华文新魏" pitchFamily="2" charset="-122"/>
                <a:ea typeface="华文新魏" pitchFamily="2" charset="-122"/>
              </a:rPr>
              <a:t>”指每一个站在发送数据之前先要检测一下总线上是否有其他计算机在发送数据，如果有，则暂时不要发送数据，以免发生碰撞。 </a:t>
            </a:r>
            <a:endParaRPr lang="en-US" altLang="zh-CN" dirty="0">
              <a:latin typeface="华文新魏" pitchFamily="2" charset="-122"/>
              <a:ea typeface="华文新魏" pitchFamily="2" charset="-122"/>
            </a:endParaRPr>
          </a:p>
          <a:p>
            <a:pPr eaLnBrk="1" hangingPunct="1">
              <a:lnSpc>
                <a:spcPct val="90000"/>
              </a:lnSpc>
            </a:pPr>
            <a:r>
              <a:rPr lang="en-US" altLang="zh-CN" dirty="0">
                <a:latin typeface="华文新魏" pitchFamily="2" charset="-122"/>
                <a:ea typeface="华文新魏" pitchFamily="2" charset="-122"/>
              </a:rPr>
              <a:t>“</a:t>
            </a:r>
            <a:r>
              <a:rPr lang="zh-CN" altLang="en-US" dirty="0">
                <a:solidFill>
                  <a:srgbClr val="FF0000"/>
                </a:solidFill>
                <a:latin typeface="华文新魏" pitchFamily="2" charset="-122"/>
                <a:ea typeface="华文新魏" pitchFamily="2" charset="-122"/>
              </a:rPr>
              <a:t>碰撞检测</a:t>
            </a:r>
            <a:r>
              <a:rPr lang="zh-CN" altLang="en-US" dirty="0">
                <a:latin typeface="华文新魏" pitchFamily="2" charset="-122"/>
                <a:ea typeface="华文新魏" pitchFamily="2" charset="-122"/>
              </a:rPr>
              <a:t>” 计算机边发送数据边检测信道上的信号电压大小。几个站同时在总线上发送数据时，总线上的信号电压摆动值将会增大（互相叠加）。一个站检测到的信号电压摆动值超过一定的门限值时，就认为总线上至少有两个站同时在发送数据，表明产生了碰撞。</a:t>
            </a:r>
            <a:endParaRPr lang="en-US" altLang="zh-CN" dirty="0">
              <a:latin typeface="华文新魏" pitchFamily="2" charset="-122"/>
              <a:ea typeface="华文新魏" pitchFamily="2" charset="-122"/>
            </a:endParaRPr>
          </a:p>
          <a:p>
            <a:pPr eaLnBrk="1" hangingPunct="1">
              <a:lnSpc>
                <a:spcPct val="90000"/>
              </a:lnSpc>
            </a:pPr>
            <a:r>
              <a:rPr lang="zh-CN" altLang="en-US" dirty="0">
                <a:latin typeface="华文新魏" pitchFamily="2" charset="-122"/>
                <a:ea typeface="华文新魏" pitchFamily="2" charset="-122"/>
              </a:rPr>
              <a:t>发生碰撞时，总线上传输的信号产生了严重的失真，无法从中恢复出有用的信息来。</a:t>
            </a:r>
          </a:p>
          <a:p>
            <a:pPr eaLnBrk="1" hangingPunct="1">
              <a:lnSpc>
                <a:spcPct val="90000"/>
              </a:lnSpc>
            </a:pPr>
            <a:endParaRPr lang="zh-CN" altLang="en-US" dirty="0">
              <a:latin typeface="华文新魏" pitchFamily="2" charset="-122"/>
              <a:ea typeface="华文新魏" pitchFamily="2" charset="-122"/>
            </a:endParaRPr>
          </a:p>
        </p:txBody>
      </p:sp>
      <p:sp>
        <p:nvSpPr>
          <p:cNvPr id="71684" name="日期占位符 4"/>
          <p:cNvSpPr>
            <a:spLocks noGrp="1"/>
          </p:cNvSpPr>
          <p:nvPr>
            <p:ph type="dt" sz="quarter" idx="11"/>
          </p:nvPr>
        </p:nvSpPr>
        <p:spPr>
          <a:noFill/>
        </p:spPr>
        <p:txBody>
          <a:bodyPr/>
          <a:lstStyle/>
          <a:p>
            <a:fld id="{BA5A4965-8E2F-4401-A6CB-34B3C9564FBB}" type="datetime1">
              <a:rPr lang="zh-CN" altLang="en-US" smtClean="0"/>
              <a:pPr/>
              <a:t>2018/1/14</a:t>
            </a:fld>
            <a:endParaRPr lang="en-US" altLang="zh-CN" dirty="0"/>
          </a:p>
        </p:txBody>
      </p:sp>
      <p:sp>
        <p:nvSpPr>
          <p:cNvPr id="71685" name="灯片编号占位符 5"/>
          <p:cNvSpPr>
            <a:spLocks noGrp="1"/>
          </p:cNvSpPr>
          <p:nvPr>
            <p:ph type="sldNum" sz="quarter" idx="12"/>
          </p:nvPr>
        </p:nvSpPr>
        <p:spPr>
          <a:noFill/>
        </p:spPr>
        <p:txBody>
          <a:bodyPr/>
          <a:lstStyle/>
          <a:p>
            <a:fld id="{7DA1FC46-B3D3-456A-8B34-5F3B523D3ABC}" type="slidenum">
              <a:rPr lang="en-US" altLang="zh-CN" smtClean="0"/>
              <a:pPr/>
              <a:t>20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8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8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8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8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755576" y="692696"/>
            <a:ext cx="7772400" cy="4538662"/>
          </a:xfrm>
        </p:spPr>
        <p:txBody>
          <a:bodyPr/>
          <a:lstStyle/>
          <a:p>
            <a:pPr eaLnBrk="1" hangingPunct="1">
              <a:defRPr/>
            </a:pPr>
            <a:r>
              <a:rPr lang="zh-CN" altLang="zh-CN" sz="3200" b="1" u="sng" dirty="0">
                <a:solidFill>
                  <a:schemeClr val="accent6"/>
                </a:solidFill>
                <a:latin typeface="华文新魏" pitchFamily="2" charset="-122"/>
                <a:ea typeface="华文新魏" pitchFamily="2" charset="-122"/>
              </a:rPr>
              <a:t>载波侦听</a:t>
            </a:r>
            <a:endParaRPr lang="en-US" altLang="zh-CN" sz="3200" b="1" u="sng" dirty="0">
              <a:solidFill>
                <a:schemeClr val="accent6"/>
              </a:solidFill>
              <a:latin typeface="华文新魏" pitchFamily="2" charset="-122"/>
              <a:ea typeface="华文新魏" pitchFamily="2" charset="-122"/>
            </a:endParaRPr>
          </a:p>
          <a:p>
            <a:pPr eaLnBrk="1" hangingPunct="1">
              <a:buFontTx/>
              <a:buNone/>
              <a:defRPr/>
            </a:pPr>
            <a:r>
              <a:rPr lang="zh-CN" altLang="zh-CN" sz="2800" b="1" dirty="0">
                <a:latin typeface="华文新魏" pitchFamily="2" charset="-122"/>
                <a:ea typeface="华文新魏" pitchFamily="2" charset="-122"/>
              </a:rPr>
              <a:t>总线电平跳变与总线忙闲状态的判断</a:t>
            </a:r>
            <a:endParaRPr lang="zh-CN" altLang="en-US" sz="2800" b="1" dirty="0">
              <a:latin typeface="华文新魏" pitchFamily="2" charset="-122"/>
              <a:ea typeface="华文新魏" pitchFamily="2" charset="-122"/>
            </a:endParaRPr>
          </a:p>
        </p:txBody>
      </p:sp>
      <p:sp>
        <p:nvSpPr>
          <p:cNvPr id="4101"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3BA8CAB-D0B6-4AC9-ACE0-7BAC2F66C823}" type="slidenum">
              <a:rPr lang="zh-CN" altLang="en-US">
                <a:solidFill>
                  <a:srgbClr val="000000"/>
                </a:solidFill>
              </a:rPr>
              <a:pPr>
                <a:defRPr/>
              </a:pPr>
              <a:t>21</a:t>
            </a:fld>
            <a:endParaRPr lang="en-US" altLang="zh-CN">
              <a:solidFill>
                <a:srgbClr val="000000"/>
              </a:solidFill>
            </a:endParaRPr>
          </a:p>
        </p:txBody>
      </p:sp>
      <p:sp>
        <p:nvSpPr>
          <p:cNvPr id="410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4098" name="Object 1" descr="蓝色面巾纸"/>
          <p:cNvGraphicFramePr>
            <a:graphicFrameLocks noChangeAspect="1"/>
          </p:cNvGraphicFramePr>
          <p:nvPr/>
        </p:nvGraphicFramePr>
        <p:xfrm>
          <a:off x="683568" y="2204864"/>
          <a:ext cx="7781925" cy="2305050"/>
        </p:xfrm>
        <a:graphic>
          <a:graphicData uri="http://schemas.openxmlformats.org/presentationml/2006/ole">
            <mc:AlternateContent xmlns:mc="http://schemas.openxmlformats.org/markup-compatibility/2006">
              <mc:Choice xmlns:v="urn:schemas-microsoft-com:vml" Requires="v">
                <p:oleObj spid="_x0000_s260117" name="Visio" r:id="rId3" imgW="3628957" imgH="1066441" progId="Visio.Drawing.11">
                  <p:embed/>
                </p:oleObj>
              </mc:Choice>
              <mc:Fallback>
                <p:oleObj name="Visio" r:id="rId3" imgW="3628957" imgH="1066441" progId="Visio.Drawing.11">
                  <p:embed/>
                  <p:pic>
                    <p:nvPicPr>
                      <p:cNvPr id="0" name="Picture 14"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204864"/>
                        <a:ext cx="7781925" cy="2305050"/>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620688"/>
            <a:ext cx="7772400" cy="4970462"/>
          </a:xfrm>
        </p:spPr>
        <p:txBody>
          <a:bodyPr/>
          <a:lstStyle/>
          <a:p>
            <a:pPr eaLnBrk="1" hangingPunct="1">
              <a:defRPr/>
            </a:pPr>
            <a:r>
              <a:rPr lang="zh-CN" altLang="zh-CN" sz="3200" b="1" u="sng" dirty="0">
                <a:solidFill>
                  <a:schemeClr val="accent6"/>
                </a:solidFill>
                <a:latin typeface="华文新魏" pitchFamily="2" charset="-122"/>
                <a:ea typeface="华文新魏" pitchFamily="2" charset="-122"/>
              </a:rPr>
              <a:t>冲突检测</a:t>
            </a:r>
            <a:endParaRPr lang="en-US" altLang="zh-CN" sz="3200" b="1" u="sng" dirty="0">
              <a:solidFill>
                <a:schemeClr val="accent6"/>
              </a:solidFill>
              <a:latin typeface="华文新魏" pitchFamily="2" charset="-122"/>
              <a:ea typeface="华文新魏" pitchFamily="2" charset="-122"/>
            </a:endParaRPr>
          </a:p>
          <a:p>
            <a:pPr eaLnBrk="1" hangingPunct="1">
              <a:buFontTx/>
              <a:buNone/>
              <a:defRPr/>
            </a:pPr>
            <a:r>
              <a:rPr lang="zh-CN" altLang="zh-CN" b="1" dirty="0">
                <a:latin typeface="华文新魏" pitchFamily="2" charset="-122"/>
                <a:ea typeface="华文新魏" pitchFamily="2" charset="-122"/>
              </a:rPr>
              <a:t>曼彻斯特编码信号的波形叠加</a:t>
            </a:r>
            <a:endParaRPr lang="zh-CN" altLang="en-US" b="1" u="sng" dirty="0">
              <a:latin typeface="华文新魏" pitchFamily="2" charset="-122"/>
              <a:ea typeface="华文新魏" pitchFamily="2" charset="-122"/>
            </a:endParaRPr>
          </a:p>
        </p:txBody>
      </p:sp>
      <p:sp>
        <p:nvSpPr>
          <p:cNvPr id="6149"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32709AE-653E-46E2-B8AD-36A79257F33B}" type="slidenum">
              <a:rPr lang="zh-CN" altLang="en-US">
                <a:solidFill>
                  <a:srgbClr val="000000"/>
                </a:solidFill>
              </a:rPr>
              <a:pPr>
                <a:defRPr/>
              </a:pPr>
              <a:t>22</a:t>
            </a:fld>
            <a:endParaRPr lang="en-US" altLang="zh-CN">
              <a:solidFill>
                <a:srgbClr val="000000"/>
              </a:solidFill>
            </a:endParaRPr>
          </a:p>
        </p:txBody>
      </p:sp>
      <p:sp>
        <p:nvSpPr>
          <p:cNvPr id="615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6146" name="Object 1" descr="蓝色面巾纸"/>
          <p:cNvGraphicFramePr>
            <a:graphicFrameLocks noChangeAspect="1"/>
          </p:cNvGraphicFramePr>
          <p:nvPr/>
        </p:nvGraphicFramePr>
        <p:xfrm>
          <a:off x="1619672" y="1916832"/>
          <a:ext cx="5967413" cy="4035425"/>
        </p:xfrm>
        <a:graphic>
          <a:graphicData uri="http://schemas.openxmlformats.org/presentationml/2006/ole">
            <mc:AlternateContent xmlns:mc="http://schemas.openxmlformats.org/markup-compatibility/2006">
              <mc:Choice xmlns:v="urn:schemas-microsoft-com:vml" Requires="v">
                <p:oleObj spid="_x0000_s261141" name="Visio" r:id="rId3" imgW="3343165" imgH="2257470" progId="Visio.Drawing.11">
                  <p:embed/>
                </p:oleObj>
              </mc:Choice>
              <mc:Fallback>
                <p:oleObj name="Visio" r:id="rId3" imgW="3343165" imgH="2257470" progId="Visio.Drawing.11">
                  <p:embed/>
                  <p:pic>
                    <p:nvPicPr>
                      <p:cNvPr id="0" name="Picture 14"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916832"/>
                        <a:ext cx="5967413" cy="4035425"/>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548680"/>
            <a:ext cx="7992888" cy="5114925"/>
          </a:xfrm>
        </p:spPr>
        <p:txBody>
          <a:bodyPr/>
          <a:lstStyle/>
          <a:p>
            <a:pPr eaLnBrk="1" hangingPunct="1">
              <a:buFontTx/>
              <a:buNone/>
              <a:defRPr/>
            </a:pPr>
            <a:r>
              <a:rPr lang="zh-CN" altLang="zh-CN" sz="3200" b="1" u="sng" dirty="0">
                <a:solidFill>
                  <a:schemeClr val="accent6"/>
                </a:solidFill>
                <a:ea typeface="华文新魏" pitchFamily="2" charset="-122"/>
              </a:rPr>
              <a:t>发现冲突、停止发送</a:t>
            </a:r>
            <a:endParaRPr lang="en-US" altLang="zh-CN" sz="3200" b="1" u="sng" dirty="0">
              <a:solidFill>
                <a:schemeClr val="accent6"/>
              </a:solidFill>
              <a:ea typeface="华文新魏" pitchFamily="2" charset="-122"/>
            </a:endParaRPr>
          </a:p>
          <a:p>
            <a:pPr>
              <a:defRPr/>
            </a:pPr>
            <a:endParaRPr lang="en-US" altLang="zh-CN" b="1" dirty="0">
              <a:ea typeface="华文新魏" pitchFamily="2" charset="-122"/>
            </a:endParaRPr>
          </a:p>
          <a:p>
            <a:pPr>
              <a:defRPr/>
            </a:pPr>
            <a:r>
              <a:rPr lang="zh-CN" altLang="zh-CN" b="1" dirty="0">
                <a:ea typeface="华文新魏" pitchFamily="2" charset="-122"/>
              </a:rPr>
              <a:t>如果在发送数据过程中检测出冲突，为了解决信道争用冲突，发送主机要进入停止发送数据、随机延迟后重发的流程。</a:t>
            </a:r>
            <a:endParaRPr lang="en-US" altLang="zh-CN" b="1" dirty="0">
              <a:ea typeface="华文新魏" pitchFamily="2" charset="-122"/>
            </a:endParaRPr>
          </a:p>
          <a:p>
            <a:pPr>
              <a:defRPr/>
            </a:pPr>
            <a:r>
              <a:rPr lang="zh-CN" altLang="zh-CN" b="1" dirty="0">
                <a:ea typeface="华文新魏" pitchFamily="2" charset="-122"/>
              </a:rPr>
              <a:t>随机延迟重发的第一步是发送</a:t>
            </a:r>
            <a:r>
              <a:rPr lang="en-US" altLang="zh-CN" b="1" dirty="0">
                <a:ea typeface="华文新魏" pitchFamily="2" charset="-122"/>
              </a:rPr>
              <a:t>“</a:t>
            </a:r>
            <a:r>
              <a:rPr lang="zh-CN" altLang="zh-CN" b="1" dirty="0">
                <a:ea typeface="华文新魏" pitchFamily="2" charset="-122"/>
              </a:rPr>
              <a:t>冲突加强干扰序列（</a:t>
            </a:r>
            <a:r>
              <a:rPr lang="en-US" altLang="zh-CN" b="1" dirty="0">
                <a:ea typeface="华文新魏" pitchFamily="2" charset="-122"/>
              </a:rPr>
              <a:t>jamming sequence</a:t>
            </a:r>
            <a:r>
              <a:rPr lang="zh-CN" altLang="zh-CN" b="1" dirty="0">
                <a:ea typeface="华文新魏" pitchFamily="2" charset="-122"/>
              </a:rPr>
              <a:t>）信号</a:t>
            </a:r>
            <a:r>
              <a:rPr lang="en-US" altLang="zh-CN" b="1" dirty="0">
                <a:ea typeface="华文新魏" pitchFamily="2" charset="-122"/>
              </a:rPr>
              <a:t>”</a:t>
            </a:r>
            <a:r>
              <a:rPr lang="zh-CN" altLang="zh-CN" b="1" dirty="0">
                <a:ea typeface="华文新魏" pitchFamily="2" charset="-122"/>
              </a:rPr>
              <a:t>。冲突加强干扰序列信号长度规定为</a:t>
            </a:r>
            <a:r>
              <a:rPr lang="en-US" altLang="zh-CN" b="1" dirty="0">
                <a:ea typeface="华文新魏" pitchFamily="2" charset="-122"/>
              </a:rPr>
              <a:t>32bit</a:t>
            </a:r>
            <a:r>
              <a:rPr lang="zh-CN" altLang="zh-CN" b="1" dirty="0">
                <a:ea typeface="华文新魏" pitchFamily="2" charset="-122"/>
              </a:rPr>
              <a:t>。</a:t>
            </a:r>
          </a:p>
          <a:p>
            <a:pPr>
              <a:defRPr/>
            </a:pPr>
            <a:r>
              <a:rPr lang="zh-CN" altLang="zh-CN" b="1" dirty="0">
                <a:ea typeface="华文新魏" pitchFamily="2" charset="-122"/>
              </a:rPr>
              <a:t>发送冲突加强干扰序列信号的目的是：确保有足够的冲突持续时间，使网中所有主机都能检测出冲突存在，并立即丢弃冲突帧，减少由于冲突浪费的时间，提高信道利用率。</a:t>
            </a:r>
            <a:endParaRPr lang="zh-CN" altLang="en-US" b="1" u="sng" dirty="0">
              <a:ea typeface="华文新魏" pitchFamily="2" charset="-122"/>
            </a:endParaRPr>
          </a:p>
        </p:txBody>
      </p:sp>
      <p:sp>
        <p:nvSpPr>
          <p:cNvPr id="2662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FDB458D-E7E0-4FFD-B013-B98D026F4234}" type="slidenum">
              <a:rPr lang="zh-CN" altLang="en-US">
                <a:solidFill>
                  <a:srgbClr val="000000"/>
                </a:solidFill>
              </a:rPr>
              <a:pPr>
                <a:defRPr/>
              </a:pPr>
              <a:t>23</a:t>
            </a:fld>
            <a:endParaRPr lang="en-US" altLang="zh-CN">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1113855" y="4607297"/>
            <a:ext cx="292100" cy="300038"/>
          </a:xfrm>
          <a:prstGeom prst="rect">
            <a:avLst/>
          </a:prstGeom>
          <a:solidFill>
            <a:schemeClr val="bg1"/>
          </a:solidFill>
          <a:ln w="12700">
            <a:noFill/>
            <a:miter lim="800000"/>
            <a:headEnd/>
            <a:tailEnd/>
          </a:ln>
        </p:spPr>
        <p:txBody>
          <a:bodyPr wrap="none" anchor="ctr"/>
          <a:lstStyle/>
          <a:p>
            <a:endParaRPr lang="zh-CN" altLang="en-US"/>
          </a:p>
        </p:txBody>
      </p:sp>
      <p:sp>
        <p:nvSpPr>
          <p:cNvPr id="86019" name="Rectangle 3"/>
          <p:cNvSpPr>
            <a:spLocks noChangeArrowheads="1"/>
          </p:cNvSpPr>
          <p:nvPr/>
        </p:nvSpPr>
        <p:spPr bwMode="auto">
          <a:xfrm>
            <a:off x="1147192" y="3762747"/>
            <a:ext cx="211138" cy="284163"/>
          </a:xfrm>
          <a:prstGeom prst="rect">
            <a:avLst/>
          </a:prstGeom>
          <a:solidFill>
            <a:schemeClr val="bg1"/>
          </a:solidFill>
          <a:ln w="12700">
            <a:noFill/>
            <a:miter lim="800000"/>
            <a:headEnd/>
            <a:tailEnd/>
          </a:ln>
        </p:spPr>
        <p:txBody>
          <a:bodyPr wrap="none" anchor="ctr"/>
          <a:lstStyle/>
          <a:p>
            <a:endParaRPr lang="zh-CN" altLang="en-US"/>
          </a:p>
        </p:txBody>
      </p:sp>
      <p:grpSp>
        <p:nvGrpSpPr>
          <p:cNvPr id="2" name="Group 4"/>
          <p:cNvGrpSpPr>
            <a:grpSpLocks/>
          </p:cNvGrpSpPr>
          <p:nvPr/>
        </p:nvGrpSpPr>
        <p:grpSpPr bwMode="auto">
          <a:xfrm>
            <a:off x="996802" y="1994247"/>
            <a:ext cx="6545262" cy="3309938"/>
            <a:chOff x="673" y="1619"/>
            <a:chExt cx="4123" cy="2085"/>
          </a:xfrm>
        </p:grpSpPr>
        <p:grpSp>
          <p:nvGrpSpPr>
            <p:cNvPr id="3" name="Group 5"/>
            <p:cNvGrpSpPr>
              <a:grpSpLocks/>
            </p:cNvGrpSpPr>
            <p:nvPr/>
          </p:nvGrpSpPr>
          <p:grpSpPr bwMode="auto">
            <a:xfrm>
              <a:off x="992" y="1619"/>
              <a:ext cx="3804" cy="1645"/>
              <a:chOff x="992" y="1619"/>
              <a:chExt cx="3804" cy="1645"/>
            </a:xfrm>
          </p:grpSpPr>
          <p:sp>
            <p:nvSpPr>
              <p:cNvPr id="86078" name="AutoShape 6"/>
              <p:cNvSpPr>
                <a:spLocks noChangeArrowheads="1"/>
              </p:cNvSpPr>
              <p:nvPr/>
            </p:nvSpPr>
            <p:spPr bwMode="auto">
              <a:xfrm rot="5400000">
                <a:off x="2071" y="540"/>
                <a:ext cx="1645" cy="3804"/>
              </a:xfrm>
              <a:prstGeom prst="parallelogram">
                <a:avLst>
                  <a:gd name="adj" fmla="val 37968"/>
                </a:avLst>
              </a:prstGeom>
              <a:solidFill>
                <a:schemeClr val="accent1"/>
              </a:solidFill>
              <a:ln w="12700">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86079" name="AutoShape 7"/>
              <p:cNvSpPr>
                <a:spLocks noChangeArrowheads="1"/>
              </p:cNvSpPr>
              <p:nvPr/>
            </p:nvSpPr>
            <p:spPr bwMode="auto">
              <a:xfrm rot="601221">
                <a:off x="2228" y="2087"/>
                <a:ext cx="1066" cy="424"/>
              </a:xfrm>
              <a:prstGeom prst="rightArrow">
                <a:avLst>
                  <a:gd name="adj1" fmla="val 49370"/>
                  <a:gd name="adj2" fmla="val 80790"/>
                </a:avLst>
              </a:prstGeom>
              <a:solidFill>
                <a:srgbClr val="FFFF99"/>
              </a:solidFill>
              <a:ln w="28575">
                <a:solidFill>
                  <a:schemeClr val="tx1"/>
                </a:solidFill>
                <a:miter lim="800000"/>
                <a:headEnd/>
                <a:tailEnd/>
              </a:ln>
            </p:spPr>
            <p:txBody>
              <a:bodyPr wrap="none" anchor="ctr"/>
              <a:lstStyle/>
              <a:p>
                <a:pPr algn="ctr" defTabSz="762000" eaLnBrk="0" hangingPunct="0"/>
                <a:r>
                  <a:rPr kumimoji="1" lang="zh-CN" altLang="en-US" b="1">
                    <a:solidFill>
                      <a:srgbClr val="333399"/>
                    </a:solidFill>
                    <a:latin typeface="华文新魏" pitchFamily="2" charset="-122"/>
                    <a:ea typeface="华文新魏" pitchFamily="2" charset="-122"/>
                  </a:rPr>
                  <a:t>数据帧</a:t>
                </a:r>
              </a:p>
            </p:txBody>
          </p:sp>
        </p:grpSp>
        <p:grpSp>
          <p:nvGrpSpPr>
            <p:cNvPr id="4" name="Group 8"/>
            <p:cNvGrpSpPr>
              <a:grpSpLocks/>
            </p:cNvGrpSpPr>
            <p:nvPr/>
          </p:nvGrpSpPr>
          <p:grpSpPr bwMode="auto">
            <a:xfrm>
              <a:off x="673" y="2614"/>
              <a:ext cx="4123" cy="1090"/>
              <a:chOff x="673" y="2606"/>
              <a:chExt cx="4123" cy="1090"/>
            </a:xfrm>
          </p:grpSpPr>
          <p:grpSp>
            <p:nvGrpSpPr>
              <p:cNvPr id="5" name="Group 9"/>
              <p:cNvGrpSpPr>
                <a:grpSpLocks/>
              </p:cNvGrpSpPr>
              <p:nvPr/>
            </p:nvGrpSpPr>
            <p:grpSpPr bwMode="auto">
              <a:xfrm>
                <a:off x="992" y="2627"/>
                <a:ext cx="3804" cy="1061"/>
                <a:chOff x="992" y="2627"/>
                <a:chExt cx="3804" cy="1061"/>
              </a:xfrm>
            </p:grpSpPr>
            <p:grpSp>
              <p:nvGrpSpPr>
                <p:cNvPr id="6" name="Group 10"/>
                <p:cNvGrpSpPr>
                  <a:grpSpLocks/>
                </p:cNvGrpSpPr>
                <p:nvPr/>
              </p:nvGrpSpPr>
              <p:grpSpPr bwMode="auto">
                <a:xfrm>
                  <a:off x="992" y="2627"/>
                  <a:ext cx="3804" cy="1061"/>
                  <a:chOff x="992" y="2627"/>
                  <a:chExt cx="3804" cy="1061"/>
                </a:xfrm>
              </p:grpSpPr>
              <p:sp>
                <p:nvSpPr>
                  <p:cNvPr id="86076" name="AutoShape 11"/>
                  <p:cNvSpPr>
                    <a:spLocks noChangeArrowheads="1"/>
                  </p:cNvSpPr>
                  <p:nvPr/>
                </p:nvSpPr>
                <p:spPr bwMode="auto">
                  <a:xfrm rot="5400000">
                    <a:off x="2363" y="1256"/>
                    <a:ext cx="1061" cy="3804"/>
                  </a:xfrm>
                  <a:prstGeom prst="parallelogram">
                    <a:avLst>
                      <a:gd name="adj" fmla="val 59685"/>
                    </a:avLst>
                  </a:prstGeom>
                  <a:solidFill>
                    <a:srgbClr val="FF3399"/>
                  </a:solidFill>
                  <a:ln w="12700">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86077" name="AutoShape 12"/>
                  <p:cNvSpPr>
                    <a:spLocks noChangeArrowheads="1"/>
                  </p:cNvSpPr>
                  <p:nvPr/>
                </p:nvSpPr>
                <p:spPr bwMode="auto">
                  <a:xfrm rot="601221">
                    <a:off x="2272" y="2973"/>
                    <a:ext cx="1737" cy="469"/>
                  </a:xfrm>
                  <a:prstGeom prst="rightArrow">
                    <a:avLst>
                      <a:gd name="adj1" fmla="val 49370"/>
                      <a:gd name="adj2" fmla="val 119013"/>
                    </a:avLst>
                  </a:prstGeom>
                  <a:solidFill>
                    <a:srgbClr val="FFFF99"/>
                  </a:solidFill>
                  <a:ln w="38100" cmpd="dbl">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grpSp>
            <p:sp>
              <p:nvSpPr>
                <p:cNvPr id="86075" name="Text Box 13"/>
                <p:cNvSpPr txBox="1">
                  <a:spLocks noChangeArrowheads="1"/>
                </p:cNvSpPr>
                <p:nvPr/>
              </p:nvSpPr>
              <p:spPr bwMode="auto">
                <a:xfrm rot="595815">
                  <a:off x="2560" y="3044"/>
                  <a:ext cx="698" cy="233"/>
                </a:xfrm>
                <a:prstGeom prst="rect">
                  <a:avLst/>
                </a:prstGeom>
                <a:noFill/>
                <a:ln w="12700">
                  <a:noFill/>
                  <a:miter lim="800000"/>
                  <a:headEnd/>
                  <a:tailEnd/>
                </a:ln>
              </p:spPr>
              <p:txBody>
                <a:bodyPr wrap="none">
                  <a:spAutoFit/>
                </a:bodyPr>
                <a:lstStyle/>
                <a:p>
                  <a:pPr defTabSz="762000" eaLnBrk="0" hangingPunct="0"/>
                  <a:r>
                    <a:rPr kumimoji="1" lang="zh-CN" altLang="en-US" b="1">
                      <a:solidFill>
                        <a:srgbClr val="333399"/>
                      </a:solidFill>
                      <a:latin typeface="华文新魏" pitchFamily="2" charset="-122"/>
                      <a:ea typeface="华文新魏" pitchFamily="2" charset="-122"/>
                    </a:rPr>
                    <a:t>干扰信号</a:t>
                  </a:r>
                </a:p>
              </p:txBody>
            </p:sp>
          </p:grpSp>
          <p:grpSp>
            <p:nvGrpSpPr>
              <p:cNvPr id="7" name="Group 14"/>
              <p:cNvGrpSpPr>
                <a:grpSpLocks/>
              </p:cNvGrpSpPr>
              <p:nvPr/>
            </p:nvGrpSpPr>
            <p:grpSpPr bwMode="auto">
              <a:xfrm>
                <a:off x="673" y="2606"/>
                <a:ext cx="319" cy="1090"/>
                <a:chOff x="673" y="2606"/>
                <a:chExt cx="319" cy="1090"/>
              </a:xfrm>
            </p:grpSpPr>
            <p:sp>
              <p:nvSpPr>
                <p:cNvPr id="86068" name="Line 15"/>
                <p:cNvSpPr>
                  <a:spLocks noChangeShapeType="1"/>
                </p:cNvSpPr>
                <p:nvPr/>
              </p:nvSpPr>
              <p:spPr bwMode="auto">
                <a:xfrm>
                  <a:off x="823" y="3057"/>
                  <a:ext cx="0" cy="639"/>
                </a:xfrm>
                <a:prstGeom prst="line">
                  <a:avLst/>
                </a:prstGeom>
                <a:noFill/>
                <a:ln w="28575">
                  <a:solidFill>
                    <a:srgbClr val="333399"/>
                  </a:solidFill>
                  <a:round/>
                  <a:headEnd type="triangle" w="sm" len="med"/>
                  <a:tailEnd type="triangle" w="sm" len="med"/>
                </a:ln>
              </p:spPr>
              <p:txBody>
                <a:bodyPr wrap="none" anchor="ctr"/>
                <a:lstStyle/>
                <a:p>
                  <a:endParaRPr lang="zh-CN" altLang="en-US" b="1">
                    <a:latin typeface="华文新魏" pitchFamily="2" charset="-122"/>
                    <a:ea typeface="华文新魏" pitchFamily="2" charset="-122"/>
                  </a:endParaRPr>
                </a:p>
              </p:txBody>
            </p:sp>
            <p:sp>
              <p:nvSpPr>
                <p:cNvPr id="86069" name="Line 16"/>
                <p:cNvSpPr>
                  <a:spLocks noChangeShapeType="1"/>
                </p:cNvSpPr>
                <p:nvPr/>
              </p:nvSpPr>
              <p:spPr bwMode="auto">
                <a:xfrm>
                  <a:off x="814" y="2606"/>
                  <a:ext cx="9" cy="445"/>
                </a:xfrm>
                <a:prstGeom prst="line">
                  <a:avLst/>
                </a:prstGeom>
                <a:noFill/>
                <a:ln w="28575">
                  <a:solidFill>
                    <a:srgbClr val="333399"/>
                  </a:solidFill>
                  <a:round/>
                  <a:headEnd type="triangle" w="sm" len="med"/>
                  <a:tailEnd type="triangle" w="sm" len="med"/>
                </a:ln>
              </p:spPr>
              <p:txBody>
                <a:bodyPr wrap="none" anchor="ctr"/>
                <a:lstStyle/>
                <a:p>
                  <a:endParaRPr lang="zh-CN" altLang="en-US" b="1">
                    <a:latin typeface="华文新魏" pitchFamily="2" charset="-122"/>
                    <a:ea typeface="华文新魏" pitchFamily="2" charset="-122"/>
                  </a:endParaRPr>
                </a:p>
              </p:txBody>
            </p:sp>
            <p:sp>
              <p:nvSpPr>
                <p:cNvPr id="86070" name="Rectangle 17"/>
                <p:cNvSpPr>
                  <a:spLocks noChangeArrowheads="1"/>
                </p:cNvSpPr>
                <p:nvPr/>
              </p:nvSpPr>
              <p:spPr bwMode="auto">
                <a:xfrm>
                  <a:off x="728" y="3259"/>
                  <a:ext cx="179" cy="231"/>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en-US" altLang="zh-CN" b="1">
                      <a:solidFill>
                        <a:srgbClr val="333399"/>
                      </a:solidFill>
                      <a:latin typeface="华文新魏" pitchFamily="2" charset="-122"/>
                      <a:ea typeface="华文新魏" pitchFamily="2" charset="-122"/>
                      <a:sym typeface="Symbol" pitchFamily="18" charset="2"/>
                    </a:rPr>
                    <a:t></a:t>
                  </a:r>
                </a:p>
              </p:txBody>
            </p:sp>
            <p:sp>
              <p:nvSpPr>
                <p:cNvPr id="86071" name="Line 18"/>
                <p:cNvSpPr>
                  <a:spLocks noChangeShapeType="1"/>
                </p:cNvSpPr>
                <p:nvPr/>
              </p:nvSpPr>
              <p:spPr bwMode="auto">
                <a:xfrm>
                  <a:off x="739" y="3051"/>
                  <a:ext cx="253" cy="0"/>
                </a:xfrm>
                <a:prstGeom prst="line">
                  <a:avLst/>
                </a:prstGeom>
                <a:noFill/>
                <a:ln w="1270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86072" name="Line 19"/>
                <p:cNvSpPr>
                  <a:spLocks noChangeShapeType="1"/>
                </p:cNvSpPr>
                <p:nvPr/>
              </p:nvSpPr>
              <p:spPr bwMode="auto">
                <a:xfrm>
                  <a:off x="739" y="3696"/>
                  <a:ext cx="253" cy="0"/>
                </a:xfrm>
                <a:prstGeom prst="line">
                  <a:avLst/>
                </a:prstGeom>
                <a:noFill/>
                <a:ln w="1270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86073" name="Text Box 20"/>
                <p:cNvSpPr txBox="1">
                  <a:spLocks noChangeArrowheads="1"/>
                </p:cNvSpPr>
                <p:nvPr/>
              </p:nvSpPr>
              <p:spPr bwMode="auto">
                <a:xfrm>
                  <a:off x="673" y="2722"/>
                  <a:ext cx="242" cy="233"/>
                </a:xfrm>
                <a:prstGeom prst="rect">
                  <a:avLst/>
                </a:prstGeom>
                <a:solidFill>
                  <a:schemeClr val="bg1"/>
                </a:solidFill>
                <a:ln w="12700">
                  <a:noFill/>
                  <a:miter lim="800000"/>
                  <a:headEnd/>
                  <a:tailEnd/>
                </a:ln>
              </p:spPr>
              <p:txBody>
                <a:bodyPr wrap="none">
                  <a:spAutoFit/>
                </a:bodyPr>
                <a:lstStyle/>
                <a:p>
                  <a:pPr defTabSz="762000" eaLnBrk="0" hangingPunct="0"/>
                  <a:r>
                    <a:rPr kumimoji="1" lang="en-US" altLang="zh-CN" b="1" i="1">
                      <a:solidFill>
                        <a:srgbClr val="333399"/>
                      </a:solidFill>
                      <a:latin typeface="华文新魏" pitchFamily="2" charset="-122"/>
                      <a:ea typeface="华文新魏" pitchFamily="2" charset="-122"/>
                    </a:rPr>
                    <a:t>T</a:t>
                  </a:r>
                  <a:r>
                    <a:rPr kumimoji="1" lang="en-US" altLang="zh-CN" b="1" i="1" baseline="-25000">
                      <a:solidFill>
                        <a:srgbClr val="333399"/>
                      </a:solidFill>
                      <a:latin typeface="华文新魏" pitchFamily="2" charset="-122"/>
                      <a:ea typeface="华文新魏" pitchFamily="2" charset="-122"/>
                    </a:rPr>
                    <a:t>J</a:t>
                  </a:r>
                  <a:endParaRPr kumimoji="1" lang="en-US" altLang="zh-CN" b="1">
                    <a:solidFill>
                      <a:srgbClr val="333399"/>
                    </a:solidFill>
                    <a:latin typeface="华文新魏" pitchFamily="2" charset="-122"/>
                    <a:ea typeface="华文新魏" pitchFamily="2" charset="-122"/>
                  </a:endParaRPr>
                </a:p>
              </p:txBody>
            </p:sp>
          </p:grpSp>
        </p:grpSp>
      </p:grpSp>
      <p:sp>
        <p:nvSpPr>
          <p:cNvPr id="86021" name="Rectangle 21"/>
          <p:cNvSpPr>
            <a:spLocks noGrp="1" noChangeArrowheads="1"/>
          </p:cNvSpPr>
          <p:nvPr>
            <p:ph type="title"/>
          </p:nvPr>
        </p:nvSpPr>
        <p:spPr>
          <a:xfrm>
            <a:off x="683568" y="332656"/>
            <a:ext cx="7793037" cy="695325"/>
          </a:xfrm>
        </p:spPr>
        <p:txBody>
          <a:bodyPr/>
          <a:lstStyle/>
          <a:p>
            <a:pPr algn="ctr" eaLnBrk="1" hangingPunct="1"/>
            <a:r>
              <a:rPr lang="zh-CN" altLang="en-US" sz="4000" dirty="0"/>
              <a:t>冲突加强</a:t>
            </a:r>
          </a:p>
        </p:txBody>
      </p:sp>
      <p:sp>
        <p:nvSpPr>
          <p:cNvPr id="86022" name="Line 22"/>
          <p:cNvSpPr>
            <a:spLocks noChangeShapeType="1"/>
          </p:cNvSpPr>
          <p:nvPr/>
        </p:nvSpPr>
        <p:spPr bwMode="auto">
          <a:xfrm>
            <a:off x="1517080" y="1994272"/>
            <a:ext cx="6021387" cy="0"/>
          </a:xfrm>
          <a:prstGeom prst="line">
            <a:avLst/>
          </a:prstGeom>
          <a:noFill/>
          <a:ln w="38100" cmpd="dbl">
            <a:solidFill>
              <a:schemeClr val="tx1"/>
            </a:solidFill>
            <a:round/>
            <a:headEnd/>
            <a:tailEnd/>
          </a:ln>
        </p:spPr>
        <p:txBody>
          <a:bodyPr wrap="none" anchor="ctr"/>
          <a:lstStyle/>
          <a:p>
            <a:endParaRPr lang="zh-CN" altLang="en-US"/>
          </a:p>
        </p:txBody>
      </p:sp>
      <p:sp>
        <p:nvSpPr>
          <p:cNvPr id="86023" name="Line 23"/>
          <p:cNvSpPr>
            <a:spLocks noChangeShapeType="1"/>
          </p:cNvSpPr>
          <p:nvPr/>
        </p:nvSpPr>
        <p:spPr bwMode="auto">
          <a:xfrm>
            <a:off x="1502792" y="2002210"/>
            <a:ext cx="0" cy="3435350"/>
          </a:xfrm>
          <a:prstGeom prst="line">
            <a:avLst/>
          </a:prstGeom>
          <a:noFill/>
          <a:ln w="12700">
            <a:solidFill>
              <a:schemeClr val="tx1"/>
            </a:solidFill>
            <a:round/>
            <a:headEnd/>
            <a:tailEnd/>
          </a:ln>
        </p:spPr>
        <p:txBody>
          <a:bodyPr wrap="none" anchor="ctr"/>
          <a:lstStyle/>
          <a:p>
            <a:endParaRPr lang="zh-CN" altLang="en-US"/>
          </a:p>
        </p:txBody>
      </p:sp>
      <p:sp>
        <p:nvSpPr>
          <p:cNvPr id="86024" name="Line 24"/>
          <p:cNvSpPr>
            <a:spLocks noChangeShapeType="1"/>
          </p:cNvSpPr>
          <p:nvPr/>
        </p:nvSpPr>
        <p:spPr bwMode="auto">
          <a:xfrm>
            <a:off x="7589267" y="1994272"/>
            <a:ext cx="942975" cy="0"/>
          </a:xfrm>
          <a:prstGeom prst="line">
            <a:avLst/>
          </a:prstGeom>
          <a:noFill/>
          <a:ln w="12700">
            <a:solidFill>
              <a:schemeClr val="tx1"/>
            </a:solidFill>
            <a:round/>
            <a:headEnd/>
            <a:tailEnd/>
          </a:ln>
        </p:spPr>
        <p:txBody>
          <a:bodyPr wrap="none" anchor="ctr"/>
          <a:lstStyle/>
          <a:p>
            <a:endParaRPr lang="zh-CN" altLang="en-US"/>
          </a:p>
        </p:txBody>
      </p:sp>
      <p:sp>
        <p:nvSpPr>
          <p:cNvPr id="86025" name="Line 25"/>
          <p:cNvSpPr>
            <a:spLocks noChangeShapeType="1"/>
          </p:cNvSpPr>
          <p:nvPr/>
        </p:nvSpPr>
        <p:spPr bwMode="auto">
          <a:xfrm>
            <a:off x="7589267" y="3005510"/>
            <a:ext cx="401638" cy="0"/>
          </a:xfrm>
          <a:prstGeom prst="line">
            <a:avLst/>
          </a:prstGeom>
          <a:noFill/>
          <a:ln w="12700">
            <a:solidFill>
              <a:schemeClr val="tx1"/>
            </a:solidFill>
            <a:round/>
            <a:headEnd/>
            <a:tailEnd/>
          </a:ln>
        </p:spPr>
        <p:txBody>
          <a:bodyPr wrap="none" anchor="ctr"/>
          <a:lstStyle/>
          <a:p>
            <a:endParaRPr lang="zh-CN" altLang="en-US"/>
          </a:p>
        </p:txBody>
      </p:sp>
      <p:sp>
        <p:nvSpPr>
          <p:cNvPr id="86026" name="Line 26"/>
          <p:cNvSpPr>
            <a:spLocks noChangeShapeType="1"/>
          </p:cNvSpPr>
          <p:nvPr/>
        </p:nvSpPr>
        <p:spPr bwMode="auto">
          <a:xfrm>
            <a:off x="7776592" y="2002210"/>
            <a:ext cx="0" cy="1003300"/>
          </a:xfrm>
          <a:prstGeom prst="line">
            <a:avLst/>
          </a:prstGeom>
          <a:noFill/>
          <a:ln w="19050">
            <a:solidFill>
              <a:srgbClr val="333399"/>
            </a:solidFill>
            <a:round/>
            <a:headEnd type="triangle" w="med" len="med"/>
            <a:tailEnd type="triangle" w="sm" len="med"/>
          </a:ln>
        </p:spPr>
        <p:txBody>
          <a:bodyPr wrap="none" anchor="ctr"/>
          <a:lstStyle/>
          <a:p>
            <a:endParaRPr lang="zh-CN" altLang="en-US"/>
          </a:p>
        </p:txBody>
      </p:sp>
      <p:sp>
        <p:nvSpPr>
          <p:cNvPr id="86027" name="Rectangle 27"/>
          <p:cNvSpPr>
            <a:spLocks noChangeArrowheads="1"/>
          </p:cNvSpPr>
          <p:nvPr/>
        </p:nvSpPr>
        <p:spPr bwMode="auto">
          <a:xfrm>
            <a:off x="1129730" y="1556122"/>
            <a:ext cx="417512" cy="515938"/>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800">
                <a:solidFill>
                  <a:srgbClr val="333399"/>
                </a:solidFill>
                <a:latin typeface="Arial" pitchFamily="34" charset="0"/>
                <a:ea typeface="黑体" pitchFamily="49" charset="-122"/>
              </a:rPr>
              <a:t>A</a:t>
            </a:r>
          </a:p>
        </p:txBody>
      </p:sp>
      <p:sp>
        <p:nvSpPr>
          <p:cNvPr id="86028" name="Rectangle 28"/>
          <p:cNvSpPr>
            <a:spLocks noChangeArrowheads="1"/>
          </p:cNvSpPr>
          <p:nvPr/>
        </p:nvSpPr>
        <p:spPr bwMode="auto">
          <a:xfrm>
            <a:off x="7379717" y="1556122"/>
            <a:ext cx="417513" cy="515938"/>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800">
                <a:solidFill>
                  <a:srgbClr val="333399"/>
                </a:solidFill>
                <a:latin typeface="Arial" pitchFamily="34" charset="0"/>
                <a:ea typeface="黑体" pitchFamily="49" charset="-122"/>
              </a:rPr>
              <a:t>B</a:t>
            </a:r>
          </a:p>
        </p:txBody>
      </p:sp>
      <p:sp>
        <p:nvSpPr>
          <p:cNvPr id="86029" name="Line 29"/>
          <p:cNvSpPr>
            <a:spLocks noChangeShapeType="1"/>
          </p:cNvSpPr>
          <p:nvPr/>
        </p:nvSpPr>
        <p:spPr bwMode="auto">
          <a:xfrm>
            <a:off x="791592" y="2199060"/>
            <a:ext cx="0" cy="2322512"/>
          </a:xfrm>
          <a:prstGeom prst="line">
            <a:avLst/>
          </a:prstGeom>
          <a:noFill/>
          <a:ln w="28575">
            <a:solidFill>
              <a:srgbClr val="333399"/>
            </a:solidFill>
            <a:round/>
            <a:headEnd/>
            <a:tailEnd type="triangle" w="sm" len="med"/>
          </a:ln>
        </p:spPr>
        <p:txBody>
          <a:bodyPr wrap="none" anchor="ctr"/>
          <a:lstStyle/>
          <a:p>
            <a:endParaRPr lang="zh-CN" altLang="en-US"/>
          </a:p>
        </p:txBody>
      </p:sp>
      <p:sp>
        <p:nvSpPr>
          <p:cNvPr id="86030" name="Line 30"/>
          <p:cNvSpPr>
            <a:spLocks noChangeShapeType="1"/>
          </p:cNvSpPr>
          <p:nvPr/>
        </p:nvSpPr>
        <p:spPr bwMode="auto">
          <a:xfrm>
            <a:off x="7538467" y="1987922"/>
            <a:ext cx="0" cy="3457575"/>
          </a:xfrm>
          <a:prstGeom prst="line">
            <a:avLst/>
          </a:prstGeom>
          <a:noFill/>
          <a:ln w="12700">
            <a:solidFill>
              <a:schemeClr val="tx1"/>
            </a:solidFill>
            <a:round/>
            <a:headEnd/>
            <a:tailEnd/>
          </a:ln>
        </p:spPr>
        <p:txBody>
          <a:bodyPr wrap="none" anchor="ctr"/>
          <a:lstStyle/>
          <a:p>
            <a:endParaRPr lang="zh-CN" altLang="en-US"/>
          </a:p>
        </p:txBody>
      </p:sp>
      <p:sp>
        <p:nvSpPr>
          <p:cNvPr id="86031" name="Line 31"/>
          <p:cNvSpPr>
            <a:spLocks noChangeShapeType="1"/>
          </p:cNvSpPr>
          <p:nvPr/>
        </p:nvSpPr>
        <p:spPr bwMode="auto">
          <a:xfrm>
            <a:off x="1053530" y="3577010"/>
            <a:ext cx="400050" cy="0"/>
          </a:xfrm>
          <a:prstGeom prst="line">
            <a:avLst/>
          </a:prstGeom>
          <a:noFill/>
          <a:ln w="12700">
            <a:solidFill>
              <a:schemeClr val="tx1"/>
            </a:solidFill>
            <a:round/>
            <a:headEnd/>
            <a:tailEnd/>
          </a:ln>
        </p:spPr>
        <p:txBody>
          <a:bodyPr wrap="none" anchor="ctr"/>
          <a:lstStyle/>
          <a:p>
            <a:endParaRPr lang="zh-CN" altLang="en-US"/>
          </a:p>
        </p:txBody>
      </p:sp>
      <p:sp>
        <p:nvSpPr>
          <p:cNvPr id="86032" name="Line 32"/>
          <p:cNvSpPr>
            <a:spLocks noChangeShapeType="1"/>
          </p:cNvSpPr>
          <p:nvPr/>
        </p:nvSpPr>
        <p:spPr bwMode="auto">
          <a:xfrm>
            <a:off x="1029717" y="1994272"/>
            <a:ext cx="400050" cy="0"/>
          </a:xfrm>
          <a:prstGeom prst="line">
            <a:avLst/>
          </a:prstGeom>
          <a:noFill/>
          <a:ln w="12700">
            <a:solidFill>
              <a:schemeClr val="tx1"/>
            </a:solidFill>
            <a:round/>
            <a:headEnd/>
            <a:tailEnd/>
          </a:ln>
        </p:spPr>
        <p:txBody>
          <a:bodyPr wrap="none" anchor="ctr"/>
          <a:lstStyle/>
          <a:p>
            <a:endParaRPr lang="zh-CN" altLang="en-US"/>
          </a:p>
        </p:txBody>
      </p:sp>
      <p:sp>
        <p:nvSpPr>
          <p:cNvPr id="86033" name="Line 33"/>
          <p:cNvSpPr>
            <a:spLocks noChangeShapeType="1"/>
          </p:cNvSpPr>
          <p:nvPr/>
        </p:nvSpPr>
        <p:spPr bwMode="auto">
          <a:xfrm>
            <a:off x="1234505" y="1994272"/>
            <a:ext cx="0" cy="1570038"/>
          </a:xfrm>
          <a:prstGeom prst="line">
            <a:avLst/>
          </a:prstGeom>
          <a:noFill/>
          <a:ln w="28575">
            <a:solidFill>
              <a:srgbClr val="333399"/>
            </a:solidFill>
            <a:round/>
            <a:headEnd type="triangle" w="sm" len="med"/>
            <a:tailEnd type="triangle" w="sm" len="med"/>
          </a:ln>
        </p:spPr>
        <p:txBody>
          <a:bodyPr wrap="none" anchor="ctr"/>
          <a:lstStyle/>
          <a:p>
            <a:endParaRPr lang="zh-CN" altLang="en-US"/>
          </a:p>
        </p:txBody>
      </p:sp>
      <p:grpSp>
        <p:nvGrpSpPr>
          <p:cNvPr id="8" name="Group 34"/>
          <p:cNvGrpSpPr>
            <a:grpSpLocks/>
          </p:cNvGrpSpPr>
          <p:nvPr/>
        </p:nvGrpSpPr>
        <p:grpSpPr bwMode="auto">
          <a:xfrm>
            <a:off x="1023367" y="2518147"/>
            <a:ext cx="449263" cy="398463"/>
            <a:chOff x="4272" y="1968"/>
            <a:chExt cx="241" cy="227"/>
          </a:xfrm>
        </p:grpSpPr>
        <p:sp>
          <p:nvSpPr>
            <p:cNvPr id="86062" name="Rectangle 35"/>
            <p:cNvSpPr>
              <a:spLocks noChangeArrowheads="1"/>
            </p:cNvSpPr>
            <p:nvPr/>
          </p:nvSpPr>
          <p:spPr bwMode="auto">
            <a:xfrm>
              <a:off x="4309" y="2009"/>
              <a:ext cx="181" cy="182"/>
            </a:xfrm>
            <a:prstGeom prst="rect">
              <a:avLst/>
            </a:prstGeom>
            <a:solidFill>
              <a:schemeClr val="bg1"/>
            </a:solidFill>
            <a:ln w="12700">
              <a:noFill/>
              <a:miter lim="800000"/>
              <a:headEnd/>
              <a:tailEnd/>
            </a:ln>
          </p:spPr>
          <p:txBody>
            <a:bodyPr wrap="none" anchor="ctr"/>
            <a:lstStyle/>
            <a:p>
              <a:endParaRPr lang="zh-CN" altLang="en-US"/>
            </a:p>
          </p:txBody>
        </p:sp>
        <p:sp>
          <p:nvSpPr>
            <p:cNvPr id="86063" name="Text Box 36"/>
            <p:cNvSpPr txBox="1">
              <a:spLocks noChangeArrowheads="1"/>
            </p:cNvSpPr>
            <p:nvPr/>
          </p:nvSpPr>
          <p:spPr bwMode="auto">
            <a:xfrm>
              <a:off x="4272" y="1968"/>
              <a:ext cx="241" cy="227"/>
            </a:xfrm>
            <a:prstGeom prst="rect">
              <a:avLst/>
            </a:prstGeom>
            <a:noFill/>
            <a:ln w="12700">
              <a:noFill/>
              <a:miter lim="800000"/>
              <a:headEnd/>
              <a:tailEnd/>
            </a:ln>
          </p:spPr>
          <p:txBody>
            <a:bodyPr wrap="none">
              <a:spAutoFit/>
            </a:bodyPr>
            <a:lstStyle/>
            <a:p>
              <a:pPr defTabSz="762000" eaLnBrk="0" hangingPunct="0"/>
              <a:r>
                <a:rPr kumimoji="1" lang="en-US" altLang="zh-CN" i="1">
                  <a:solidFill>
                    <a:srgbClr val="333399"/>
                  </a:solidFill>
                  <a:latin typeface="Arial" pitchFamily="34" charset="0"/>
                  <a:ea typeface="黑体" pitchFamily="49" charset="-122"/>
                </a:rPr>
                <a:t>T</a:t>
              </a:r>
              <a:r>
                <a:rPr kumimoji="1" lang="en-US" altLang="zh-CN" i="1" baseline="-25000">
                  <a:solidFill>
                    <a:srgbClr val="333399"/>
                  </a:solidFill>
                  <a:latin typeface="Arial" pitchFamily="34" charset="0"/>
                  <a:ea typeface="黑体" pitchFamily="49" charset="-122"/>
                </a:rPr>
                <a:t>B</a:t>
              </a:r>
              <a:endParaRPr kumimoji="1" lang="en-US" altLang="zh-CN">
                <a:solidFill>
                  <a:srgbClr val="333399"/>
                </a:solidFill>
                <a:latin typeface="Arial" pitchFamily="34" charset="0"/>
                <a:ea typeface="黑体" pitchFamily="49" charset="-122"/>
              </a:endParaRPr>
            </a:p>
          </p:txBody>
        </p:sp>
      </p:grpSp>
      <p:sp>
        <p:nvSpPr>
          <p:cNvPr id="86035" name="Text Box 37"/>
          <p:cNvSpPr txBox="1">
            <a:spLocks noChangeArrowheads="1"/>
          </p:cNvSpPr>
          <p:nvPr/>
        </p:nvSpPr>
        <p:spPr bwMode="auto">
          <a:xfrm>
            <a:off x="612205" y="4491410"/>
            <a:ext cx="254000" cy="396875"/>
          </a:xfrm>
          <a:prstGeom prst="rect">
            <a:avLst/>
          </a:prstGeom>
          <a:noFill/>
          <a:ln w="12700">
            <a:noFill/>
            <a:miter lim="800000"/>
            <a:headEnd/>
            <a:tailEnd/>
          </a:ln>
        </p:spPr>
        <p:txBody>
          <a:bodyPr wrap="none">
            <a:spAutoFit/>
          </a:bodyPr>
          <a:lstStyle/>
          <a:p>
            <a:pPr defTabSz="762000" eaLnBrk="0" hangingPunct="0"/>
            <a:r>
              <a:rPr kumimoji="1" lang="en-US" altLang="zh-CN" i="1">
                <a:solidFill>
                  <a:srgbClr val="333399"/>
                </a:solidFill>
                <a:latin typeface="Arial" pitchFamily="34" charset="0"/>
                <a:ea typeface="黑体" pitchFamily="49" charset="-122"/>
              </a:rPr>
              <a:t>t</a:t>
            </a:r>
          </a:p>
        </p:txBody>
      </p:sp>
      <p:sp>
        <p:nvSpPr>
          <p:cNvPr id="86036" name="Line 38"/>
          <p:cNvSpPr>
            <a:spLocks noChangeShapeType="1"/>
          </p:cNvSpPr>
          <p:nvPr/>
        </p:nvSpPr>
        <p:spPr bwMode="auto">
          <a:xfrm>
            <a:off x="1502792" y="5291510"/>
            <a:ext cx="6051550" cy="0"/>
          </a:xfrm>
          <a:prstGeom prst="line">
            <a:avLst/>
          </a:prstGeom>
          <a:noFill/>
          <a:ln w="19050">
            <a:solidFill>
              <a:schemeClr val="tx1"/>
            </a:solidFill>
            <a:prstDash val="dash"/>
            <a:round/>
            <a:headEnd type="none" w="sm" len="med"/>
            <a:tailEnd type="none" w="sm" len="med"/>
          </a:ln>
        </p:spPr>
        <p:txBody>
          <a:bodyPr wrap="none" anchor="ctr"/>
          <a:lstStyle/>
          <a:p>
            <a:endParaRPr lang="zh-CN" altLang="en-US"/>
          </a:p>
        </p:txBody>
      </p:sp>
      <p:sp>
        <p:nvSpPr>
          <p:cNvPr id="86037" name="Rectangle 39"/>
          <p:cNvSpPr>
            <a:spLocks noChangeArrowheads="1"/>
          </p:cNvSpPr>
          <p:nvPr/>
        </p:nvSpPr>
        <p:spPr bwMode="auto">
          <a:xfrm>
            <a:off x="7651180" y="2268910"/>
            <a:ext cx="292100" cy="393700"/>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en-US" altLang="zh-CN" b="1">
                <a:solidFill>
                  <a:srgbClr val="333399"/>
                </a:solidFill>
                <a:latin typeface="Arial" pitchFamily="34" charset="0"/>
                <a:ea typeface="黑体" pitchFamily="49" charset="-122"/>
                <a:sym typeface="Symbol" pitchFamily="18" charset="2"/>
              </a:rPr>
              <a:t></a:t>
            </a:r>
          </a:p>
        </p:txBody>
      </p:sp>
      <p:grpSp>
        <p:nvGrpSpPr>
          <p:cNvPr id="9" name="Group 40"/>
          <p:cNvGrpSpPr>
            <a:grpSpLocks/>
          </p:cNvGrpSpPr>
          <p:nvPr/>
        </p:nvGrpSpPr>
        <p:grpSpPr bwMode="auto">
          <a:xfrm>
            <a:off x="6057752" y="1268760"/>
            <a:ext cx="1497012" cy="1316037"/>
            <a:chOff x="3861" y="1162"/>
            <a:chExt cx="943" cy="829"/>
          </a:xfrm>
        </p:grpSpPr>
        <p:sp>
          <p:nvSpPr>
            <p:cNvPr id="86059" name="AutoShape 41"/>
            <p:cNvSpPr>
              <a:spLocks noChangeArrowheads="1"/>
            </p:cNvSpPr>
            <p:nvPr/>
          </p:nvSpPr>
          <p:spPr bwMode="auto">
            <a:xfrm flipH="1">
              <a:off x="3861" y="1171"/>
              <a:ext cx="924" cy="225"/>
            </a:xfrm>
            <a:prstGeom prst="roundRect">
              <a:avLst>
                <a:gd name="adj" fmla="val 35417"/>
              </a:avLst>
            </a:prstGeom>
            <a:solidFill>
              <a:srgbClr val="FFFF99"/>
            </a:solidFill>
            <a:ln w="1905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86060" name="Text Box 42"/>
            <p:cNvSpPr txBox="1">
              <a:spLocks noChangeArrowheads="1"/>
            </p:cNvSpPr>
            <p:nvPr/>
          </p:nvSpPr>
          <p:spPr bwMode="auto">
            <a:xfrm>
              <a:off x="3878" y="1162"/>
              <a:ext cx="819" cy="233"/>
            </a:xfrm>
            <a:prstGeom prst="rect">
              <a:avLst/>
            </a:prstGeom>
            <a:noFill/>
            <a:ln w="12700">
              <a:noFill/>
              <a:miter lim="800000"/>
              <a:headEnd/>
              <a:tailEnd/>
            </a:ln>
          </p:spPr>
          <p:txBody>
            <a:bodyPr wrap="none">
              <a:spAutoFit/>
            </a:bodyPr>
            <a:lstStyle/>
            <a:p>
              <a:pPr defTabSz="762000" eaLnBrk="0" hangingPunct="0"/>
              <a:r>
                <a:rPr kumimoji="1" lang="en-US" altLang="zh-CN" b="1">
                  <a:solidFill>
                    <a:srgbClr val="333399"/>
                  </a:solidFill>
                  <a:latin typeface="华文新魏" pitchFamily="2" charset="-122"/>
                  <a:ea typeface="华文新魏" pitchFamily="2" charset="-122"/>
                </a:rPr>
                <a:t>B </a:t>
              </a:r>
              <a:r>
                <a:rPr kumimoji="1" lang="zh-CN" altLang="en-US" b="1">
                  <a:solidFill>
                    <a:srgbClr val="333399"/>
                  </a:solidFill>
                  <a:latin typeface="华文新魏" pitchFamily="2" charset="-122"/>
                  <a:ea typeface="华文新魏" pitchFamily="2" charset="-122"/>
                </a:rPr>
                <a:t>发送数据</a:t>
              </a:r>
            </a:p>
          </p:txBody>
        </p:sp>
        <p:sp>
          <p:nvSpPr>
            <p:cNvPr id="86061" name="Line 43"/>
            <p:cNvSpPr>
              <a:spLocks noChangeShapeType="1"/>
            </p:cNvSpPr>
            <p:nvPr/>
          </p:nvSpPr>
          <p:spPr bwMode="auto">
            <a:xfrm>
              <a:off x="4377" y="1389"/>
              <a:ext cx="427" cy="602"/>
            </a:xfrm>
            <a:prstGeom prst="line">
              <a:avLst/>
            </a:prstGeom>
            <a:noFill/>
            <a:ln w="19050">
              <a:solidFill>
                <a:srgbClr val="333399"/>
              </a:solidFill>
              <a:round/>
              <a:headEnd/>
              <a:tailEnd type="triangle" w="med" len="lg"/>
            </a:ln>
          </p:spPr>
          <p:txBody>
            <a:bodyPr wrap="none" anchor="ctr"/>
            <a:lstStyle/>
            <a:p>
              <a:endParaRPr lang="zh-CN" altLang="en-US" b="1">
                <a:latin typeface="华文新魏" pitchFamily="2" charset="-122"/>
                <a:ea typeface="华文新魏" pitchFamily="2" charset="-122"/>
              </a:endParaRPr>
            </a:p>
          </p:txBody>
        </p:sp>
      </p:grpSp>
      <p:sp>
        <p:nvSpPr>
          <p:cNvPr id="86039" name="Line 45"/>
          <p:cNvSpPr>
            <a:spLocks noChangeShapeType="1"/>
          </p:cNvSpPr>
          <p:nvPr/>
        </p:nvSpPr>
        <p:spPr bwMode="auto">
          <a:xfrm flipH="1">
            <a:off x="1496442" y="3005510"/>
            <a:ext cx="539750" cy="579437"/>
          </a:xfrm>
          <a:prstGeom prst="line">
            <a:avLst/>
          </a:prstGeom>
          <a:noFill/>
          <a:ln w="28575">
            <a:solidFill>
              <a:schemeClr val="tx1"/>
            </a:solidFill>
            <a:round/>
            <a:headEnd/>
            <a:tailEnd type="triangle" w="med" len="lg"/>
          </a:ln>
        </p:spPr>
        <p:txBody>
          <a:bodyPr wrap="none" anchor="ctr"/>
          <a:lstStyle/>
          <a:p>
            <a:endParaRPr lang="zh-CN" altLang="en-US"/>
          </a:p>
        </p:txBody>
      </p:sp>
      <p:sp>
        <p:nvSpPr>
          <p:cNvPr id="86040" name="AutoShape 46"/>
          <p:cNvSpPr>
            <a:spLocks noChangeArrowheads="1"/>
          </p:cNvSpPr>
          <p:nvPr/>
        </p:nvSpPr>
        <p:spPr bwMode="auto">
          <a:xfrm>
            <a:off x="1502792" y="2205410"/>
            <a:ext cx="1701800" cy="1584325"/>
          </a:xfrm>
          <a:prstGeom prst="irregularSeal1">
            <a:avLst/>
          </a:prstGeom>
          <a:solidFill>
            <a:srgbClr val="FFCCFF"/>
          </a:solidFill>
          <a:ln w="19050">
            <a:solidFill>
              <a:schemeClr val="tx1"/>
            </a:solidFill>
            <a:miter lim="800000"/>
            <a:headEnd/>
            <a:tailEnd/>
          </a:ln>
        </p:spPr>
        <p:txBody>
          <a:bodyPr wrap="none" anchor="ctr"/>
          <a:lstStyle/>
          <a:p>
            <a:endParaRPr lang="zh-CN" altLang="en-US"/>
          </a:p>
        </p:txBody>
      </p:sp>
      <p:sp>
        <p:nvSpPr>
          <p:cNvPr id="86041" name="Text Box 47"/>
          <p:cNvSpPr txBox="1">
            <a:spLocks noChangeArrowheads="1"/>
          </p:cNvSpPr>
          <p:nvPr/>
        </p:nvSpPr>
        <p:spPr bwMode="auto">
          <a:xfrm>
            <a:off x="1784202" y="2653060"/>
            <a:ext cx="1107996" cy="727443"/>
          </a:xfrm>
          <a:prstGeom prst="rect">
            <a:avLst/>
          </a:prstGeom>
          <a:noFill/>
          <a:ln w="12700">
            <a:noFill/>
            <a:miter lim="800000"/>
            <a:headEnd/>
            <a:tailEnd/>
          </a:ln>
        </p:spPr>
        <p:txBody>
          <a:bodyPr wrap="none">
            <a:spAutoFit/>
          </a:bodyPr>
          <a:lstStyle/>
          <a:p>
            <a:pPr defTabSz="762000" eaLnBrk="0" hangingPunct="0">
              <a:lnSpc>
                <a:spcPct val="85000"/>
              </a:lnSpc>
            </a:pPr>
            <a:r>
              <a:rPr kumimoji="1" lang="en-US" altLang="zh-CN" sz="2400" b="1">
                <a:solidFill>
                  <a:srgbClr val="333399"/>
                </a:solidFill>
                <a:latin typeface="华文新魏" pitchFamily="2" charset="-122"/>
                <a:ea typeface="华文新魏" pitchFamily="2" charset="-122"/>
              </a:rPr>
              <a:t>A </a:t>
            </a:r>
            <a:r>
              <a:rPr kumimoji="1" lang="zh-CN" altLang="en-US" sz="2400" b="1">
                <a:solidFill>
                  <a:srgbClr val="333399"/>
                </a:solidFill>
                <a:latin typeface="华文新魏" pitchFamily="2" charset="-122"/>
                <a:ea typeface="华文新魏" pitchFamily="2" charset="-122"/>
              </a:rPr>
              <a:t>检测</a:t>
            </a:r>
          </a:p>
          <a:p>
            <a:pPr defTabSz="762000" eaLnBrk="0" hangingPunct="0">
              <a:lnSpc>
                <a:spcPct val="85000"/>
              </a:lnSpc>
            </a:pPr>
            <a:r>
              <a:rPr kumimoji="1" lang="zh-CN" altLang="en-US" sz="2400" b="1">
                <a:solidFill>
                  <a:srgbClr val="333399"/>
                </a:solidFill>
                <a:latin typeface="华文新魏" pitchFamily="2" charset="-122"/>
                <a:ea typeface="华文新魏" pitchFamily="2" charset="-122"/>
              </a:rPr>
              <a:t>到冲突</a:t>
            </a:r>
          </a:p>
        </p:txBody>
      </p:sp>
      <p:grpSp>
        <p:nvGrpSpPr>
          <p:cNvPr id="10" name="Group 48"/>
          <p:cNvGrpSpPr>
            <a:grpSpLocks/>
          </p:cNvGrpSpPr>
          <p:nvPr/>
        </p:nvGrpSpPr>
        <p:grpSpPr bwMode="auto">
          <a:xfrm>
            <a:off x="4570264" y="1398935"/>
            <a:ext cx="1779588" cy="1397000"/>
            <a:chOff x="2925" y="1207"/>
            <a:chExt cx="1121" cy="880"/>
          </a:xfrm>
        </p:grpSpPr>
        <p:sp>
          <p:nvSpPr>
            <p:cNvPr id="86055" name="Line 49"/>
            <p:cNvSpPr>
              <a:spLocks noChangeShapeType="1"/>
            </p:cNvSpPr>
            <p:nvPr/>
          </p:nvSpPr>
          <p:spPr bwMode="auto">
            <a:xfrm>
              <a:off x="3787" y="1706"/>
              <a:ext cx="232" cy="381"/>
            </a:xfrm>
            <a:prstGeom prst="line">
              <a:avLst/>
            </a:prstGeom>
            <a:noFill/>
            <a:ln w="28575">
              <a:solidFill>
                <a:srgbClr val="333399"/>
              </a:solidFill>
              <a:round/>
              <a:headEnd/>
              <a:tailEnd type="triangle" w="med" len="lg"/>
            </a:ln>
          </p:spPr>
          <p:txBody>
            <a:bodyPr wrap="none" anchor="ctr"/>
            <a:lstStyle/>
            <a:p>
              <a:endParaRPr lang="zh-CN" altLang="en-US" b="1">
                <a:latin typeface="华文新魏" pitchFamily="2" charset="-122"/>
                <a:ea typeface="华文新魏" pitchFamily="2" charset="-122"/>
              </a:endParaRPr>
            </a:p>
          </p:txBody>
        </p:sp>
        <p:grpSp>
          <p:nvGrpSpPr>
            <p:cNvPr id="11" name="Group 50"/>
            <p:cNvGrpSpPr>
              <a:grpSpLocks/>
            </p:cNvGrpSpPr>
            <p:nvPr/>
          </p:nvGrpSpPr>
          <p:grpSpPr bwMode="auto">
            <a:xfrm>
              <a:off x="2925" y="1207"/>
              <a:ext cx="1121" cy="681"/>
              <a:chOff x="3514" y="2256"/>
              <a:chExt cx="1121" cy="681"/>
            </a:xfrm>
          </p:grpSpPr>
          <p:sp>
            <p:nvSpPr>
              <p:cNvPr id="86057" name="AutoShape 51"/>
              <p:cNvSpPr>
                <a:spLocks noChangeArrowheads="1"/>
              </p:cNvSpPr>
              <p:nvPr/>
            </p:nvSpPr>
            <p:spPr bwMode="auto">
              <a:xfrm>
                <a:off x="3514" y="2256"/>
                <a:ext cx="1121" cy="681"/>
              </a:xfrm>
              <a:prstGeom prst="irregularSeal1">
                <a:avLst/>
              </a:prstGeom>
              <a:solidFill>
                <a:srgbClr val="FFCCFF"/>
              </a:solidFill>
              <a:ln w="19050">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86058" name="Text Box 52"/>
              <p:cNvSpPr txBox="1">
                <a:spLocks noChangeArrowheads="1"/>
              </p:cNvSpPr>
              <p:nvPr/>
            </p:nvSpPr>
            <p:spPr bwMode="auto">
              <a:xfrm>
                <a:off x="3701" y="2427"/>
                <a:ext cx="698" cy="233"/>
              </a:xfrm>
              <a:prstGeom prst="rect">
                <a:avLst/>
              </a:prstGeom>
              <a:noFill/>
              <a:ln w="12700">
                <a:noFill/>
                <a:miter lim="800000"/>
                <a:headEnd/>
                <a:tailEnd/>
              </a:ln>
            </p:spPr>
            <p:txBody>
              <a:bodyPr wrap="none">
                <a:spAutoFit/>
              </a:bodyPr>
              <a:lstStyle/>
              <a:p>
                <a:pPr defTabSz="762000" eaLnBrk="0" hangingPunct="0"/>
                <a:r>
                  <a:rPr kumimoji="1" lang="zh-CN" altLang="en-US" b="1">
                    <a:solidFill>
                      <a:srgbClr val="333399"/>
                    </a:solidFill>
                    <a:latin typeface="华文新魏" pitchFamily="2" charset="-122"/>
                    <a:ea typeface="华文新魏" pitchFamily="2" charset="-122"/>
                  </a:rPr>
                  <a:t>开始冲突</a:t>
                </a:r>
              </a:p>
            </p:txBody>
          </p:sp>
        </p:grpSp>
      </p:grpSp>
      <p:sp>
        <p:nvSpPr>
          <p:cNvPr id="86043" name="Line 54"/>
          <p:cNvSpPr>
            <a:spLocks noChangeShapeType="1"/>
          </p:cNvSpPr>
          <p:nvPr/>
        </p:nvSpPr>
        <p:spPr bwMode="auto">
          <a:xfrm>
            <a:off x="7617842" y="5291510"/>
            <a:ext cx="914400" cy="0"/>
          </a:xfrm>
          <a:prstGeom prst="line">
            <a:avLst/>
          </a:prstGeom>
          <a:noFill/>
          <a:ln w="12700">
            <a:solidFill>
              <a:schemeClr val="tx1"/>
            </a:solidFill>
            <a:round/>
            <a:headEnd/>
            <a:tailEnd/>
          </a:ln>
        </p:spPr>
        <p:txBody>
          <a:bodyPr wrap="none" anchor="ctr"/>
          <a:lstStyle/>
          <a:p>
            <a:endParaRPr lang="zh-CN" altLang="en-US"/>
          </a:p>
        </p:txBody>
      </p:sp>
      <p:sp>
        <p:nvSpPr>
          <p:cNvPr id="86044" name="Line 55"/>
          <p:cNvSpPr>
            <a:spLocks noChangeShapeType="1"/>
          </p:cNvSpPr>
          <p:nvPr/>
        </p:nvSpPr>
        <p:spPr bwMode="auto">
          <a:xfrm>
            <a:off x="8243317" y="1972047"/>
            <a:ext cx="0" cy="3306763"/>
          </a:xfrm>
          <a:prstGeom prst="line">
            <a:avLst/>
          </a:prstGeom>
          <a:noFill/>
          <a:ln w="28575">
            <a:solidFill>
              <a:srgbClr val="333399"/>
            </a:solidFill>
            <a:round/>
            <a:headEnd type="triangle" w="sm" len="med"/>
            <a:tailEnd type="triangle" w="sm" len="med"/>
          </a:ln>
        </p:spPr>
        <p:txBody>
          <a:bodyPr wrap="none" anchor="ctr"/>
          <a:lstStyle/>
          <a:p>
            <a:endParaRPr lang="zh-CN" altLang="en-US"/>
          </a:p>
        </p:txBody>
      </p:sp>
      <p:sp>
        <p:nvSpPr>
          <p:cNvPr id="86045" name="Text Box 56"/>
          <p:cNvSpPr txBox="1">
            <a:spLocks noChangeArrowheads="1"/>
          </p:cNvSpPr>
          <p:nvPr/>
        </p:nvSpPr>
        <p:spPr bwMode="auto">
          <a:xfrm>
            <a:off x="8010377" y="2600672"/>
            <a:ext cx="492443" cy="2308324"/>
          </a:xfrm>
          <a:prstGeom prst="rect">
            <a:avLst/>
          </a:prstGeom>
          <a:solidFill>
            <a:schemeClr val="bg1"/>
          </a:solidFill>
          <a:ln w="12700">
            <a:noFill/>
            <a:miter lim="800000"/>
            <a:headEnd/>
            <a:tailEnd/>
          </a:ln>
        </p:spPr>
        <p:txBody>
          <a:bodyPr wrap="none">
            <a:spAutoFit/>
          </a:bodyPr>
          <a:lstStyle/>
          <a:p>
            <a:pPr defTabSz="762000" eaLnBrk="0" hangingPunct="0"/>
            <a:r>
              <a:rPr kumimoji="1" lang="zh-CN" altLang="en-US" sz="2400" b="1">
                <a:solidFill>
                  <a:srgbClr val="333399"/>
                </a:solidFill>
                <a:latin typeface="华文新魏" pitchFamily="2" charset="-122"/>
                <a:ea typeface="华文新魏" pitchFamily="2" charset="-122"/>
              </a:rPr>
              <a:t>信</a:t>
            </a:r>
          </a:p>
          <a:p>
            <a:pPr defTabSz="762000" eaLnBrk="0" hangingPunct="0"/>
            <a:r>
              <a:rPr kumimoji="1" lang="zh-CN" altLang="en-US" sz="2400" b="1">
                <a:solidFill>
                  <a:srgbClr val="333399"/>
                </a:solidFill>
                <a:latin typeface="华文新魏" pitchFamily="2" charset="-122"/>
                <a:ea typeface="华文新魏" pitchFamily="2" charset="-122"/>
              </a:rPr>
              <a:t>道</a:t>
            </a:r>
          </a:p>
          <a:p>
            <a:pPr defTabSz="762000" eaLnBrk="0" hangingPunct="0"/>
            <a:r>
              <a:rPr kumimoji="1" lang="zh-CN" altLang="en-US" sz="2400" b="1">
                <a:solidFill>
                  <a:srgbClr val="333399"/>
                </a:solidFill>
                <a:latin typeface="华文新魏" pitchFamily="2" charset="-122"/>
                <a:ea typeface="华文新魏" pitchFamily="2" charset="-122"/>
              </a:rPr>
              <a:t>占</a:t>
            </a:r>
          </a:p>
          <a:p>
            <a:pPr defTabSz="762000" eaLnBrk="0" hangingPunct="0"/>
            <a:r>
              <a:rPr kumimoji="1" lang="zh-CN" altLang="en-US" sz="2400" b="1">
                <a:solidFill>
                  <a:srgbClr val="333399"/>
                </a:solidFill>
                <a:latin typeface="华文新魏" pitchFamily="2" charset="-122"/>
                <a:ea typeface="华文新魏" pitchFamily="2" charset="-122"/>
              </a:rPr>
              <a:t>用</a:t>
            </a:r>
          </a:p>
          <a:p>
            <a:pPr defTabSz="762000" eaLnBrk="0" hangingPunct="0"/>
            <a:r>
              <a:rPr kumimoji="1" lang="zh-CN" altLang="en-US" sz="2400" b="1">
                <a:solidFill>
                  <a:srgbClr val="333399"/>
                </a:solidFill>
                <a:latin typeface="华文新魏" pitchFamily="2" charset="-122"/>
                <a:ea typeface="华文新魏" pitchFamily="2" charset="-122"/>
              </a:rPr>
              <a:t>时</a:t>
            </a:r>
          </a:p>
          <a:p>
            <a:pPr defTabSz="762000" eaLnBrk="0" hangingPunct="0"/>
            <a:r>
              <a:rPr kumimoji="1" lang="zh-CN" altLang="en-US" sz="2400" b="1">
                <a:solidFill>
                  <a:srgbClr val="333399"/>
                </a:solidFill>
                <a:latin typeface="华文新魏" pitchFamily="2" charset="-122"/>
                <a:ea typeface="华文新魏" pitchFamily="2" charset="-122"/>
              </a:rPr>
              <a:t>间</a:t>
            </a:r>
          </a:p>
        </p:txBody>
      </p:sp>
      <p:grpSp>
        <p:nvGrpSpPr>
          <p:cNvPr id="12" name="Group 57"/>
          <p:cNvGrpSpPr>
            <a:grpSpLocks/>
          </p:cNvGrpSpPr>
          <p:nvPr/>
        </p:nvGrpSpPr>
        <p:grpSpPr bwMode="auto">
          <a:xfrm>
            <a:off x="1547664" y="1268760"/>
            <a:ext cx="1611313" cy="720725"/>
            <a:chOff x="1020" y="1162"/>
            <a:chExt cx="1015" cy="454"/>
          </a:xfrm>
        </p:grpSpPr>
        <p:sp>
          <p:nvSpPr>
            <p:cNvPr id="86052" name="AutoShape 58"/>
            <p:cNvSpPr>
              <a:spLocks noChangeArrowheads="1"/>
            </p:cNvSpPr>
            <p:nvPr/>
          </p:nvSpPr>
          <p:spPr bwMode="auto">
            <a:xfrm flipH="1">
              <a:off x="1111" y="1171"/>
              <a:ext cx="924" cy="225"/>
            </a:xfrm>
            <a:prstGeom prst="roundRect">
              <a:avLst>
                <a:gd name="adj" fmla="val 35417"/>
              </a:avLst>
            </a:prstGeom>
            <a:solidFill>
              <a:srgbClr val="FFFF99"/>
            </a:solidFill>
            <a:ln w="1905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86053" name="Text Box 59"/>
            <p:cNvSpPr txBox="1">
              <a:spLocks noChangeArrowheads="1"/>
            </p:cNvSpPr>
            <p:nvPr/>
          </p:nvSpPr>
          <p:spPr bwMode="auto">
            <a:xfrm>
              <a:off x="1111" y="1162"/>
              <a:ext cx="830" cy="233"/>
            </a:xfrm>
            <a:prstGeom prst="rect">
              <a:avLst/>
            </a:prstGeom>
            <a:noFill/>
            <a:ln w="12700">
              <a:noFill/>
              <a:miter lim="800000"/>
              <a:headEnd/>
              <a:tailEnd/>
            </a:ln>
          </p:spPr>
          <p:txBody>
            <a:bodyPr wrap="none">
              <a:spAutoFit/>
            </a:bodyPr>
            <a:lstStyle/>
            <a:p>
              <a:pPr defTabSz="762000" eaLnBrk="0" hangingPunct="0"/>
              <a:r>
                <a:rPr kumimoji="1" lang="en-US" altLang="zh-CN" b="1" dirty="0">
                  <a:solidFill>
                    <a:srgbClr val="333399"/>
                  </a:solidFill>
                  <a:latin typeface="华文新魏" pitchFamily="2" charset="-122"/>
                  <a:ea typeface="华文新魏" pitchFamily="2" charset="-122"/>
                </a:rPr>
                <a:t>A </a:t>
              </a:r>
              <a:r>
                <a:rPr kumimoji="1" lang="zh-CN" altLang="en-US" b="1" dirty="0">
                  <a:solidFill>
                    <a:srgbClr val="333399"/>
                  </a:solidFill>
                  <a:latin typeface="华文新魏" pitchFamily="2" charset="-122"/>
                  <a:ea typeface="华文新魏" pitchFamily="2" charset="-122"/>
                </a:rPr>
                <a:t>发送数据</a:t>
              </a:r>
            </a:p>
          </p:txBody>
        </p:sp>
        <p:sp>
          <p:nvSpPr>
            <p:cNvPr id="86054" name="Line 60"/>
            <p:cNvSpPr>
              <a:spLocks noChangeShapeType="1"/>
            </p:cNvSpPr>
            <p:nvPr/>
          </p:nvSpPr>
          <p:spPr bwMode="auto">
            <a:xfrm flipH="1">
              <a:off x="1020" y="1389"/>
              <a:ext cx="409" cy="227"/>
            </a:xfrm>
            <a:prstGeom prst="line">
              <a:avLst/>
            </a:prstGeom>
            <a:noFill/>
            <a:ln w="19050">
              <a:solidFill>
                <a:srgbClr val="333399"/>
              </a:solidFill>
              <a:round/>
              <a:headEnd/>
              <a:tailEnd type="triangle" w="med" len="lg"/>
            </a:ln>
          </p:spPr>
          <p:txBody>
            <a:bodyPr wrap="none" anchor="ctr"/>
            <a:lstStyle/>
            <a:p>
              <a:endParaRPr lang="zh-CN" altLang="en-US" b="1">
                <a:latin typeface="华文新魏" pitchFamily="2" charset="-122"/>
                <a:ea typeface="华文新魏" pitchFamily="2" charset="-122"/>
              </a:endParaRPr>
            </a:p>
          </p:txBody>
        </p:sp>
      </p:grpSp>
      <p:sp>
        <p:nvSpPr>
          <p:cNvPr id="420925" name="Line 61"/>
          <p:cNvSpPr>
            <a:spLocks noChangeShapeType="1"/>
          </p:cNvSpPr>
          <p:nvPr/>
        </p:nvSpPr>
        <p:spPr bwMode="auto">
          <a:xfrm flipH="1">
            <a:off x="1490092" y="2584822"/>
            <a:ext cx="6026150" cy="1008063"/>
          </a:xfrm>
          <a:prstGeom prst="line">
            <a:avLst/>
          </a:prstGeom>
          <a:noFill/>
          <a:ln w="57150">
            <a:solidFill>
              <a:srgbClr val="333399"/>
            </a:solidFill>
            <a:round/>
            <a:headEnd/>
            <a:tailEnd type="triangle" w="sm" len="lg"/>
          </a:ln>
        </p:spPr>
        <p:txBody>
          <a:bodyPr wrap="none" anchor="ctr"/>
          <a:lstStyle/>
          <a:p>
            <a:endParaRPr lang="zh-CN" altLang="en-US"/>
          </a:p>
        </p:txBody>
      </p:sp>
      <p:sp>
        <p:nvSpPr>
          <p:cNvPr id="86048" name="Rectangle 62"/>
          <p:cNvSpPr>
            <a:spLocks noChangeArrowheads="1"/>
          </p:cNvSpPr>
          <p:nvPr/>
        </p:nvSpPr>
        <p:spPr bwMode="auto">
          <a:xfrm>
            <a:off x="1117030" y="5812210"/>
            <a:ext cx="430212" cy="354012"/>
          </a:xfrm>
          <a:prstGeom prst="rect">
            <a:avLst/>
          </a:prstGeom>
          <a:noFill/>
          <a:ln w="12700">
            <a:noFill/>
            <a:miter lim="800000"/>
            <a:headEnd/>
            <a:tailEnd/>
          </a:ln>
        </p:spPr>
        <p:txBody>
          <a:bodyPr wrap="none" anchor="ctr"/>
          <a:lstStyle/>
          <a:p>
            <a:endParaRPr lang="zh-CN" altLang="en-US"/>
          </a:p>
        </p:txBody>
      </p:sp>
      <p:sp>
        <p:nvSpPr>
          <p:cNvPr id="420927" name="Text Box 63"/>
          <p:cNvSpPr txBox="1">
            <a:spLocks noChangeArrowheads="1"/>
          </p:cNvSpPr>
          <p:nvPr/>
        </p:nvSpPr>
        <p:spPr bwMode="auto">
          <a:xfrm>
            <a:off x="1260327" y="5656610"/>
            <a:ext cx="7292975" cy="646331"/>
          </a:xfrm>
          <a:prstGeom prst="rect">
            <a:avLst/>
          </a:prstGeom>
          <a:solidFill>
            <a:srgbClr val="FFFF99"/>
          </a:solidFill>
          <a:ln w="9525">
            <a:solidFill>
              <a:srgbClr val="333399"/>
            </a:solidFill>
            <a:miter lim="800000"/>
            <a:headEnd/>
            <a:tailEnd/>
          </a:ln>
        </p:spPr>
        <p:txBody>
          <a:bodyPr>
            <a:spAutoFit/>
          </a:bodyPr>
          <a:lstStyle/>
          <a:p>
            <a:r>
              <a:rPr lang="en-US" altLang="zh-CN" b="1">
                <a:solidFill>
                  <a:srgbClr val="333399"/>
                </a:solidFill>
                <a:latin typeface="华文新魏" pitchFamily="2" charset="-122"/>
                <a:ea typeface="华文新魏" pitchFamily="2" charset="-122"/>
              </a:rPr>
              <a:t>B </a:t>
            </a:r>
            <a:r>
              <a:rPr lang="zh-CN" altLang="en-US" b="1">
                <a:solidFill>
                  <a:srgbClr val="333399"/>
                </a:solidFill>
                <a:latin typeface="华文新魏" pitchFamily="2" charset="-122"/>
                <a:ea typeface="华文新魏" pitchFamily="2" charset="-122"/>
              </a:rPr>
              <a:t>也能够检测到冲突，并立即停止发送数据帧，接着就发送干扰信号。这里为了简单起见，只画出 </a:t>
            </a:r>
            <a:r>
              <a:rPr lang="en-US" altLang="zh-CN" b="1">
                <a:solidFill>
                  <a:srgbClr val="333399"/>
                </a:solidFill>
                <a:latin typeface="华文新魏" pitchFamily="2" charset="-122"/>
                <a:ea typeface="华文新魏" pitchFamily="2" charset="-122"/>
              </a:rPr>
              <a:t>A </a:t>
            </a:r>
            <a:r>
              <a:rPr lang="zh-CN" altLang="en-US" b="1">
                <a:solidFill>
                  <a:srgbClr val="333399"/>
                </a:solidFill>
                <a:latin typeface="华文新魏" pitchFamily="2" charset="-122"/>
                <a:ea typeface="华文新魏" pitchFamily="2" charset="-122"/>
              </a:rPr>
              <a:t>发送干扰信号的情况。</a:t>
            </a:r>
          </a:p>
        </p:txBody>
      </p:sp>
      <p:sp>
        <p:nvSpPr>
          <p:cNvPr id="86050" name="日期占位符 61"/>
          <p:cNvSpPr>
            <a:spLocks noGrp="1"/>
          </p:cNvSpPr>
          <p:nvPr>
            <p:ph type="dt" sz="quarter" idx="11"/>
          </p:nvPr>
        </p:nvSpPr>
        <p:spPr>
          <a:noFill/>
        </p:spPr>
        <p:txBody>
          <a:bodyPr/>
          <a:lstStyle/>
          <a:p>
            <a:fld id="{E49761FC-AE23-45EE-A50D-04C1461D0C1F}" type="datetime1">
              <a:rPr lang="zh-CN" altLang="en-US" smtClean="0"/>
              <a:pPr/>
              <a:t>2018/1/14</a:t>
            </a:fld>
            <a:endParaRPr lang="en-US" altLang="zh-CN"/>
          </a:p>
        </p:txBody>
      </p:sp>
      <p:sp>
        <p:nvSpPr>
          <p:cNvPr id="86051" name="灯片编号占位符 62"/>
          <p:cNvSpPr>
            <a:spLocks noGrp="1"/>
          </p:cNvSpPr>
          <p:nvPr>
            <p:ph type="sldNum" sz="quarter" idx="12"/>
          </p:nvPr>
        </p:nvSpPr>
        <p:spPr>
          <a:noFill/>
        </p:spPr>
        <p:txBody>
          <a:bodyPr/>
          <a:lstStyle/>
          <a:p>
            <a:fld id="{3FC97488-5242-4523-9DAC-05FDF4D08402}" type="slidenum">
              <a:rPr lang="en-US" altLang="zh-CN" smtClean="0"/>
              <a:pPr/>
              <a:t>24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8000"/>
                                        <p:tgtEl>
                                          <p:spTgt spid="2"/>
                                        </p:tgtEl>
                                      </p:cBhvr>
                                    </p:animEffect>
                                  </p:childTnLst>
                                </p:cTn>
                              </p:par>
                              <p:par>
                                <p:cTn id="8" presetID="1" presetClass="entr" presetSubtype="0" fill="hold" nodeType="withEffect">
                                  <p:stCondLst>
                                    <p:cond delay="3500"/>
                                  </p:stCondLst>
                                  <p:childTnLst>
                                    <p:set>
                                      <p:cBhvr>
                                        <p:cTn id="9" dur="1" fill="hold">
                                          <p:stCondLst>
                                            <p:cond delay="0"/>
                                          </p:stCondLst>
                                        </p:cTn>
                                        <p:tgtEl>
                                          <p:spTgt spid="9"/>
                                        </p:tgtEl>
                                        <p:attrNameLst>
                                          <p:attrName>style.visibility</p:attrName>
                                        </p:attrNameLst>
                                      </p:cBhvr>
                                      <p:to>
                                        <p:strVal val="visible"/>
                                      </p:to>
                                    </p:set>
                                  </p:childTnLst>
                                </p:cTn>
                              </p:par>
                              <p:par>
                                <p:cTn id="10" presetID="22" presetClass="entr" presetSubtype="2" fill="hold" grpId="0" nodeType="withEffect">
                                  <p:stCondLst>
                                    <p:cond delay="3500"/>
                                  </p:stCondLst>
                                  <p:childTnLst>
                                    <p:set>
                                      <p:cBhvr>
                                        <p:cTn id="11" dur="1" fill="hold">
                                          <p:stCondLst>
                                            <p:cond delay="0"/>
                                          </p:stCondLst>
                                        </p:cTn>
                                        <p:tgtEl>
                                          <p:spTgt spid="420925"/>
                                        </p:tgtEl>
                                        <p:attrNameLst>
                                          <p:attrName>style.visibility</p:attrName>
                                        </p:attrNameLst>
                                      </p:cBhvr>
                                      <p:to>
                                        <p:strVal val="visible"/>
                                      </p:to>
                                    </p:set>
                                    <p:animEffect transition="in" filter="wipe(right)">
                                      <p:cBhvr>
                                        <p:cTn id="12" dur="5000"/>
                                        <p:tgtEl>
                                          <p:spTgt spid="420925"/>
                                        </p:tgtEl>
                                      </p:cBhvr>
                                    </p:animEffect>
                                  </p:childTnLst>
                                </p:cTn>
                              </p:par>
                              <p:par>
                                <p:cTn id="13" presetID="1" presetClass="entr" presetSubtype="0" fill="hold" nodeType="withEffect">
                                  <p:stCondLst>
                                    <p:cond delay="4000"/>
                                  </p:stCondLst>
                                  <p:childTnLst>
                                    <p:set>
                                      <p:cBhvr>
                                        <p:cTn id="14" dur="1" fill="hold">
                                          <p:stCondLst>
                                            <p:cond delay="0"/>
                                          </p:stCondLst>
                                        </p:cTn>
                                        <p:tgtEl>
                                          <p:spTgt spid="10"/>
                                        </p:tgtEl>
                                        <p:attrNameLst>
                                          <p:attrName>style.visibility</p:attrName>
                                        </p:attrNameLst>
                                      </p:cBhvr>
                                      <p:to>
                                        <p:strVal val="visible"/>
                                      </p:to>
                                    </p:set>
                                  </p:childTnLst>
                                </p:cTn>
                              </p:par>
                              <p:par>
                                <p:cTn id="15" presetID="35" presetClass="emph" presetSubtype="0" repeatCount="4000" fill="hold" nodeType="withEffect">
                                  <p:stCondLst>
                                    <p:cond delay="4000"/>
                                  </p:stCondLst>
                                  <p:childTnLst>
                                    <p:anim calcmode="discrete" valueType="str">
                                      <p:cBhvr>
                                        <p:cTn id="16"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0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25" grpId="0" animBg="1"/>
      <p:bldP spid="4209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188640"/>
            <a:ext cx="8424936" cy="5330825"/>
          </a:xfrm>
        </p:spPr>
        <p:txBody>
          <a:bodyPr/>
          <a:lstStyle/>
          <a:p>
            <a:pPr eaLnBrk="1" hangingPunct="1">
              <a:buFontTx/>
              <a:buNone/>
              <a:defRPr/>
            </a:pPr>
            <a:r>
              <a:rPr lang="zh-CN" altLang="zh-CN" sz="3200" b="1" u="sng" dirty="0">
                <a:solidFill>
                  <a:schemeClr val="accent6"/>
                </a:solidFill>
                <a:latin typeface="华文新魏" pitchFamily="2" charset="-122"/>
                <a:ea typeface="华文新魏" pitchFamily="2" charset="-122"/>
              </a:rPr>
              <a:t>冲突窗口的概念</a:t>
            </a:r>
            <a:endParaRPr lang="en-US" altLang="zh-CN" sz="3200" b="1" u="sng" dirty="0">
              <a:solidFill>
                <a:schemeClr val="accent6"/>
              </a:solidFill>
              <a:latin typeface="华文新魏" pitchFamily="2" charset="-122"/>
              <a:ea typeface="华文新魏" pitchFamily="2" charset="-122"/>
            </a:endParaRPr>
          </a:p>
          <a:p>
            <a:pPr marL="0" indent="0" eaLnBrk="1" hangingPunct="1">
              <a:buNone/>
              <a:defRPr/>
            </a:pPr>
            <a:r>
              <a:rPr lang="zh-CN" altLang="en-US" dirty="0">
                <a:latin typeface="华文新魏" pitchFamily="2" charset="-122"/>
                <a:ea typeface="华文新魏" pitchFamily="2" charset="-122"/>
              </a:rPr>
              <a:t>经过以太网的端到端往返这段时间还没有检测到碰撞，才能肯定这次发送不会发生碰撞。这段时间称为</a:t>
            </a:r>
            <a:r>
              <a:rPr lang="zh-CN" altLang="en-US" dirty="0">
                <a:solidFill>
                  <a:srgbClr val="FF0000"/>
                </a:solidFill>
                <a:latin typeface="华文新魏" pitchFamily="2" charset="-122"/>
                <a:ea typeface="华文新魏" pitchFamily="2" charset="-122"/>
              </a:rPr>
              <a:t>冲突窗口</a:t>
            </a:r>
            <a:r>
              <a:rPr lang="zh-CN" altLang="en-US" dirty="0">
                <a:latin typeface="华文新魏" pitchFamily="2" charset="-122"/>
                <a:ea typeface="华文新魏" pitchFamily="2" charset="-122"/>
              </a:rPr>
              <a:t>或</a:t>
            </a:r>
            <a:r>
              <a:rPr lang="zh-CN" altLang="en-US" dirty="0">
                <a:solidFill>
                  <a:srgbClr val="FF0000"/>
                </a:solidFill>
                <a:latin typeface="华文新魏" pitchFamily="2" charset="-122"/>
                <a:ea typeface="华文新魏" pitchFamily="2" charset="-122"/>
              </a:rPr>
              <a:t>争用期</a:t>
            </a:r>
            <a:r>
              <a:rPr lang="zh-CN" altLang="en-US" dirty="0">
                <a:latin typeface="华文新魏" pitchFamily="2" charset="-122"/>
                <a:ea typeface="华文新魏" pitchFamily="2" charset="-122"/>
              </a:rPr>
              <a:t>，也叫</a:t>
            </a:r>
            <a:r>
              <a:rPr lang="zh-CN" altLang="en-US" dirty="0">
                <a:solidFill>
                  <a:srgbClr val="FF0000"/>
                </a:solidFill>
                <a:latin typeface="华文新魏" pitchFamily="2" charset="-122"/>
                <a:ea typeface="华文新魏" pitchFamily="2" charset="-122"/>
              </a:rPr>
              <a:t>碰撞窗口</a:t>
            </a:r>
            <a:r>
              <a:rPr lang="zh-CN" altLang="en-US" dirty="0">
                <a:latin typeface="华文新魏" pitchFamily="2" charset="-122"/>
                <a:ea typeface="华文新魏" pitchFamily="2" charset="-122"/>
              </a:rPr>
              <a:t>。</a:t>
            </a:r>
          </a:p>
          <a:p>
            <a:pPr eaLnBrk="1" hangingPunct="1">
              <a:buFontTx/>
              <a:buNone/>
              <a:defRPr/>
            </a:pPr>
            <a:r>
              <a:rPr lang="zh-CN" altLang="en-US" b="1" dirty="0">
                <a:ea typeface="华文新魏" pitchFamily="2" charset="-122"/>
              </a:rPr>
              <a:t>冲突窗口</a:t>
            </a:r>
            <a:r>
              <a:rPr lang="en-US" altLang="zh-CN" b="1" dirty="0">
                <a:ea typeface="华文新魏" pitchFamily="2" charset="-122"/>
              </a:rPr>
              <a:t>=2D/V  </a:t>
            </a:r>
            <a:r>
              <a:rPr lang="zh-CN" altLang="en-US" b="1" dirty="0">
                <a:ea typeface="华文新魏" pitchFamily="2" charset="-122"/>
              </a:rPr>
              <a:t>（</a:t>
            </a:r>
            <a:r>
              <a:rPr lang="en-US" altLang="zh-CN" dirty="0">
                <a:latin typeface="华文新魏" pitchFamily="2" charset="-122"/>
                <a:ea typeface="华文新魏" pitchFamily="2" charset="-122"/>
              </a:rPr>
              <a:t>2</a:t>
            </a:r>
            <a:r>
              <a:rPr lang="en-US" altLang="zh-CN" i="1" dirty="0">
                <a:latin typeface="华文新魏" pitchFamily="2" charset="-122"/>
                <a:ea typeface="华文新魏" pitchFamily="2" charset="-122"/>
                <a:sym typeface="Symbol" pitchFamily="18" charset="2"/>
              </a:rPr>
              <a:t> </a:t>
            </a:r>
            <a:r>
              <a:rPr lang="zh-CN" altLang="en-US" b="1" dirty="0">
                <a:ea typeface="华文新魏" pitchFamily="2" charset="-122"/>
              </a:rPr>
              <a:t>）</a:t>
            </a:r>
            <a:endParaRPr lang="en-US" altLang="zh-CN" b="1" dirty="0">
              <a:ea typeface="华文新魏" pitchFamily="2" charset="-122"/>
            </a:endParaRPr>
          </a:p>
          <a:p>
            <a:pPr eaLnBrk="1" hangingPunct="1">
              <a:defRPr/>
            </a:pPr>
            <a:r>
              <a:rPr lang="en-US" altLang="zh-CN" b="1" dirty="0">
                <a:ea typeface="华文新魏" pitchFamily="2" charset="-122"/>
              </a:rPr>
              <a:t>D</a:t>
            </a:r>
            <a:r>
              <a:rPr lang="zh-CN" altLang="zh-CN" b="1" dirty="0">
                <a:ea typeface="华文新魏" pitchFamily="2" charset="-122"/>
              </a:rPr>
              <a:t>为总线传输介质的最大长度</a:t>
            </a:r>
            <a:endParaRPr lang="en-US" altLang="zh-CN" b="1" dirty="0">
              <a:ea typeface="华文新魏" pitchFamily="2" charset="-122"/>
            </a:endParaRPr>
          </a:p>
          <a:p>
            <a:pPr eaLnBrk="1" hangingPunct="1">
              <a:defRPr/>
            </a:pPr>
            <a:r>
              <a:rPr lang="en-US" altLang="zh-CN" b="1" dirty="0">
                <a:ea typeface="华文新魏" pitchFamily="2" charset="-122"/>
              </a:rPr>
              <a:t>V</a:t>
            </a:r>
            <a:r>
              <a:rPr lang="zh-CN" altLang="zh-CN" b="1" dirty="0">
                <a:ea typeface="华文新魏" pitchFamily="2" charset="-122"/>
              </a:rPr>
              <a:t>是电磁波在介质中的传播速度</a:t>
            </a:r>
            <a:endParaRPr lang="en-US" altLang="zh-CN" b="1" dirty="0">
              <a:ea typeface="华文新魏" pitchFamily="2" charset="-122"/>
            </a:endParaRPr>
          </a:p>
          <a:p>
            <a:pPr eaLnBrk="1" hangingPunct="1">
              <a:defRPr/>
            </a:pPr>
            <a:endParaRPr lang="en-US" altLang="zh-CN" u="sng" dirty="0">
              <a:ea typeface="华文新魏" pitchFamily="2" charset="-122"/>
            </a:endParaRPr>
          </a:p>
          <a:p>
            <a:pPr eaLnBrk="1" hangingPunct="1">
              <a:buNone/>
              <a:defRPr/>
            </a:pPr>
            <a:endParaRPr lang="zh-CN" altLang="en-US" b="1" u="sng" dirty="0">
              <a:ea typeface="华文新魏" pitchFamily="2" charset="-122"/>
            </a:endParaRPr>
          </a:p>
        </p:txBody>
      </p:sp>
      <p:sp>
        <p:nvSpPr>
          <p:cNvPr id="5125"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AB0D22A-36DF-44BE-8CED-4F0D4A4D07E9}" type="slidenum">
              <a:rPr lang="zh-CN" altLang="en-US">
                <a:solidFill>
                  <a:srgbClr val="000000"/>
                </a:solidFill>
              </a:rPr>
              <a:pPr>
                <a:defRPr/>
              </a:pPr>
              <a:t>25</a:t>
            </a:fld>
            <a:endParaRPr lang="en-US" altLang="zh-CN">
              <a:solidFill>
                <a:srgbClr val="000000"/>
              </a:solidFill>
            </a:endParaRPr>
          </a:p>
        </p:txBody>
      </p:sp>
      <p:sp>
        <p:nvSpPr>
          <p:cNvPr id="512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5122" name="Object 1" descr="蓝色面巾纸"/>
          <p:cNvGraphicFramePr>
            <a:graphicFrameLocks noChangeAspect="1"/>
          </p:cNvGraphicFramePr>
          <p:nvPr/>
        </p:nvGraphicFramePr>
        <p:xfrm>
          <a:off x="5076056" y="2276872"/>
          <a:ext cx="3743325" cy="3521075"/>
        </p:xfrm>
        <a:graphic>
          <a:graphicData uri="http://schemas.openxmlformats.org/presentationml/2006/ole">
            <mc:AlternateContent xmlns:mc="http://schemas.openxmlformats.org/markup-compatibility/2006">
              <mc:Choice xmlns:v="urn:schemas-microsoft-com:vml" Requires="v">
                <p:oleObj spid="_x0000_s262165" name="Visio" r:id="rId3" imgW="3018663" imgH="2838069" progId="Visio.Drawing.11">
                  <p:embed/>
                </p:oleObj>
              </mc:Choice>
              <mc:Fallback>
                <p:oleObj name="Visio" r:id="rId3" imgW="3018663" imgH="2838069" progId="Visio.Drawing.11">
                  <p:embed/>
                  <p:pic>
                    <p:nvPicPr>
                      <p:cNvPr id="0" name="Picture 14"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276872"/>
                        <a:ext cx="3743325" cy="3521075"/>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4"/>
          <p:cNvSpPr>
            <a:spLocks noGrp="1"/>
          </p:cNvSpPr>
          <p:nvPr>
            <p:ph type="sldNum" sz="quarter" idx="11"/>
          </p:nvPr>
        </p:nvSpPr>
        <p:spPr>
          <a:xfrm>
            <a:off x="8162925" y="6400800"/>
            <a:ext cx="676275" cy="457200"/>
          </a:xfrm>
          <a:noFill/>
        </p:spPr>
        <p:txBody>
          <a:bodyPr/>
          <a:lstStyle/>
          <a:p>
            <a:fld id="{44938C7B-AB37-40DF-86C7-6961A939F5DD}" type="slidenum">
              <a:rPr lang="en-US" altLang="zh-CN" smtClean="0"/>
              <a:pPr/>
              <a:t>26</a:t>
            </a:fld>
            <a:endParaRPr lang="en-US" altLang="zh-CN"/>
          </a:p>
        </p:txBody>
      </p:sp>
      <p:pic>
        <p:nvPicPr>
          <p:cNvPr id="75780" name="Picture 3" descr="5"/>
          <p:cNvPicPr>
            <a:picLocks noChangeAspect="1" noChangeArrowheads="1"/>
          </p:cNvPicPr>
          <p:nvPr/>
        </p:nvPicPr>
        <p:blipFill>
          <a:blip r:embed="rId3" cstate="print"/>
          <a:srcRect/>
          <a:stretch>
            <a:fillRect/>
          </a:stretch>
        </p:blipFill>
        <p:spPr bwMode="auto">
          <a:xfrm>
            <a:off x="4710113" y="1916832"/>
            <a:ext cx="4433887" cy="3870325"/>
          </a:xfrm>
          <a:prstGeom prst="rect">
            <a:avLst/>
          </a:prstGeom>
          <a:noFill/>
          <a:ln w="9525">
            <a:noFill/>
            <a:miter lim="800000"/>
            <a:headEnd/>
            <a:tailEnd/>
          </a:ln>
        </p:spPr>
      </p:pic>
      <p:sp>
        <p:nvSpPr>
          <p:cNvPr id="5" name="Rectangle 3"/>
          <p:cNvSpPr txBox="1">
            <a:spLocks noChangeArrowheads="1"/>
          </p:cNvSpPr>
          <p:nvPr/>
        </p:nvSpPr>
        <p:spPr>
          <a:xfrm>
            <a:off x="251520" y="1700808"/>
            <a:ext cx="4464496" cy="4608512"/>
          </a:xfrm>
          <a:prstGeom prst="rect">
            <a:avLst/>
          </a:prstGeom>
        </p:spPr>
        <p:txBody>
          <a:bodyPr/>
          <a:lstStyle/>
          <a:p>
            <a:pPr marR="0" lvl="0" algn="l" defTabSz="914400" rtl="0" eaLnBrk="1" fontAlgn="base" latinLnBrk="0" hangingPunct="1">
              <a:lnSpc>
                <a:spcPct val="90000"/>
              </a:lnSpc>
              <a:spcBef>
                <a:spcPct val="20000"/>
              </a:spcBef>
              <a:spcAft>
                <a:spcPts val="600"/>
              </a:spcAft>
              <a:buClrTx/>
              <a:buSzTx/>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当某个站监听到总线是空闲时，也可能总线并非真正是空闲的。 </a:t>
            </a:r>
          </a:p>
          <a:p>
            <a:pPr marL="342900" marR="0" lvl="0" indent="-342900" algn="l" defTabSz="914400" rtl="0" eaLnBrk="1" fontAlgn="base" latinLnBrk="0" hangingPunct="1">
              <a:lnSpc>
                <a:spcPct val="90000"/>
              </a:lnSpc>
              <a:spcBef>
                <a:spcPct val="20000"/>
              </a:spcBef>
              <a:spcAft>
                <a:spcPts val="600"/>
              </a:spcAft>
              <a:buClrTx/>
              <a:buSzTx/>
              <a:buFontTx/>
              <a:buChar char="•"/>
              <a:tabLst/>
              <a:defRPr/>
            </a:pP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向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B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发出的信息，要经过一定的时间后才能传送到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B</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t>
            </a:r>
          </a:p>
          <a:p>
            <a:pPr marL="342900" marR="0" lvl="0" indent="-342900" algn="l" defTabSz="914400" rtl="0" eaLnBrk="1" fontAlgn="base" latinLnBrk="0" hangingPunct="1">
              <a:lnSpc>
                <a:spcPct val="90000"/>
              </a:lnSpc>
              <a:spcBef>
                <a:spcPct val="20000"/>
              </a:spcBef>
              <a:spcAft>
                <a:spcPts val="600"/>
              </a:spcAft>
              <a:buClrTx/>
              <a:buSzTx/>
              <a:buFontTx/>
              <a:buChar char="•"/>
              <a:tabLst/>
              <a:defRPr/>
            </a:pP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B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若在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发送的信息到达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B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之前发送自己的帧</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因为这时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B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的载波监听检测不到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所发送的信息</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，则必然要在某个时间和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发送的帧发生碰撞。</a:t>
            </a:r>
          </a:p>
          <a:p>
            <a:pPr marL="342900" marR="0" lvl="0" indent="-342900" algn="l" defTabSz="914400" rtl="0" eaLnBrk="1" fontAlgn="base" latinLnBrk="0" hangingPunct="1">
              <a:lnSpc>
                <a:spcPct val="9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碰撞的结果是两个帧都变得无用。  </a:t>
            </a:r>
          </a:p>
        </p:txBody>
      </p:sp>
      <p:sp>
        <p:nvSpPr>
          <p:cNvPr id="7" name="Rectangle 2"/>
          <p:cNvSpPr>
            <a:spLocks noGrp="1" noChangeArrowheads="1"/>
          </p:cNvSpPr>
          <p:nvPr>
            <p:ph type="title"/>
          </p:nvPr>
        </p:nvSpPr>
        <p:spPr>
          <a:xfrm>
            <a:off x="611560" y="260648"/>
            <a:ext cx="7772400" cy="1143000"/>
          </a:xfrm>
        </p:spPr>
        <p:txBody>
          <a:bodyPr/>
          <a:lstStyle/>
          <a:p>
            <a:pPr algn="ctr" eaLnBrk="1" hangingPunct="1"/>
            <a:r>
              <a:rPr lang="zh-CN" altLang="en-US" dirty="0"/>
              <a:t>电磁波在总线上的</a:t>
            </a:r>
            <a:br>
              <a:rPr lang="zh-CN" altLang="en-US" dirty="0"/>
            </a:br>
            <a:r>
              <a:rPr lang="zh-CN" altLang="en-US" dirty="0"/>
              <a:t>有限传播速率的影响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5302250" y="5429250"/>
            <a:ext cx="1144588" cy="142875"/>
          </a:xfrm>
          <a:prstGeom prst="rect">
            <a:avLst/>
          </a:prstGeom>
          <a:solidFill>
            <a:srgbClr val="996600"/>
          </a:solidFill>
          <a:ln w="12700">
            <a:solidFill>
              <a:schemeClr val="tx1"/>
            </a:solidFill>
            <a:miter lim="800000"/>
            <a:headEnd/>
            <a:tailEnd/>
          </a:ln>
        </p:spPr>
        <p:txBody>
          <a:bodyPr wrap="none" anchor="ctr"/>
          <a:lstStyle/>
          <a:p>
            <a:endParaRPr lang="zh-CN" altLang="en-US"/>
          </a:p>
        </p:txBody>
      </p:sp>
      <p:sp>
        <p:nvSpPr>
          <p:cNvPr id="413699" name="Rectangle 3"/>
          <p:cNvSpPr>
            <a:spLocks noChangeArrowheads="1"/>
          </p:cNvSpPr>
          <p:nvPr/>
        </p:nvSpPr>
        <p:spPr bwMode="auto">
          <a:xfrm>
            <a:off x="2060575" y="5213350"/>
            <a:ext cx="4386263" cy="142875"/>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79876" name="Line 4"/>
          <p:cNvSpPr>
            <a:spLocks noChangeShapeType="1"/>
          </p:cNvSpPr>
          <p:nvPr/>
        </p:nvSpPr>
        <p:spPr bwMode="auto">
          <a:xfrm>
            <a:off x="1908175" y="652463"/>
            <a:ext cx="4660900" cy="0"/>
          </a:xfrm>
          <a:prstGeom prst="line">
            <a:avLst/>
          </a:prstGeom>
          <a:noFill/>
          <a:ln w="38100" cmpd="dbl">
            <a:solidFill>
              <a:srgbClr val="333399"/>
            </a:solidFill>
            <a:round/>
            <a:headEnd/>
            <a:tailEnd/>
          </a:ln>
        </p:spPr>
        <p:txBody>
          <a:bodyPr wrap="none" anchor="ctr"/>
          <a:lstStyle/>
          <a:p>
            <a:endParaRPr lang="zh-CN" altLang="en-US"/>
          </a:p>
        </p:txBody>
      </p:sp>
      <p:sp>
        <p:nvSpPr>
          <p:cNvPr id="79877" name="Line 5"/>
          <p:cNvSpPr>
            <a:spLocks noChangeShapeType="1"/>
          </p:cNvSpPr>
          <p:nvPr/>
        </p:nvSpPr>
        <p:spPr bwMode="auto">
          <a:xfrm>
            <a:off x="1901825" y="363538"/>
            <a:ext cx="4673600" cy="0"/>
          </a:xfrm>
          <a:prstGeom prst="line">
            <a:avLst/>
          </a:prstGeom>
          <a:noFill/>
          <a:ln w="19050">
            <a:solidFill>
              <a:srgbClr val="333399"/>
            </a:solidFill>
            <a:round/>
            <a:headEnd type="triangle" w="med" len="med"/>
            <a:tailEnd type="triangle" w="sm" len="med"/>
          </a:ln>
        </p:spPr>
        <p:txBody>
          <a:bodyPr wrap="none" anchor="ctr"/>
          <a:lstStyle/>
          <a:p>
            <a:endParaRPr lang="zh-CN" altLang="en-US"/>
          </a:p>
        </p:txBody>
      </p:sp>
      <p:sp>
        <p:nvSpPr>
          <p:cNvPr id="79878" name="Rectangle 6"/>
          <p:cNvSpPr>
            <a:spLocks noChangeArrowheads="1"/>
          </p:cNvSpPr>
          <p:nvPr/>
        </p:nvSpPr>
        <p:spPr bwMode="auto">
          <a:xfrm>
            <a:off x="3770313" y="153988"/>
            <a:ext cx="730250" cy="395287"/>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en-US" altLang="zh-CN">
                <a:solidFill>
                  <a:srgbClr val="333399"/>
                </a:solidFill>
                <a:latin typeface="Arial" pitchFamily="34" charset="0"/>
                <a:ea typeface="黑体" pitchFamily="49" charset="-122"/>
              </a:rPr>
              <a:t>1 km</a:t>
            </a:r>
          </a:p>
        </p:txBody>
      </p:sp>
      <p:sp>
        <p:nvSpPr>
          <p:cNvPr id="79879" name="Line 7"/>
          <p:cNvSpPr>
            <a:spLocks noChangeShapeType="1"/>
          </p:cNvSpPr>
          <p:nvPr/>
        </p:nvSpPr>
        <p:spPr bwMode="auto">
          <a:xfrm>
            <a:off x="1897063" y="657225"/>
            <a:ext cx="0" cy="1808163"/>
          </a:xfrm>
          <a:prstGeom prst="line">
            <a:avLst/>
          </a:prstGeom>
          <a:noFill/>
          <a:ln w="12700">
            <a:solidFill>
              <a:schemeClr val="tx1"/>
            </a:solidFill>
            <a:round/>
            <a:headEnd/>
            <a:tailEnd/>
          </a:ln>
        </p:spPr>
        <p:txBody>
          <a:bodyPr wrap="none" anchor="ctr"/>
          <a:lstStyle/>
          <a:p>
            <a:endParaRPr lang="zh-CN" altLang="en-US"/>
          </a:p>
        </p:txBody>
      </p:sp>
      <p:sp>
        <p:nvSpPr>
          <p:cNvPr id="79880" name="Line 8"/>
          <p:cNvSpPr>
            <a:spLocks noChangeShapeType="1"/>
          </p:cNvSpPr>
          <p:nvPr/>
        </p:nvSpPr>
        <p:spPr bwMode="auto">
          <a:xfrm>
            <a:off x="1901825" y="657225"/>
            <a:ext cx="4648200" cy="868363"/>
          </a:xfrm>
          <a:prstGeom prst="line">
            <a:avLst/>
          </a:prstGeom>
          <a:noFill/>
          <a:ln w="76200">
            <a:solidFill>
              <a:schemeClr val="accent1"/>
            </a:solidFill>
            <a:round/>
            <a:headEnd/>
            <a:tailEnd type="triangle" w="med" len="lg"/>
          </a:ln>
        </p:spPr>
        <p:txBody>
          <a:bodyPr wrap="none" anchor="ctr"/>
          <a:lstStyle/>
          <a:p>
            <a:endParaRPr lang="zh-CN" altLang="en-US"/>
          </a:p>
        </p:txBody>
      </p:sp>
      <p:sp>
        <p:nvSpPr>
          <p:cNvPr id="79881" name="Rectangle 9"/>
          <p:cNvSpPr>
            <a:spLocks noChangeArrowheads="1"/>
          </p:cNvSpPr>
          <p:nvPr/>
        </p:nvSpPr>
        <p:spPr bwMode="auto">
          <a:xfrm>
            <a:off x="1641475" y="307975"/>
            <a:ext cx="350838" cy="3937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a:solidFill>
                  <a:srgbClr val="333399"/>
                </a:solidFill>
                <a:latin typeface="Arial" pitchFamily="34" charset="0"/>
                <a:ea typeface="黑体" pitchFamily="49" charset="-122"/>
              </a:rPr>
              <a:t>A</a:t>
            </a:r>
          </a:p>
        </p:txBody>
      </p:sp>
      <p:sp>
        <p:nvSpPr>
          <p:cNvPr id="79882" name="Rectangle 10"/>
          <p:cNvSpPr>
            <a:spLocks noChangeArrowheads="1"/>
          </p:cNvSpPr>
          <p:nvPr/>
        </p:nvSpPr>
        <p:spPr bwMode="auto">
          <a:xfrm>
            <a:off x="6464300" y="307975"/>
            <a:ext cx="350838" cy="3937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a:solidFill>
                  <a:srgbClr val="333399"/>
                </a:solidFill>
                <a:latin typeface="Arial" pitchFamily="34" charset="0"/>
                <a:ea typeface="黑体" pitchFamily="49" charset="-122"/>
              </a:rPr>
              <a:t>B</a:t>
            </a:r>
          </a:p>
        </p:txBody>
      </p:sp>
      <p:sp>
        <p:nvSpPr>
          <p:cNvPr id="79883" name="Line 11"/>
          <p:cNvSpPr>
            <a:spLocks noChangeShapeType="1"/>
          </p:cNvSpPr>
          <p:nvPr/>
        </p:nvSpPr>
        <p:spPr bwMode="auto">
          <a:xfrm flipH="1">
            <a:off x="1779588" y="1000125"/>
            <a:ext cx="6350" cy="1090613"/>
          </a:xfrm>
          <a:prstGeom prst="line">
            <a:avLst/>
          </a:prstGeom>
          <a:noFill/>
          <a:ln w="12700">
            <a:solidFill>
              <a:srgbClr val="333399"/>
            </a:solidFill>
            <a:round/>
            <a:headEnd/>
            <a:tailEnd type="triangle" w="sm" len="med"/>
          </a:ln>
        </p:spPr>
        <p:txBody>
          <a:bodyPr wrap="none" anchor="ctr"/>
          <a:lstStyle/>
          <a:p>
            <a:endParaRPr lang="zh-CN" altLang="en-US"/>
          </a:p>
        </p:txBody>
      </p:sp>
      <p:sp>
        <p:nvSpPr>
          <p:cNvPr id="79884" name="Rectangle 12"/>
          <p:cNvSpPr>
            <a:spLocks noChangeArrowheads="1"/>
          </p:cNvSpPr>
          <p:nvPr/>
        </p:nvSpPr>
        <p:spPr bwMode="auto">
          <a:xfrm>
            <a:off x="1560513" y="1331913"/>
            <a:ext cx="250825" cy="3937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i="1">
                <a:solidFill>
                  <a:srgbClr val="333399"/>
                </a:solidFill>
                <a:latin typeface="Arial" pitchFamily="34" charset="0"/>
                <a:ea typeface="黑体" pitchFamily="49" charset="-122"/>
              </a:rPr>
              <a:t>t</a:t>
            </a:r>
          </a:p>
        </p:txBody>
      </p:sp>
      <p:sp>
        <p:nvSpPr>
          <p:cNvPr id="79885" name="Line 13"/>
          <p:cNvSpPr>
            <a:spLocks noChangeShapeType="1"/>
          </p:cNvSpPr>
          <p:nvPr/>
        </p:nvSpPr>
        <p:spPr bwMode="auto">
          <a:xfrm>
            <a:off x="6569075" y="646113"/>
            <a:ext cx="0" cy="1484312"/>
          </a:xfrm>
          <a:prstGeom prst="line">
            <a:avLst/>
          </a:prstGeom>
          <a:noFill/>
          <a:ln w="12700">
            <a:solidFill>
              <a:srgbClr val="333399"/>
            </a:solidFill>
            <a:round/>
            <a:headEnd/>
            <a:tailEnd/>
          </a:ln>
        </p:spPr>
        <p:txBody>
          <a:bodyPr wrap="none" anchor="ctr"/>
          <a:lstStyle/>
          <a:p>
            <a:endParaRPr lang="zh-CN" altLang="en-US"/>
          </a:p>
        </p:txBody>
      </p:sp>
      <p:sp>
        <p:nvSpPr>
          <p:cNvPr id="79886" name="Line 14"/>
          <p:cNvSpPr>
            <a:spLocks noChangeShapeType="1"/>
          </p:cNvSpPr>
          <p:nvPr/>
        </p:nvSpPr>
        <p:spPr bwMode="auto">
          <a:xfrm flipH="1">
            <a:off x="1897063" y="1360488"/>
            <a:ext cx="4670425" cy="879475"/>
          </a:xfrm>
          <a:prstGeom prst="line">
            <a:avLst/>
          </a:prstGeom>
          <a:noFill/>
          <a:ln w="76200">
            <a:solidFill>
              <a:srgbClr val="996600"/>
            </a:solidFill>
            <a:round/>
            <a:headEnd/>
            <a:tailEnd type="triangle" w="sm" len="med"/>
          </a:ln>
        </p:spPr>
        <p:txBody>
          <a:bodyPr wrap="none" anchor="ctr"/>
          <a:lstStyle/>
          <a:p>
            <a:endParaRPr lang="zh-CN" altLang="en-US"/>
          </a:p>
        </p:txBody>
      </p:sp>
      <p:grpSp>
        <p:nvGrpSpPr>
          <p:cNvPr id="2" name="Group 15"/>
          <p:cNvGrpSpPr>
            <a:grpSpLocks/>
          </p:cNvGrpSpPr>
          <p:nvPr/>
        </p:nvGrpSpPr>
        <p:grpSpPr bwMode="auto">
          <a:xfrm>
            <a:off x="5340350" y="652463"/>
            <a:ext cx="965200" cy="793750"/>
            <a:chOff x="3364" y="411"/>
            <a:chExt cx="608" cy="500"/>
          </a:xfrm>
        </p:grpSpPr>
        <p:sp>
          <p:nvSpPr>
            <p:cNvPr id="79949" name="Line 16"/>
            <p:cNvSpPr>
              <a:spLocks noChangeShapeType="1"/>
            </p:cNvSpPr>
            <p:nvPr/>
          </p:nvSpPr>
          <p:spPr bwMode="auto">
            <a:xfrm>
              <a:off x="3755" y="728"/>
              <a:ext cx="112" cy="183"/>
            </a:xfrm>
            <a:prstGeom prst="line">
              <a:avLst/>
            </a:prstGeom>
            <a:noFill/>
            <a:ln w="28575">
              <a:solidFill>
                <a:srgbClr val="333399"/>
              </a:solidFill>
              <a:round/>
              <a:headEnd/>
              <a:tailEnd type="triangle" w="sm" len="med"/>
            </a:ln>
          </p:spPr>
          <p:txBody>
            <a:bodyPr wrap="none" anchor="ctr"/>
            <a:lstStyle/>
            <a:p>
              <a:endParaRPr lang="zh-CN" altLang="en-US"/>
            </a:p>
          </p:txBody>
        </p:sp>
        <p:sp>
          <p:nvSpPr>
            <p:cNvPr id="413713" name="AutoShape 17"/>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p>
              <a:pPr algn="ctr" defTabSz="762000" eaLnBrk="0" hangingPunct="0">
                <a:defRPr/>
              </a:pPr>
              <a:r>
                <a:rPr kumimoji="1" lang="zh-CN" altLang="en-US">
                  <a:solidFill>
                    <a:srgbClr val="333399"/>
                  </a:solidFill>
                  <a:latin typeface="Arial" charset="0"/>
                  <a:ea typeface="黑体" pitchFamily="2" charset="-122"/>
                </a:rPr>
                <a:t>碰撞</a:t>
              </a:r>
            </a:p>
          </p:txBody>
        </p:sp>
      </p:grpSp>
      <p:sp>
        <p:nvSpPr>
          <p:cNvPr id="413714" name="Text Box 18"/>
          <p:cNvSpPr txBox="1">
            <a:spLocks noChangeArrowheads="1"/>
          </p:cNvSpPr>
          <p:nvPr/>
        </p:nvSpPr>
        <p:spPr bwMode="auto">
          <a:xfrm>
            <a:off x="6877050" y="3275013"/>
            <a:ext cx="2201863" cy="915987"/>
          </a:xfrm>
          <a:prstGeom prst="rect">
            <a:avLst/>
          </a:prstGeom>
          <a:noFill/>
          <a:ln w="12700">
            <a:noFill/>
            <a:miter lim="800000"/>
            <a:headEnd/>
            <a:tailEnd/>
          </a:ln>
        </p:spPr>
        <p:txBody>
          <a:bodyPr wrap="none">
            <a:spAutoFit/>
          </a:bodyPr>
          <a:lstStyle/>
          <a:p>
            <a:pPr defTabSz="762000" eaLnBrk="0" hangingPunct="0">
              <a:lnSpc>
                <a:spcPct val="90000"/>
              </a:lnSpc>
            </a:pPr>
            <a:r>
              <a:rPr kumimoji="1" lang="en-US" altLang="zh-CN" i="1" dirty="0">
                <a:solidFill>
                  <a:srgbClr val="333399"/>
                </a:solidFill>
                <a:latin typeface="Arial" pitchFamily="34" charset="0"/>
                <a:ea typeface="黑体" pitchFamily="49" charset="-122"/>
              </a:rPr>
              <a:t>t</a:t>
            </a:r>
            <a:r>
              <a:rPr kumimoji="1" lang="en-US" altLang="zh-CN" dirty="0">
                <a:solidFill>
                  <a:srgbClr val="333399"/>
                </a:solidFill>
                <a:latin typeface="Arial" pitchFamily="34" charset="0"/>
                <a:ea typeface="黑体" pitchFamily="49" charset="-122"/>
              </a:rPr>
              <a:t> = </a:t>
            </a:r>
            <a:r>
              <a:rPr kumimoji="1" lang="en-US" altLang="zh-CN" dirty="0">
                <a:solidFill>
                  <a:srgbClr val="333399"/>
                </a:solidFill>
                <a:sym typeface="Symbol" pitchFamily="18" charset="2"/>
              </a:rPr>
              <a:t></a:t>
            </a:r>
            <a:r>
              <a:rPr kumimoji="1" lang="en-US" altLang="zh-CN" dirty="0">
                <a:solidFill>
                  <a:srgbClr val="333399"/>
                </a:solidFill>
                <a:latin typeface="Arial" pitchFamily="34" charset="0"/>
                <a:ea typeface="黑体" pitchFamily="49" charset="-122"/>
              </a:rPr>
              <a:t> </a:t>
            </a:r>
            <a:r>
              <a:rPr kumimoji="1" lang="en-US" altLang="zh-CN" dirty="0">
                <a:solidFill>
                  <a:srgbClr val="333399"/>
                </a:solidFill>
                <a:latin typeface="Arial" pitchFamily="34" charset="0"/>
                <a:ea typeface="黑体" pitchFamily="49" charset="-122"/>
                <a:sym typeface="Symbol" pitchFamily="18" charset="2"/>
              </a:rPr>
              <a:t> </a:t>
            </a:r>
            <a:endParaRPr kumimoji="1" lang="en-US" altLang="zh-CN" dirty="0">
              <a:solidFill>
                <a:srgbClr val="333399"/>
              </a:solidFill>
              <a:latin typeface="Arial" pitchFamily="34" charset="0"/>
              <a:ea typeface="黑体" pitchFamily="49" charset="-122"/>
            </a:endParaRPr>
          </a:p>
          <a:p>
            <a:pPr defTabSz="762000" eaLnBrk="0" hangingPunct="0">
              <a:lnSpc>
                <a:spcPct val="90000"/>
              </a:lnSpc>
            </a:pPr>
            <a:r>
              <a:rPr kumimoji="1" lang="en-US" altLang="zh-CN" dirty="0">
                <a:solidFill>
                  <a:srgbClr val="333399"/>
                </a:solidFill>
                <a:latin typeface="Arial" pitchFamily="34" charset="0"/>
                <a:ea typeface="黑体" pitchFamily="49" charset="-122"/>
              </a:rPr>
              <a:t>B </a:t>
            </a:r>
            <a:r>
              <a:rPr kumimoji="1" lang="zh-CN" altLang="en-US" dirty="0">
                <a:solidFill>
                  <a:srgbClr val="333399"/>
                </a:solidFill>
                <a:latin typeface="Arial" pitchFamily="34" charset="0"/>
                <a:ea typeface="黑体" pitchFamily="49" charset="-122"/>
              </a:rPr>
              <a:t>检测到</a:t>
            </a:r>
            <a:r>
              <a:rPr kumimoji="1" lang="zh-CN" altLang="en-US" dirty="0">
                <a:solidFill>
                  <a:schemeClr val="hlink"/>
                </a:solidFill>
                <a:latin typeface="Arial" pitchFamily="34" charset="0"/>
                <a:ea typeface="黑体" pitchFamily="49" charset="-122"/>
              </a:rPr>
              <a:t>信道空闲</a:t>
            </a:r>
          </a:p>
          <a:p>
            <a:pPr defTabSz="762000" eaLnBrk="0" hangingPunct="0">
              <a:lnSpc>
                <a:spcPct val="90000"/>
              </a:lnSpc>
            </a:pPr>
            <a:r>
              <a:rPr kumimoji="1" lang="zh-CN" altLang="en-US" dirty="0">
                <a:solidFill>
                  <a:srgbClr val="333399"/>
                </a:solidFill>
                <a:latin typeface="Arial" pitchFamily="34" charset="0"/>
                <a:ea typeface="黑体" pitchFamily="49" charset="-122"/>
              </a:rPr>
              <a:t>发送数据</a:t>
            </a:r>
          </a:p>
        </p:txBody>
      </p:sp>
      <p:sp>
        <p:nvSpPr>
          <p:cNvPr id="413715" name="Text Box 19"/>
          <p:cNvSpPr txBox="1">
            <a:spLocks noChangeArrowheads="1"/>
          </p:cNvSpPr>
          <p:nvPr/>
        </p:nvSpPr>
        <p:spPr bwMode="auto">
          <a:xfrm>
            <a:off x="6877050" y="4246563"/>
            <a:ext cx="1417638" cy="641350"/>
          </a:xfrm>
          <a:prstGeom prst="rect">
            <a:avLst/>
          </a:prstGeom>
          <a:noFill/>
          <a:ln w="12700">
            <a:noFill/>
            <a:miter lim="800000"/>
            <a:headEnd/>
            <a:tailEnd/>
          </a:ln>
        </p:spPr>
        <p:txBody>
          <a:bodyPr wrap="none">
            <a:spAutoFit/>
          </a:bodyPr>
          <a:lstStyle/>
          <a:p>
            <a:pPr defTabSz="762000" eaLnBrk="0" hangingPunct="0">
              <a:lnSpc>
                <a:spcPct val="90000"/>
              </a:lnSpc>
            </a:pPr>
            <a:r>
              <a:rPr kumimoji="1" lang="en-US" altLang="zh-CN" i="1">
                <a:solidFill>
                  <a:srgbClr val="333399"/>
                </a:solidFill>
                <a:latin typeface="Arial" pitchFamily="34" charset="0"/>
                <a:ea typeface="黑体" pitchFamily="49" charset="-122"/>
              </a:rPr>
              <a:t>t</a:t>
            </a:r>
            <a:r>
              <a:rPr kumimoji="1" lang="en-US" altLang="zh-CN">
                <a:solidFill>
                  <a:srgbClr val="333399"/>
                </a:solidFill>
                <a:latin typeface="Arial" pitchFamily="34" charset="0"/>
                <a:ea typeface="黑体" pitchFamily="49" charset="-122"/>
              </a:rPr>
              <a:t> = </a:t>
            </a:r>
            <a:r>
              <a:rPr kumimoji="1" lang="en-US" altLang="zh-CN">
                <a:solidFill>
                  <a:srgbClr val="333399"/>
                </a:solidFill>
                <a:sym typeface="Symbol" pitchFamily="18" charset="2"/>
              </a:rPr>
              <a:t></a:t>
            </a:r>
            <a:r>
              <a:rPr kumimoji="1" lang="en-US" altLang="zh-CN"/>
              <a:t> </a:t>
            </a:r>
            <a:r>
              <a:rPr kumimoji="1" lang="en-US" altLang="zh-CN">
                <a:solidFill>
                  <a:srgbClr val="333399"/>
                </a:solidFill>
                <a:latin typeface="Arial" pitchFamily="34" charset="0"/>
                <a:ea typeface="黑体" pitchFamily="49" charset="-122"/>
                <a:sym typeface="Symbol" pitchFamily="18" charset="2"/>
              </a:rPr>
              <a:t>  / 2</a:t>
            </a:r>
            <a:endParaRPr kumimoji="1" lang="en-US" altLang="zh-CN" baseline="30000">
              <a:solidFill>
                <a:srgbClr val="333399"/>
              </a:solidFill>
              <a:latin typeface="Arial" pitchFamily="34" charset="0"/>
              <a:ea typeface="黑体" pitchFamily="49" charset="-122"/>
            </a:endParaRPr>
          </a:p>
          <a:p>
            <a:pPr defTabSz="762000" eaLnBrk="0" hangingPunct="0">
              <a:lnSpc>
                <a:spcPct val="90000"/>
              </a:lnSpc>
            </a:pPr>
            <a:r>
              <a:rPr kumimoji="1" lang="zh-CN" altLang="en-US">
                <a:solidFill>
                  <a:srgbClr val="333399"/>
                </a:solidFill>
                <a:latin typeface="Arial" pitchFamily="34" charset="0"/>
                <a:ea typeface="黑体" pitchFamily="49" charset="-122"/>
              </a:rPr>
              <a:t>发生碰撞</a:t>
            </a:r>
          </a:p>
        </p:txBody>
      </p:sp>
      <p:grpSp>
        <p:nvGrpSpPr>
          <p:cNvPr id="3" name="Group 20"/>
          <p:cNvGrpSpPr>
            <a:grpSpLocks/>
          </p:cNvGrpSpPr>
          <p:nvPr/>
        </p:nvGrpSpPr>
        <p:grpSpPr bwMode="auto">
          <a:xfrm>
            <a:off x="250825" y="1196975"/>
            <a:ext cx="3960813" cy="1214438"/>
            <a:chOff x="158" y="754"/>
            <a:chExt cx="2495" cy="765"/>
          </a:xfrm>
        </p:grpSpPr>
        <p:sp>
          <p:nvSpPr>
            <p:cNvPr id="79944" name="Text Box 21"/>
            <p:cNvSpPr txBox="1">
              <a:spLocks noChangeArrowheads="1"/>
            </p:cNvSpPr>
            <p:nvPr/>
          </p:nvSpPr>
          <p:spPr bwMode="auto">
            <a:xfrm>
              <a:off x="158" y="1269"/>
              <a:ext cx="755" cy="250"/>
            </a:xfrm>
            <a:prstGeom prst="rect">
              <a:avLst/>
            </a:prstGeom>
            <a:noFill/>
            <a:ln w="12700">
              <a:noFill/>
              <a:miter lim="800000"/>
              <a:headEnd/>
              <a:tailEnd/>
            </a:ln>
          </p:spPr>
          <p:txBody>
            <a:bodyPr wrap="none">
              <a:spAutoFit/>
            </a:bodyPr>
            <a:lstStyle/>
            <a:p>
              <a:pPr defTabSz="762000" eaLnBrk="0" hangingPunct="0"/>
              <a:r>
                <a:rPr kumimoji="1" lang="en-US" altLang="zh-CN" i="1">
                  <a:solidFill>
                    <a:srgbClr val="333399"/>
                  </a:solidFill>
                  <a:latin typeface="Arial" pitchFamily="34" charset="0"/>
                  <a:ea typeface="黑体" pitchFamily="49" charset="-122"/>
                </a:rPr>
                <a:t>t</a:t>
              </a:r>
              <a:r>
                <a:rPr kumimoji="1" lang="en-US" altLang="zh-CN">
                  <a:solidFill>
                    <a:srgbClr val="333399"/>
                  </a:solidFill>
                  <a:latin typeface="Arial" pitchFamily="34" charset="0"/>
                  <a:ea typeface="黑体" pitchFamily="49" charset="-122"/>
                </a:rPr>
                <a:t> = 2</a:t>
              </a:r>
              <a:r>
                <a:rPr kumimoji="1" lang="en-US" altLang="zh-CN">
                  <a:solidFill>
                    <a:srgbClr val="333399"/>
                  </a:solidFill>
                  <a:latin typeface="Arial" pitchFamily="34" charset="0"/>
                  <a:ea typeface="黑体" pitchFamily="49" charset="-122"/>
                  <a:sym typeface="Symbol" pitchFamily="18" charset="2"/>
                </a:rPr>
                <a:t></a:t>
              </a:r>
              <a:r>
                <a:rPr kumimoji="1" lang="en-US" altLang="zh-CN">
                  <a:solidFill>
                    <a:srgbClr val="333399"/>
                  </a:solidFill>
                  <a:latin typeface="Arial" pitchFamily="34" charset="0"/>
                  <a:ea typeface="黑体" pitchFamily="49" charset="-122"/>
                </a:rPr>
                <a:t> </a:t>
              </a:r>
              <a:r>
                <a:rPr kumimoji="1" lang="en-US" altLang="zh-CN">
                  <a:solidFill>
                    <a:srgbClr val="333399"/>
                  </a:solidFill>
                  <a:latin typeface="Arial" pitchFamily="34" charset="0"/>
                  <a:ea typeface="黑体" pitchFamily="49" charset="-122"/>
                  <a:sym typeface="Symbol" pitchFamily="18" charset="2"/>
                </a:rPr>
                <a:t> </a:t>
              </a:r>
            </a:p>
          </p:txBody>
        </p:sp>
        <p:sp>
          <p:nvSpPr>
            <p:cNvPr id="79945" name="Line 22"/>
            <p:cNvSpPr>
              <a:spLocks noChangeShapeType="1"/>
            </p:cNvSpPr>
            <p:nvPr/>
          </p:nvSpPr>
          <p:spPr bwMode="auto">
            <a:xfrm>
              <a:off x="913" y="1417"/>
              <a:ext cx="260" cy="0"/>
            </a:xfrm>
            <a:prstGeom prst="line">
              <a:avLst/>
            </a:prstGeom>
            <a:noFill/>
            <a:ln w="28575">
              <a:solidFill>
                <a:srgbClr val="333399"/>
              </a:solidFill>
              <a:round/>
              <a:headEnd/>
              <a:tailEnd type="triangle" w="sm" len="med"/>
            </a:ln>
          </p:spPr>
          <p:txBody>
            <a:bodyPr/>
            <a:lstStyle/>
            <a:p>
              <a:endParaRPr lang="zh-CN" altLang="en-US"/>
            </a:p>
          </p:txBody>
        </p:sp>
        <p:grpSp>
          <p:nvGrpSpPr>
            <p:cNvPr id="4" name="Group 23"/>
            <p:cNvGrpSpPr>
              <a:grpSpLocks/>
            </p:cNvGrpSpPr>
            <p:nvPr/>
          </p:nvGrpSpPr>
          <p:grpSpPr bwMode="auto">
            <a:xfrm>
              <a:off x="1247" y="754"/>
              <a:ext cx="1406" cy="272"/>
              <a:chOff x="1247" y="754"/>
              <a:chExt cx="1406" cy="272"/>
            </a:xfrm>
          </p:grpSpPr>
          <p:sp>
            <p:nvSpPr>
              <p:cNvPr id="79947" name="AutoShape 24"/>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p:spPr>
            <p:txBody>
              <a:bodyPr/>
              <a:lstStyle/>
              <a:p>
                <a:pPr algn="ctr" defTabSz="762000" eaLnBrk="0" hangingPunct="0"/>
                <a:endParaRPr kumimoji="1" lang="zh-CN" altLang="zh-CN">
                  <a:solidFill>
                    <a:srgbClr val="333399"/>
                  </a:solidFill>
                  <a:latin typeface="Arial" pitchFamily="34" charset="0"/>
                  <a:ea typeface="黑体" pitchFamily="49" charset="-122"/>
                </a:endParaRPr>
              </a:p>
            </p:txBody>
          </p:sp>
          <p:sp>
            <p:nvSpPr>
              <p:cNvPr id="79948" name="Text Box 25"/>
              <p:cNvSpPr txBox="1">
                <a:spLocks noChangeArrowheads="1"/>
              </p:cNvSpPr>
              <p:nvPr/>
            </p:nvSpPr>
            <p:spPr bwMode="auto">
              <a:xfrm>
                <a:off x="1247" y="754"/>
                <a:ext cx="1387" cy="250"/>
              </a:xfrm>
              <a:prstGeom prst="rect">
                <a:avLst/>
              </a:prstGeom>
              <a:noFill/>
              <a:ln w="12700">
                <a:noFill/>
                <a:miter lim="800000"/>
                <a:headEnd/>
                <a:tailEnd/>
              </a:ln>
            </p:spPr>
            <p:txBody>
              <a:bodyPr>
                <a:spAutoFit/>
              </a:bodyPr>
              <a:lstStyle/>
              <a:p>
                <a:pPr defTabSz="762000" eaLnBrk="0" hangingPunct="0"/>
                <a:r>
                  <a:rPr kumimoji="1" lang="en-US" altLang="zh-CN">
                    <a:solidFill>
                      <a:srgbClr val="333399"/>
                    </a:solidFill>
                    <a:latin typeface="Arial" pitchFamily="34" charset="0"/>
                    <a:ea typeface="黑体" pitchFamily="49" charset="-122"/>
                  </a:rPr>
                  <a:t>A </a:t>
                </a:r>
                <a:r>
                  <a:rPr kumimoji="1" lang="zh-CN" altLang="en-US">
                    <a:solidFill>
                      <a:srgbClr val="333399"/>
                    </a:solidFill>
                    <a:latin typeface="Arial" pitchFamily="34" charset="0"/>
                    <a:ea typeface="黑体" pitchFamily="49" charset="-122"/>
                  </a:rPr>
                  <a:t>检测到发生碰撞</a:t>
                </a:r>
              </a:p>
            </p:txBody>
          </p:sp>
        </p:grpSp>
      </p:grpSp>
      <p:grpSp>
        <p:nvGrpSpPr>
          <p:cNvPr id="5" name="Group 26"/>
          <p:cNvGrpSpPr>
            <a:grpSpLocks/>
          </p:cNvGrpSpPr>
          <p:nvPr/>
        </p:nvGrpSpPr>
        <p:grpSpPr bwMode="auto">
          <a:xfrm>
            <a:off x="6615113" y="533400"/>
            <a:ext cx="1844675" cy="969963"/>
            <a:chOff x="4167" y="336"/>
            <a:chExt cx="1162" cy="611"/>
          </a:xfrm>
        </p:grpSpPr>
        <p:grpSp>
          <p:nvGrpSpPr>
            <p:cNvPr id="6" name="Group 27"/>
            <p:cNvGrpSpPr>
              <a:grpSpLocks/>
            </p:cNvGrpSpPr>
            <p:nvPr/>
          </p:nvGrpSpPr>
          <p:grpSpPr bwMode="auto">
            <a:xfrm>
              <a:off x="4167" y="697"/>
              <a:ext cx="1027" cy="250"/>
              <a:chOff x="4167" y="697"/>
              <a:chExt cx="1027" cy="250"/>
            </a:xfrm>
          </p:grpSpPr>
          <p:sp>
            <p:nvSpPr>
              <p:cNvPr id="79942" name="Line 28"/>
              <p:cNvSpPr>
                <a:spLocks noChangeShapeType="1"/>
              </p:cNvSpPr>
              <p:nvPr/>
            </p:nvSpPr>
            <p:spPr bwMode="auto">
              <a:xfrm flipH="1">
                <a:off x="4167" y="847"/>
                <a:ext cx="261" cy="0"/>
              </a:xfrm>
              <a:prstGeom prst="line">
                <a:avLst/>
              </a:prstGeom>
              <a:noFill/>
              <a:ln w="28575">
                <a:solidFill>
                  <a:srgbClr val="333399"/>
                </a:solidFill>
                <a:round/>
                <a:headEnd/>
                <a:tailEnd type="triangle" w="sm" len="med"/>
              </a:ln>
            </p:spPr>
            <p:txBody>
              <a:bodyPr/>
              <a:lstStyle/>
              <a:p>
                <a:endParaRPr lang="zh-CN" altLang="en-US"/>
              </a:p>
            </p:txBody>
          </p:sp>
          <p:sp>
            <p:nvSpPr>
              <p:cNvPr id="79943" name="Text Box 29"/>
              <p:cNvSpPr txBox="1">
                <a:spLocks noChangeArrowheads="1"/>
              </p:cNvSpPr>
              <p:nvPr/>
            </p:nvSpPr>
            <p:spPr bwMode="auto">
              <a:xfrm>
                <a:off x="4411" y="697"/>
                <a:ext cx="783" cy="250"/>
              </a:xfrm>
              <a:prstGeom prst="rect">
                <a:avLst/>
              </a:prstGeom>
              <a:noFill/>
              <a:ln w="12700">
                <a:noFill/>
                <a:miter lim="800000"/>
                <a:headEnd/>
                <a:tailEnd/>
              </a:ln>
            </p:spPr>
            <p:txBody>
              <a:bodyPr wrap="none">
                <a:spAutoFit/>
              </a:bodyPr>
              <a:lstStyle/>
              <a:p>
                <a:pPr defTabSz="762000" eaLnBrk="0" hangingPunct="0"/>
                <a:r>
                  <a:rPr kumimoji="1" lang="en-US" altLang="zh-CN" i="1">
                    <a:solidFill>
                      <a:srgbClr val="333399"/>
                    </a:solidFill>
                    <a:latin typeface="Arial" pitchFamily="34" charset="0"/>
                    <a:ea typeface="黑体" pitchFamily="49" charset="-122"/>
                  </a:rPr>
                  <a:t>  t</a:t>
                </a:r>
                <a:r>
                  <a:rPr kumimoji="1" lang="en-US" altLang="zh-CN">
                    <a:solidFill>
                      <a:srgbClr val="333399"/>
                    </a:solidFill>
                    <a:latin typeface="Arial" pitchFamily="34" charset="0"/>
                    <a:ea typeface="黑体" pitchFamily="49" charset="-122"/>
                  </a:rPr>
                  <a:t> = </a:t>
                </a:r>
                <a:r>
                  <a:rPr kumimoji="1" lang="en-US" altLang="zh-CN">
                    <a:solidFill>
                      <a:srgbClr val="333399"/>
                    </a:solidFill>
                    <a:sym typeface="Symbol" pitchFamily="18" charset="2"/>
                  </a:rPr>
                  <a:t></a:t>
                </a:r>
                <a:r>
                  <a:rPr kumimoji="1" lang="en-US" altLang="zh-CN">
                    <a:solidFill>
                      <a:srgbClr val="333399"/>
                    </a:solidFill>
                    <a:latin typeface="Arial" pitchFamily="34" charset="0"/>
                    <a:ea typeface="黑体" pitchFamily="49" charset="-122"/>
                  </a:rPr>
                  <a:t> </a:t>
                </a:r>
                <a:r>
                  <a:rPr kumimoji="1" lang="en-US" altLang="zh-CN">
                    <a:solidFill>
                      <a:srgbClr val="333399"/>
                    </a:solidFill>
                    <a:latin typeface="Arial" pitchFamily="34" charset="0"/>
                    <a:ea typeface="黑体" pitchFamily="49" charset="-122"/>
                    <a:sym typeface="Symbol" pitchFamily="18" charset="2"/>
                  </a:rPr>
                  <a:t> </a:t>
                </a:r>
                <a:r>
                  <a:rPr kumimoji="1" lang="en-US" altLang="zh-CN" baseline="30000">
                    <a:solidFill>
                      <a:srgbClr val="333399"/>
                    </a:solidFill>
                    <a:latin typeface="Arial" pitchFamily="34" charset="0"/>
                    <a:ea typeface="黑体" pitchFamily="49" charset="-122"/>
                  </a:rPr>
                  <a:t> </a:t>
                </a:r>
              </a:p>
            </p:txBody>
          </p:sp>
        </p:grpSp>
        <p:grpSp>
          <p:nvGrpSpPr>
            <p:cNvPr id="7" name="Group 30"/>
            <p:cNvGrpSpPr>
              <a:grpSpLocks/>
            </p:cNvGrpSpPr>
            <p:nvPr/>
          </p:nvGrpSpPr>
          <p:grpSpPr bwMode="auto">
            <a:xfrm>
              <a:off x="4286" y="336"/>
              <a:ext cx="1043" cy="256"/>
              <a:chOff x="4286" y="336"/>
              <a:chExt cx="1043" cy="256"/>
            </a:xfrm>
          </p:grpSpPr>
          <p:sp>
            <p:nvSpPr>
              <p:cNvPr id="79940" name="AutoShape 31"/>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p:spPr>
            <p:txBody>
              <a:bodyPr/>
              <a:lstStyle/>
              <a:p>
                <a:pPr algn="ctr" defTabSz="762000" eaLnBrk="0" hangingPunct="0"/>
                <a:endParaRPr kumimoji="1" lang="zh-CN" altLang="zh-CN">
                  <a:solidFill>
                    <a:srgbClr val="333399"/>
                  </a:solidFill>
                  <a:latin typeface="Arial" pitchFamily="34" charset="0"/>
                  <a:ea typeface="黑体" pitchFamily="49" charset="-122"/>
                </a:endParaRPr>
              </a:p>
            </p:txBody>
          </p:sp>
          <p:sp>
            <p:nvSpPr>
              <p:cNvPr id="79941" name="Text Box 32"/>
              <p:cNvSpPr txBox="1">
                <a:spLocks noChangeArrowheads="1"/>
              </p:cNvSpPr>
              <p:nvPr/>
            </p:nvSpPr>
            <p:spPr bwMode="auto">
              <a:xfrm>
                <a:off x="4286" y="336"/>
                <a:ext cx="995" cy="250"/>
              </a:xfrm>
              <a:prstGeom prst="rect">
                <a:avLst/>
              </a:prstGeom>
              <a:noFill/>
              <a:ln w="12700">
                <a:noFill/>
                <a:miter lim="800000"/>
                <a:headEnd/>
                <a:tailEnd/>
              </a:ln>
            </p:spPr>
            <p:txBody>
              <a:bodyPr wrap="none">
                <a:spAutoFit/>
              </a:bodyPr>
              <a:lstStyle/>
              <a:p>
                <a:pPr defTabSz="762000" eaLnBrk="0" hangingPunct="0"/>
                <a:r>
                  <a:rPr kumimoji="1" lang="en-US" altLang="zh-CN">
                    <a:solidFill>
                      <a:srgbClr val="333399"/>
                    </a:solidFill>
                    <a:latin typeface="Arial" pitchFamily="34" charset="0"/>
                    <a:ea typeface="黑体" pitchFamily="49" charset="-122"/>
                  </a:rPr>
                  <a:t>  B </a:t>
                </a:r>
                <a:r>
                  <a:rPr kumimoji="1" lang="zh-CN" altLang="en-US">
                    <a:solidFill>
                      <a:srgbClr val="333399"/>
                    </a:solidFill>
                    <a:latin typeface="Arial" pitchFamily="34" charset="0"/>
                    <a:ea typeface="黑体" pitchFamily="49" charset="-122"/>
                  </a:rPr>
                  <a:t>发送数据</a:t>
                </a:r>
              </a:p>
            </p:txBody>
          </p:sp>
        </p:grpSp>
      </p:grpSp>
      <p:grpSp>
        <p:nvGrpSpPr>
          <p:cNvPr id="8" name="Group 33"/>
          <p:cNvGrpSpPr>
            <a:grpSpLocks/>
          </p:cNvGrpSpPr>
          <p:nvPr/>
        </p:nvGrpSpPr>
        <p:grpSpPr bwMode="auto">
          <a:xfrm>
            <a:off x="4067175" y="1373188"/>
            <a:ext cx="3725863" cy="1006475"/>
            <a:chOff x="2562" y="865"/>
            <a:chExt cx="2347" cy="634"/>
          </a:xfrm>
        </p:grpSpPr>
        <p:grpSp>
          <p:nvGrpSpPr>
            <p:cNvPr id="9" name="Group 34"/>
            <p:cNvGrpSpPr>
              <a:grpSpLocks/>
            </p:cNvGrpSpPr>
            <p:nvPr/>
          </p:nvGrpSpPr>
          <p:grpSpPr bwMode="auto">
            <a:xfrm>
              <a:off x="2562" y="1240"/>
              <a:ext cx="1546" cy="259"/>
              <a:chOff x="2562" y="1240"/>
              <a:chExt cx="1546" cy="259"/>
            </a:xfrm>
          </p:grpSpPr>
          <p:sp>
            <p:nvSpPr>
              <p:cNvPr id="79936" name="AutoShape 35"/>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p:spPr>
            <p:txBody>
              <a:bodyPr/>
              <a:lstStyle/>
              <a:p>
                <a:pPr algn="ctr" defTabSz="762000" eaLnBrk="0" hangingPunct="0"/>
                <a:endParaRPr kumimoji="1" lang="zh-CN" altLang="zh-CN">
                  <a:solidFill>
                    <a:srgbClr val="333399"/>
                  </a:solidFill>
                  <a:latin typeface="Arial" pitchFamily="34" charset="0"/>
                  <a:ea typeface="黑体" pitchFamily="49" charset="-122"/>
                </a:endParaRPr>
              </a:p>
            </p:txBody>
          </p:sp>
          <p:sp>
            <p:nvSpPr>
              <p:cNvPr id="79937" name="Text Box 36"/>
              <p:cNvSpPr txBox="1">
                <a:spLocks noChangeArrowheads="1"/>
              </p:cNvSpPr>
              <p:nvPr/>
            </p:nvSpPr>
            <p:spPr bwMode="auto">
              <a:xfrm>
                <a:off x="2562" y="1240"/>
                <a:ext cx="1546" cy="250"/>
              </a:xfrm>
              <a:prstGeom prst="rect">
                <a:avLst/>
              </a:prstGeom>
              <a:noFill/>
              <a:ln w="12700">
                <a:noFill/>
                <a:miter lim="800000"/>
                <a:headEnd/>
                <a:tailEnd/>
              </a:ln>
            </p:spPr>
            <p:txBody>
              <a:bodyPr>
                <a:spAutoFit/>
              </a:bodyPr>
              <a:lstStyle/>
              <a:p>
                <a:pPr defTabSz="762000" eaLnBrk="0" hangingPunct="0"/>
                <a:r>
                  <a:rPr kumimoji="1" lang="en-US" altLang="zh-CN">
                    <a:solidFill>
                      <a:srgbClr val="333399"/>
                    </a:solidFill>
                    <a:latin typeface="Arial" pitchFamily="34" charset="0"/>
                    <a:ea typeface="黑体" pitchFamily="49" charset="-122"/>
                  </a:rPr>
                  <a:t>B </a:t>
                </a:r>
                <a:r>
                  <a:rPr kumimoji="1" lang="zh-CN" altLang="en-US">
                    <a:solidFill>
                      <a:srgbClr val="333399"/>
                    </a:solidFill>
                    <a:latin typeface="Arial" pitchFamily="34" charset="0"/>
                    <a:ea typeface="黑体" pitchFamily="49" charset="-122"/>
                  </a:rPr>
                  <a:t>检测到发生碰撞</a:t>
                </a:r>
              </a:p>
            </p:txBody>
          </p:sp>
        </p:grpSp>
        <p:sp>
          <p:nvSpPr>
            <p:cNvPr id="79934" name="Line 37"/>
            <p:cNvSpPr>
              <a:spLocks noChangeShapeType="1"/>
            </p:cNvSpPr>
            <p:nvPr/>
          </p:nvSpPr>
          <p:spPr bwMode="auto">
            <a:xfrm flipH="1">
              <a:off x="4167" y="964"/>
              <a:ext cx="261" cy="0"/>
            </a:xfrm>
            <a:prstGeom prst="line">
              <a:avLst/>
            </a:prstGeom>
            <a:noFill/>
            <a:ln w="28575">
              <a:solidFill>
                <a:srgbClr val="333399"/>
              </a:solidFill>
              <a:round/>
              <a:headEnd/>
              <a:tailEnd type="triangle" w="sm" len="med"/>
            </a:ln>
          </p:spPr>
          <p:txBody>
            <a:bodyPr/>
            <a:lstStyle/>
            <a:p>
              <a:endParaRPr lang="zh-CN" altLang="en-US"/>
            </a:p>
          </p:txBody>
        </p:sp>
        <p:sp>
          <p:nvSpPr>
            <p:cNvPr id="79935" name="Text Box 38"/>
            <p:cNvSpPr txBox="1">
              <a:spLocks noChangeArrowheads="1"/>
            </p:cNvSpPr>
            <p:nvPr/>
          </p:nvSpPr>
          <p:spPr bwMode="auto">
            <a:xfrm>
              <a:off x="4410" y="865"/>
              <a:ext cx="499" cy="250"/>
            </a:xfrm>
            <a:prstGeom prst="rect">
              <a:avLst/>
            </a:prstGeom>
            <a:noFill/>
            <a:ln w="12700">
              <a:noFill/>
              <a:miter lim="800000"/>
              <a:headEnd/>
              <a:tailEnd/>
            </a:ln>
          </p:spPr>
          <p:txBody>
            <a:bodyPr wrap="none">
              <a:spAutoFit/>
            </a:bodyPr>
            <a:lstStyle/>
            <a:p>
              <a:pPr defTabSz="762000" eaLnBrk="0" hangingPunct="0"/>
              <a:r>
                <a:rPr kumimoji="1" lang="en-US" altLang="zh-CN" i="1">
                  <a:solidFill>
                    <a:srgbClr val="333399"/>
                  </a:solidFill>
                  <a:latin typeface="Arial" pitchFamily="34" charset="0"/>
                  <a:ea typeface="黑体" pitchFamily="49" charset="-122"/>
                </a:rPr>
                <a:t>  t</a:t>
              </a:r>
              <a:r>
                <a:rPr kumimoji="1" lang="en-US" altLang="zh-CN">
                  <a:solidFill>
                    <a:srgbClr val="333399"/>
                  </a:solidFill>
                  <a:latin typeface="Arial" pitchFamily="34" charset="0"/>
                  <a:ea typeface="黑体" pitchFamily="49" charset="-122"/>
                </a:rPr>
                <a:t> = </a:t>
              </a:r>
              <a:r>
                <a:rPr kumimoji="1" lang="en-US" altLang="zh-CN">
                  <a:solidFill>
                    <a:srgbClr val="333399"/>
                  </a:solidFill>
                  <a:sym typeface="Symbol" pitchFamily="18" charset="2"/>
                </a:rPr>
                <a:t></a:t>
              </a:r>
            </a:p>
          </p:txBody>
        </p:sp>
      </p:grpSp>
      <p:sp>
        <p:nvSpPr>
          <p:cNvPr id="413735" name="Rectangle 39"/>
          <p:cNvSpPr>
            <a:spLocks noChangeArrowheads="1"/>
          </p:cNvSpPr>
          <p:nvPr/>
        </p:nvSpPr>
        <p:spPr bwMode="auto">
          <a:xfrm>
            <a:off x="1692275" y="4364038"/>
            <a:ext cx="400050" cy="504825"/>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a:solidFill>
                  <a:srgbClr val="333399"/>
                </a:solidFill>
                <a:latin typeface="Arial" pitchFamily="34" charset="0"/>
                <a:ea typeface="黑体" pitchFamily="49" charset="-122"/>
              </a:rPr>
              <a:t>A</a:t>
            </a:r>
          </a:p>
        </p:txBody>
      </p:sp>
      <p:sp>
        <p:nvSpPr>
          <p:cNvPr id="413736" name="Rectangle 40"/>
          <p:cNvSpPr>
            <a:spLocks noChangeArrowheads="1"/>
          </p:cNvSpPr>
          <p:nvPr/>
        </p:nvSpPr>
        <p:spPr bwMode="auto">
          <a:xfrm>
            <a:off x="6403975" y="5141913"/>
            <a:ext cx="400050" cy="501650"/>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a:solidFill>
                  <a:srgbClr val="333399"/>
                </a:solidFill>
                <a:latin typeface="Arial" pitchFamily="34" charset="0"/>
                <a:ea typeface="黑体" pitchFamily="49" charset="-122"/>
              </a:rPr>
              <a:t>B</a:t>
            </a:r>
          </a:p>
        </p:txBody>
      </p:sp>
      <p:grpSp>
        <p:nvGrpSpPr>
          <p:cNvPr id="10" name="Group 41"/>
          <p:cNvGrpSpPr>
            <a:grpSpLocks/>
          </p:cNvGrpSpPr>
          <p:nvPr/>
        </p:nvGrpSpPr>
        <p:grpSpPr bwMode="auto">
          <a:xfrm>
            <a:off x="2092325" y="4437063"/>
            <a:ext cx="4100513" cy="142875"/>
            <a:chOff x="1318" y="2795"/>
            <a:chExt cx="2583" cy="90"/>
          </a:xfrm>
        </p:grpSpPr>
        <p:sp>
          <p:nvSpPr>
            <p:cNvPr id="79931" name="Rectangle 42"/>
            <p:cNvSpPr>
              <a:spLocks noChangeArrowheads="1"/>
            </p:cNvSpPr>
            <p:nvPr/>
          </p:nvSpPr>
          <p:spPr bwMode="auto">
            <a:xfrm>
              <a:off x="1318" y="2795"/>
              <a:ext cx="2462" cy="90"/>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79932" name="Line 43"/>
            <p:cNvSpPr>
              <a:spLocks noChangeShapeType="1"/>
            </p:cNvSpPr>
            <p:nvPr/>
          </p:nvSpPr>
          <p:spPr bwMode="auto">
            <a:xfrm>
              <a:off x="3780" y="2841"/>
              <a:ext cx="121" cy="0"/>
            </a:xfrm>
            <a:prstGeom prst="line">
              <a:avLst/>
            </a:prstGeom>
            <a:noFill/>
            <a:ln w="12700">
              <a:solidFill>
                <a:srgbClr val="333399"/>
              </a:solidFill>
              <a:round/>
              <a:headEnd/>
              <a:tailEnd type="triangle" w="sm" len="med"/>
            </a:ln>
          </p:spPr>
          <p:txBody>
            <a:bodyPr/>
            <a:lstStyle/>
            <a:p>
              <a:endParaRPr lang="zh-CN" altLang="en-US"/>
            </a:p>
          </p:txBody>
        </p:sp>
      </p:grpSp>
      <p:grpSp>
        <p:nvGrpSpPr>
          <p:cNvPr id="11" name="Group 44"/>
          <p:cNvGrpSpPr>
            <a:grpSpLocks/>
          </p:cNvGrpSpPr>
          <p:nvPr/>
        </p:nvGrpSpPr>
        <p:grpSpPr bwMode="auto">
          <a:xfrm>
            <a:off x="5810250" y="4651375"/>
            <a:ext cx="636588" cy="146050"/>
            <a:chOff x="3660" y="2930"/>
            <a:chExt cx="401" cy="92"/>
          </a:xfrm>
        </p:grpSpPr>
        <p:sp>
          <p:nvSpPr>
            <p:cNvPr id="79929" name="Rectangle 45"/>
            <p:cNvSpPr>
              <a:spLocks noChangeArrowheads="1"/>
            </p:cNvSpPr>
            <p:nvPr/>
          </p:nvSpPr>
          <p:spPr bwMode="auto">
            <a:xfrm>
              <a:off x="3780" y="2930"/>
              <a:ext cx="281" cy="92"/>
            </a:xfrm>
            <a:prstGeom prst="rect">
              <a:avLst/>
            </a:prstGeom>
            <a:solidFill>
              <a:srgbClr val="996600"/>
            </a:solidFill>
            <a:ln w="12700">
              <a:solidFill>
                <a:schemeClr val="tx1"/>
              </a:solidFill>
              <a:miter lim="800000"/>
              <a:headEnd/>
              <a:tailEnd/>
            </a:ln>
          </p:spPr>
          <p:txBody>
            <a:bodyPr wrap="none" anchor="ctr"/>
            <a:lstStyle/>
            <a:p>
              <a:endParaRPr lang="zh-CN" altLang="en-US"/>
            </a:p>
          </p:txBody>
        </p:sp>
        <p:sp>
          <p:nvSpPr>
            <p:cNvPr id="79930" name="Line 46"/>
            <p:cNvSpPr>
              <a:spLocks noChangeShapeType="1"/>
            </p:cNvSpPr>
            <p:nvPr/>
          </p:nvSpPr>
          <p:spPr bwMode="auto">
            <a:xfrm flipH="1">
              <a:off x="3660" y="2976"/>
              <a:ext cx="120" cy="0"/>
            </a:xfrm>
            <a:prstGeom prst="line">
              <a:avLst/>
            </a:prstGeom>
            <a:noFill/>
            <a:ln w="12700">
              <a:solidFill>
                <a:srgbClr val="333399"/>
              </a:solidFill>
              <a:round/>
              <a:headEnd/>
              <a:tailEnd type="triangle" w="sm" len="med"/>
            </a:ln>
          </p:spPr>
          <p:txBody>
            <a:bodyPr/>
            <a:lstStyle/>
            <a:p>
              <a:endParaRPr lang="zh-CN" altLang="en-US"/>
            </a:p>
          </p:txBody>
        </p:sp>
      </p:grpSp>
      <p:sp>
        <p:nvSpPr>
          <p:cNvPr id="413743" name="Line 47"/>
          <p:cNvSpPr>
            <a:spLocks noChangeShapeType="1"/>
          </p:cNvSpPr>
          <p:nvPr/>
        </p:nvSpPr>
        <p:spPr bwMode="auto">
          <a:xfrm>
            <a:off x="6345238" y="5284788"/>
            <a:ext cx="190500" cy="0"/>
          </a:xfrm>
          <a:prstGeom prst="line">
            <a:avLst/>
          </a:prstGeom>
          <a:noFill/>
          <a:ln w="12700">
            <a:solidFill>
              <a:srgbClr val="333399"/>
            </a:solidFill>
            <a:round/>
            <a:headEnd/>
            <a:tailEnd type="triangle" w="sm" len="med"/>
          </a:ln>
        </p:spPr>
        <p:txBody>
          <a:bodyPr/>
          <a:lstStyle/>
          <a:p>
            <a:endParaRPr lang="zh-CN" altLang="en-US"/>
          </a:p>
        </p:txBody>
      </p:sp>
      <p:grpSp>
        <p:nvGrpSpPr>
          <p:cNvPr id="12" name="Group 48"/>
          <p:cNvGrpSpPr>
            <a:grpSpLocks/>
          </p:cNvGrpSpPr>
          <p:nvPr/>
        </p:nvGrpSpPr>
        <p:grpSpPr bwMode="auto">
          <a:xfrm>
            <a:off x="1692275" y="5903913"/>
            <a:ext cx="5111750" cy="503237"/>
            <a:chOff x="1066" y="3719"/>
            <a:chExt cx="3220" cy="317"/>
          </a:xfrm>
        </p:grpSpPr>
        <p:sp>
          <p:nvSpPr>
            <p:cNvPr id="79924" name="Rectangle 49"/>
            <p:cNvSpPr>
              <a:spLocks noChangeArrowheads="1"/>
            </p:cNvSpPr>
            <p:nvPr/>
          </p:nvSpPr>
          <p:spPr bwMode="auto">
            <a:xfrm>
              <a:off x="1298" y="3900"/>
              <a:ext cx="720" cy="92"/>
            </a:xfrm>
            <a:prstGeom prst="rect">
              <a:avLst/>
            </a:prstGeom>
            <a:solidFill>
              <a:srgbClr val="996600"/>
            </a:solidFill>
            <a:ln w="12700">
              <a:solidFill>
                <a:schemeClr val="tx1"/>
              </a:solidFill>
              <a:miter lim="800000"/>
              <a:headEnd/>
              <a:tailEnd/>
            </a:ln>
          </p:spPr>
          <p:txBody>
            <a:bodyPr wrap="none" anchor="ctr"/>
            <a:lstStyle/>
            <a:p>
              <a:endParaRPr lang="zh-CN" altLang="en-US"/>
            </a:p>
          </p:txBody>
        </p:sp>
        <p:sp>
          <p:nvSpPr>
            <p:cNvPr id="79925" name="Rectangle 50"/>
            <p:cNvSpPr>
              <a:spLocks noChangeArrowheads="1"/>
            </p:cNvSpPr>
            <p:nvPr/>
          </p:nvSpPr>
          <p:spPr bwMode="auto">
            <a:xfrm>
              <a:off x="1298" y="3765"/>
              <a:ext cx="2763" cy="90"/>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79926" name="Rectangle 51"/>
            <p:cNvSpPr>
              <a:spLocks noChangeArrowheads="1"/>
            </p:cNvSpPr>
            <p:nvPr/>
          </p:nvSpPr>
          <p:spPr bwMode="auto">
            <a:xfrm>
              <a:off x="1066" y="3719"/>
              <a:ext cx="252" cy="317"/>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a:solidFill>
                    <a:srgbClr val="333399"/>
                  </a:solidFill>
                  <a:latin typeface="Arial" pitchFamily="34" charset="0"/>
                  <a:ea typeface="黑体" pitchFamily="49" charset="-122"/>
                </a:rPr>
                <a:t>A</a:t>
              </a:r>
            </a:p>
          </p:txBody>
        </p:sp>
        <p:sp>
          <p:nvSpPr>
            <p:cNvPr id="79927" name="Rectangle 52"/>
            <p:cNvSpPr>
              <a:spLocks noChangeArrowheads="1"/>
            </p:cNvSpPr>
            <p:nvPr/>
          </p:nvSpPr>
          <p:spPr bwMode="auto">
            <a:xfrm>
              <a:off x="4034" y="3719"/>
              <a:ext cx="252" cy="317"/>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a:solidFill>
                    <a:srgbClr val="333399"/>
                  </a:solidFill>
                  <a:latin typeface="Arial" pitchFamily="34" charset="0"/>
                  <a:ea typeface="黑体" pitchFamily="49" charset="-122"/>
                </a:rPr>
                <a:t>B</a:t>
              </a:r>
            </a:p>
          </p:txBody>
        </p:sp>
        <p:sp>
          <p:nvSpPr>
            <p:cNvPr id="79928" name="Line 53"/>
            <p:cNvSpPr>
              <a:spLocks noChangeShapeType="1"/>
            </p:cNvSpPr>
            <p:nvPr/>
          </p:nvSpPr>
          <p:spPr bwMode="auto">
            <a:xfrm flipH="1">
              <a:off x="1217" y="3946"/>
              <a:ext cx="120" cy="0"/>
            </a:xfrm>
            <a:prstGeom prst="line">
              <a:avLst/>
            </a:prstGeom>
            <a:noFill/>
            <a:ln w="12700">
              <a:solidFill>
                <a:srgbClr val="333399"/>
              </a:solidFill>
              <a:round/>
              <a:headEnd/>
              <a:tailEnd type="triangle" w="sm" len="med"/>
            </a:ln>
          </p:spPr>
          <p:txBody>
            <a:bodyPr/>
            <a:lstStyle/>
            <a:p>
              <a:endParaRPr lang="zh-CN" altLang="en-US"/>
            </a:p>
          </p:txBody>
        </p:sp>
      </p:grpSp>
      <p:sp>
        <p:nvSpPr>
          <p:cNvPr id="413750" name="Rectangle 54"/>
          <p:cNvSpPr>
            <a:spLocks noChangeArrowheads="1"/>
          </p:cNvSpPr>
          <p:nvPr/>
        </p:nvSpPr>
        <p:spPr bwMode="auto">
          <a:xfrm>
            <a:off x="6319838" y="3817938"/>
            <a:ext cx="127000" cy="146050"/>
          </a:xfrm>
          <a:prstGeom prst="rect">
            <a:avLst/>
          </a:prstGeom>
          <a:solidFill>
            <a:srgbClr val="996600"/>
          </a:solidFill>
          <a:ln w="12700">
            <a:solidFill>
              <a:schemeClr val="tx1"/>
            </a:solidFill>
            <a:miter lim="800000"/>
            <a:headEnd/>
            <a:tailEnd/>
          </a:ln>
        </p:spPr>
        <p:txBody>
          <a:bodyPr wrap="none" anchor="ctr"/>
          <a:lstStyle/>
          <a:p>
            <a:endParaRPr lang="zh-CN" altLang="en-US"/>
          </a:p>
        </p:txBody>
      </p:sp>
      <p:sp>
        <p:nvSpPr>
          <p:cNvPr id="413751" name="Rectangle 55"/>
          <p:cNvSpPr>
            <a:spLocks noChangeArrowheads="1"/>
          </p:cNvSpPr>
          <p:nvPr/>
        </p:nvSpPr>
        <p:spPr bwMode="auto">
          <a:xfrm>
            <a:off x="2092325" y="3602038"/>
            <a:ext cx="3400425" cy="144462"/>
          </a:xfrm>
          <a:prstGeom prst="rect">
            <a:avLst/>
          </a:prstGeom>
          <a:solidFill>
            <a:schemeClr val="accent1"/>
          </a:solidFill>
          <a:ln w="12700">
            <a:solidFill>
              <a:srgbClr val="333399"/>
            </a:solidFill>
            <a:miter lim="800000"/>
            <a:headEnd/>
            <a:tailEnd/>
          </a:ln>
        </p:spPr>
        <p:txBody>
          <a:bodyPr wrap="none" anchor="ctr"/>
          <a:lstStyle/>
          <a:p>
            <a:endParaRPr lang="zh-CN" altLang="en-US"/>
          </a:p>
        </p:txBody>
      </p:sp>
      <p:sp>
        <p:nvSpPr>
          <p:cNvPr id="413752" name="Rectangle 56"/>
          <p:cNvSpPr>
            <a:spLocks noChangeArrowheads="1"/>
          </p:cNvSpPr>
          <p:nvPr/>
        </p:nvSpPr>
        <p:spPr bwMode="auto">
          <a:xfrm>
            <a:off x="1692275" y="3530600"/>
            <a:ext cx="400050" cy="504825"/>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a:solidFill>
                  <a:srgbClr val="333399"/>
                </a:solidFill>
                <a:latin typeface="Arial" pitchFamily="34" charset="0"/>
                <a:ea typeface="黑体" pitchFamily="49" charset="-122"/>
              </a:rPr>
              <a:t>A</a:t>
            </a:r>
          </a:p>
        </p:txBody>
      </p:sp>
      <p:sp>
        <p:nvSpPr>
          <p:cNvPr id="413753" name="Rectangle 57"/>
          <p:cNvSpPr>
            <a:spLocks noChangeArrowheads="1"/>
          </p:cNvSpPr>
          <p:nvPr/>
        </p:nvSpPr>
        <p:spPr bwMode="auto">
          <a:xfrm>
            <a:off x="6403975" y="3530600"/>
            <a:ext cx="400050" cy="504825"/>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a:solidFill>
                  <a:srgbClr val="333399"/>
                </a:solidFill>
                <a:latin typeface="Arial" pitchFamily="34" charset="0"/>
                <a:ea typeface="黑体" pitchFamily="49" charset="-122"/>
              </a:rPr>
              <a:t>B</a:t>
            </a:r>
          </a:p>
        </p:txBody>
      </p:sp>
      <p:sp>
        <p:nvSpPr>
          <p:cNvPr id="413754" name="Line 58"/>
          <p:cNvSpPr>
            <a:spLocks noChangeShapeType="1"/>
          </p:cNvSpPr>
          <p:nvPr/>
        </p:nvSpPr>
        <p:spPr bwMode="auto">
          <a:xfrm>
            <a:off x="5492750" y="3675063"/>
            <a:ext cx="190500" cy="0"/>
          </a:xfrm>
          <a:prstGeom prst="line">
            <a:avLst/>
          </a:prstGeom>
          <a:noFill/>
          <a:ln w="12700">
            <a:solidFill>
              <a:srgbClr val="333399"/>
            </a:solidFill>
            <a:round/>
            <a:headEnd/>
            <a:tailEnd type="triangle" w="sm" len="med"/>
          </a:ln>
        </p:spPr>
        <p:txBody>
          <a:bodyPr/>
          <a:lstStyle/>
          <a:p>
            <a:endParaRPr lang="zh-CN" altLang="en-US"/>
          </a:p>
        </p:txBody>
      </p:sp>
      <p:sp>
        <p:nvSpPr>
          <p:cNvPr id="413755" name="Line 59"/>
          <p:cNvSpPr>
            <a:spLocks noChangeShapeType="1"/>
          </p:cNvSpPr>
          <p:nvPr/>
        </p:nvSpPr>
        <p:spPr bwMode="auto">
          <a:xfrm flipH="1">
            <a:off x="6129338" y="3889375"/>
            <a:ext cx="190500" cy="0"/>
          </a:xfrm>
          <a:prstGeom prst="line">
            <a:avLst/>
          </a:prstGeom>
          <a:noFill/>
          <a:ln w="12700">
            <a:solidFill>
              <a:srgbClr val="333399"/>
            </a:solidFill>
            <a:round/>
            <a:headEnd/>
            <a:tailEnd type="triangle" w="sm" len="med"/>
          </a:ln>
        </p:spPr>
        <p:txBody>
          <a:bodyPr/>
          <a:lstStyle/>
          <a:p>
            <a:endParaRPr lang="zh-CN" altLang="en-US"/>
          </a:p>
        </p:txBody>
      </p:sp>
      <p:sp>
        <p:nvSpPr>
          <p:cNvPr id="413756" name="Text Box 60"/>
          <p:cNvSpPr txBox="1">
            <a:spLocks noChangeArrowheads="1"/>
          </p:cNvSpPr>
          <p:nvPr/>
        </p:nvSpPr>
        <p:spPr bwMode="auto">
          <a:xfrm>
            <a:off x="293688" y="2374900"/>
            <a:ext cx="1325562" cy="1233488"/>
          </a:xfrm>
          <a:prstGeom prst="rect">
            <a:avLst/>
          </a:prstGeom>
          <a:noFill/>
          <a:ln w="12700">
            <a:noFill/>
            <a:miter lim="800000"/>
            <a:headEnd/>
            <a:tailEnd/>
          </a:ln>
        </p:spPr>
        <p:txBody>
          <a:bodyPr wrap="none">
            <a:spAutoFit/>
          </a:bodyPr>
          <a:lstStyle/>
          <a:p>
            <a:pPr algn="ctr" defTabSz="762000" eaLnBrk="0" hangingPunct="0">
              <a:lnSpc>
                <a:spcPct val="90000"/>
              </a:lnSpc>
            </a:pPr>
            <a:r>
              <a:rPr kumimoji="1" lang="en-US" altLang="zh-CN" i="1">
                <a:solidFill>
                  <a:srgbClr val="333399"/>
                </a:solidFill>
                <a:latin typeface="Arial" pitchFamily="34" charset="0"/>
                <a:ea typeface="黑体" pitchFamily="49" charset="-122"/>
              </a:rPr>
              <a:t> t</a:t>
            </a:r>
            <a:r>
              <a:rPr kumimoji="1" lang="en-US" altLang="zh-CN">
                <a:solidFill>
                  <a:srgbClr val="333399"/>
                </a:solidFill>
                <a:latin typeface="Arial" pitchFamily="34" charset="0"/>
                <a:ea typeface="黑体" pitchFamily="49" charset="-122"/>
              </a:rPr>
              <a:t> = 0</a:t>
            </a:r>
            <a:endParaRPr kumimoji="1" lang="en-US" altLang="zh-CN" baseline="30000">
              <a:solidFill>
                <a:srgbClr val="333399"/>
              </a:solidFill>
              <a:latin typeface="Arial" pitchFamily="34" charset="0"/>
              <a:ea typeface="黑体" pitchFamily="49" charset="-122"/>
            </a:endParaRPr>
          </a:p>
          <a:p>
            <a:pPr algn="ctr" defTabSz="762000" eaLnBrk="0" hangingPunct="0">
              <a:lnSpc>
                <a:spcPct val="95000"/>
              </a:lnSpc>
            </a:pPr>
            <a:r>
              <a:rPr kumimoji="1" lang="en-US" altLang="zh-CN">
                <a:solidFill>
                  <a:srgbClr val="333399"/>
                </a:solidFill>
                <a:latin typeface="Arial" pitchFamily="34" charset="0"/>
                <a:ea typeface="黑体" pitchFamily="49" charset="-122"/>
              </a:rPr>
              <a:t>  A </a:t>
            </a:r>
            <a:r>
              <a:rPr kumimoji="1" lang="zh-CN" altLang="en-US">
                <a:solidFill>
                  <a:srgbClr val="333399"/>
                </a:solidFill>
                <a:latin typeface="Arial" pitchFamily="34" charset="0"/>
                <a:ea typeface="黑体" pitchFamily="49" charset="-122"/>
              </a:rPr>
              <a:t>检测到</a:t>
            </a:r>
          </a:p>
          <a:p>
            <a:pPr algn="ctr" defTabSz="762000" eaLnBrk="0" hangingPunct="0">
              <a:lnSpc>
                <a:spcPct val="95000"/>
              </a:lnSpc>
            </a:pPr>
            <a:r>
              <a:rPr kumimoji="1" lang="zh-CN" altLang="en-US">
                <a:solidFill>
                  <a:srgbClr val="333399"/>
                </a:solidFill>
                <a:latin typeface="Arial" pitchFamily="34" charset="0"/>
                <a:ea typeface="黑体" pitchFamily="49" charset="-122"/>
              </a:rPr>
              <a:t>信道空闲</a:t>
            </a:r>
          </a:p>
          <a:p>
            <a:pPr algn="ctr" defTabSz="762000" eaLnBrk="0" hangingPunct="0">
              <a:lnSpc>
                <a:spcPct val="95000"/>
              </a:lnSpc>
            </a:pPr>
            <a:r>
              <a:rPr kumimoji="1" lang="zh-CN" altLang="en-US">
                <a:solidFill>
                  <a:srgbClr val="333399"/>
                </a:solidFill>
                <a:latin typeface="Arial" pitchFamily="34" charset="0"/>
                <a:ea typeface="黑体" pitchFamily="49" charset="-122"/>
              </a:rPr>
              <a:t>发送数据</a:t>
            </a:r>
          </a:p>
        </p:txBody>
      </p:sp>
      <p:grpSp>
        <p:nvGrpSpPr>
          <p:cNvPr id="13" name="Group 61"/>
          <p:cNvGrpSpPr>
            <a:grpSpLocks/>
          </p:cNvGrpSpPr>
          <p:nvPr/>
        </p:nvGrpSpPr>
        <p:grpSpPr bwMode="auto">
          <a:xfrm>
            <a:off x="1995488" y="2808288"/>
            <a:ext cx="446087" cy="142875"/>
            <a:chOff x="1176" y="1872"/>
            <a:chExt cx="336" cy="96"/>
          </a:xfrm>
        </p:grpSpPr>
        <p:sp>
          <p:nvSpPr>
            <p:cNvPr id="79922" name="Rectangle 62"/>
            <p:cNvSpPr>
              <a:spLocks noChangeArrowheads="1"/>
            </p:cNvSpPr>
            <p:nvPr/>
          </p:nvSpPr>
          <p:spPr bwMode="auto">
            <a:xfrm>
              <a:off x="1176" y="1872"/>
              <a:ext cx="192" cy="96"/>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79923" name="Line 63"/>
            <p:cNvSpPr>
              <a:spLocks noChangeShapeType="1"/>
            </p:cNvSpPr>
            <p:nvPr/>
          </p:nvSpPr>
          <p:spPr bwMode="auto">
            <a:xfrm>
              <a:off x="1368" y="1926"/>
              <a:ext cx="144" cy="0"/>
            </a:xfrm>
            <a:prstGeom prst="line">
              <a:avLst/>
            </a:prstGeom>
            <a:noFill/>
            <a:ln w="12700">
              <a:solidFill>
                <a:schemeClr val="tx1"/>
              </a:solidFill>
              <a:round/>
              <a:headEnd/>
              <a:tailEnd type="triangle" w="sm" len="med"/>
            </a:ln>
          </p:spPr>
          <p:txBody>
            <a:bodyPr/>
            <a:lstStyle/>
            <a:p>
              <a:endParaRPr lang="zh-CN" altLang="en-US"/>
            </a:p>
          </p:txBody>
        </p:sp>
      </p:grpSp>
      <p:sp>
        <p:nvSpPr>
          <p:cNvPr id="413760" name="Rectangle 64"/>
          <p:cNvSpPr>
            <a:spLocks noChangeArrowheads="1"/>
          </p:cNvSpPr>
          <p:nvPr/>
        </p:nvSpPr>
        <p:spPr bwMode="auto">
          <a:xfrm>
            <a:off x="1692275" y="2736850"/>
            <a:ext cx="400050" cy="503238"/>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a:solidFill>
                  <a:srgbClr val="333399"/>
                </a:solidFill>
                <a:latin typeface="Arial" pitchFamily="34" charset="0"/>
                <a:ea typeface="黑体" pitchFamily="49" charset="-122"/>
              </a:rPr>
              <a:t>A</a:t>
            </a:r>
          </a:p>
        </p:txBody>
      </p:sp>
      <p:sp>
        <p:nvSpPr>
          <p:cNvPr id="413761" name="Rectangle 65"/>
          <p:cNvSpPr>
            <a:spLocks noChangeArrowheads="1"/>
          </p:cNvSpPr>
          <p:nvPr/>
        </p:nvSpPr>
        <p:spPr bwMode="auto">
          <a:xfrm>
            <a:off x="6403975" y="2736850"/>
            <a:ext cx="400050" cy="503238"/>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a:solidFill>
                  <a:srgbClr val="333399"/>
                </a:solidFill>
                <a:latin typeface="Arial" pitchFamily="34" charset="0"/>
                <a:ea typeface="黑体" pitchFamily="49" charset="-122"/>
              </a:rPr>
              <a:t>B</a:t>
            </a:r>
          </a:p>
        </p:txBody>
      </p:sp>
      <p:sp>
        <p:nvSpPr>
          <p:cNvPr id="79909" name="Text Box 66"/>
          <p:cNvSpPr txBox="1">
            <a:spLocks noChangeArrowheads="1"/>
          </p:cNvSpPr>
          <p:nvPr/>
        </p:nvSpPr>
        <p:spPr bwMode="auto">
          <a:xfrm>
            <a:off x="779463" y="447675"/>
            <a:ext cx="682625" cy="396875"/>
          </a:xfrm>
          <a:prstGeom prst="rect">
            <a:avLst/>
          </a:prstGeom>
          <a:noFill/>
          <a:ln w="12700">
            <a:noFill/>
            <a:miter lim="800000"/>
            <a:headEnd/>
            <a:tailEnd/>
          </a:ln>
        </p:spPr>
        <p:txBody>
          <a:bodyPr wrap="none">
            <a:spAutoFit/>
          </a:bodyPr>
          <a:lstStyle/>
          <a:p>
            <a:pPr defTabSz="762000" eaLnBrk="0" hangingPunct="0"/>
            <a:r>
              <a:rPr kumimoji="1" lang="en-US" altLang="zh-CN" i="1">
                <a:solidFill>
                  <a:srgbClr val="333399"/>
                </a:solidFill>
                <a:latin typeface="Arial" pitchFamily="34" charset="0"/>
                <a:ea typeface="黑体" pitchFamily="49" charset="-122"/>
              </a:rPr>
              <a:t>t</a:t>
            </a:r>
            <a:r>
              <a:rPr kumimoji="1" lang="en-US" altLang="zh-CN">
                <a:solidFill>
                  <a:srgbClr val="333399"/>
                </a:solidFill>
                <a:latin typeface="Arial" pitchFamily="34" charset="0"/>
                <a:ea typeface="黑体" pitchFamily="49" charset="-122"/>
              </a:rPr>
              <a:t> = 0</a:t>
            </a:r>
            <a:endParaRPr kumimoji="1" lang="en-US" altLang="zh-CN" baseline="30000">
              <a:solidFill>
                <a:srgbClr val="333399"/>
              </a:solidFill>
              <a:latin typeface="Arial" pitchFamily="34" charset="0"/>
              <a:ea typeface="黑体" pitchFamily="49" charset="-122"/>
            </a:endParaRPr>
          </a:p>
        </p:txBody>
      </p:sp>
      <p:sp>
        <p:nvSpPr>
          <p:cNvPr id="79910" name="Line 67"/>
          <p:cNvSpPr>
            <a:spLocks noChangeShapeType="1"/>
          </p:cNvSpPr>
          <p:nvPr/>
        </p:nvSpPr>
        <p:spPr bwMode="auto">
          <a:xfrm>
            <a:off x="1449388" y="652463"/>
            <a:ext cx="412750" cy="0"/>
          </a:xfrm>
          <a:prstGeom prst="line">
            <a:avLst/>
          </a:prstGeom>
          <a:noFill/>
          <a:ln w="28575">
            <a:solidFill>
              <a:srgbClr val="333399"/>
            </a:solidFill>
            <a:round/>
            <a:headEnd/>
            <a:tailEnd type="triangle" w="sm" len="med"/>
          </a:ln>
        </p:spPr>
        <p:txBody>
          <a:bodyPr/>
          <a:lstStyle/>
          <a:p>
            <a:endParaRPr lang="zh-CN" altLang="en-US"/>
          </a:p>
        </p:txBody>
      </p:sp>
      <p:grpSp>
        <p:nvGrpSpPr>
          <p:cNvPr id="14" name="Group 68"/>
          <p:cNvGrpSpPr>
            <a:grpSpLocks/>
          </p:cNvGrpSpPr>
          <p:nvPr/>
        </p:nvGrpSpPr>
        <p:grpSpPr bwMode="auto">
          <a:xfrm>
            <a:off x="4500563" y="4921250"/>
            <a:ext cx="4578350" cy="915988"/>
            <a:chOff x="2835" y="3100"/>
            <a:chExt cx="2884" cy="577"/>
          </a:xfrm>
        </p:grpSpPr>
        <p:sp>
          <p:nvSpPr>
            <p:cNvPr id="79920" name="Text Box 69"/>
            <p:cNvSpPr txBox="1">
              <a:spLocks noChangeArrowheads="1"/>
            </p:cNvSpPr>
            <p:nvPr/>
          </p:nvSpPr>
          <p:spPr bwMode="auto">
            <a:xfrm>
              <a:off x="4332" y="3100"/>
              <a:ext cx="1387" cy="577"/>
            </a:xfrm>
            <a:prstGeom prst="rect">
              <a:avLst/>
            </a:prstGeom>
            <a:noFill/>
            <a:ln w="12700">
              <a:noFill/>
              <a:miter lim="800000"/>
              <a:headEnd/>
              <a:tailEnd/>
            </a:ln>
          </p:spPr>
          <p:txBody>
            <a:bodyPr wrap="none">
              <a:spAutoFit/>
            </a:bodyPr>
            <a:lstStyle/>
            <a:p>
              <a:pPr defTabSz="762000" eaLnBrk="0" hangingPunct="0">
                <a:lnSpc>
                  <a:spcPct val="90000"/>
                </a:lnSpc>
              </a:pPr>
              <a:r>
                <a:rPr kumimoji="1" lang="en-US" altLang="zh-CN" i="1">
                  <a:solidFill>
                    <a:srgbClr val="333399"/>
                  </a:solidFill>
                  <a:latin typeface="Arial" pitchFamily="34" charset="0"/>
                  <a:ea typeface="黑体" pitchFamily="49" charset="-122"/>
                </a:rPr>
                <a:t>t</a:t>
              </a:r>
              <a:r>
                <a:rPr kumimoji="1" lang="en-US" altLang="zh-CN">
                  <a:solidFill>
                    <a:srgbClr val="333399"/>
                  </a:solidFill>
                  <a:latin typeface="Arial" pitchFamily="34" charset="0"/>
                  <a:ea typeface="黑体" pitchFamily="49" charset="-122"/>
                </a:rPr>
                <a:t> = </a:t>
              </a:r>
              <a:r>
                <a:rPr kumimoji="1" lang="en-US" altLang="zh-CN">
                  <a:solidFill>
                    <a:srgbClr val="333399"/>
                  </a:solidFill>
                  <a:sym typeface="Symbol" pitchFamily="18" charset="2"/>
                </a:rPr>
                <a:t></a:t>
              </a:r>
              <a:endParaRPr kumimoji="1" lang="en-US" altLang="zh-CN" baseline="30000">
                <a:solidFill>
                  <a:srgbClr val="333399"/>
                </a:solidFill>
                <a:latin typeface="Arial" pitchFamily="34" charset="0"/>
                <a:ea typeface="黑体" pitchFamily="49" charset="-122"/>
              </a:endParaRPr>
            </a:p>
            <a:p>
              <a:pPr defTabSz="762000" eaLnBrk="0" hangingPunct="0">
                <a:lnSpc>
                  <a:spcPct val="90000"/>
                </a:lnSpc>
              </a:pPr>
              <a:r>
                <a:rPr kumimoji="1" lang="en-US" altLang="zh-CN">
                  <a:solidFill>
                    <a:srgbClr val="333399"/>
                  </a:solidFill>
                  <a:latin typeface="Arial" pitchFamily="34" charset="0"/>
                  <a:ea typeface="黑体" pitchFamily="49" charset="-122"/>
                </a:rPr>
                <a:t>B </a:t>
              </a:r>
              <a:r>
                <a:rPr kumimoji="1" lang="zh-CN" altLang="en-US">
                  <a:solidFill>
                    <a:srgbClr val="333399"/>
                  </a:solidFill>
                  <a:latin typeface="Arial" pitchFamily="34" charset="0"/>
                  <a:ea typeface="黑体" pitchFamily="49" charset="-122"/>
                </a:rPr>
                <a:t>检测到发生碰撞</a:t>
              </a:r>
            </a:p>
            <a:p>
              <a:pPr defTabSz="762000" eaLnBrk="0" hangingPunct="0">
                <a:lnSpc>
                  <a:spcPct val="90000"/>
                </a:lnSpc>
              </a:pPr>
              <a:r>
                <a:rPr kumimoji="1" lang="zh-CN" altLang="en-US">
                  <a:solidFill>
                    <a:srgbClr val="333399"/>
                  </a:solidFill>
                  <a:latin typeface="Arial" pitchFamily="34" charset="0"/>
                  <a:ea typeface="黑体" pitchFamily="49" charset="-122"/>
                </a:rPr>
                <a:t>停止发送</a:t>
              </a:r>
            </a:p>
          </p:txBody>
        </p:sp>
        <p:sp>
          <p:nvSpPr>
            <p:cNvPr id="79921" name="Text Box 70"/>
            <p:cNvSpPr txBox="1">
              <a:spLocks noChangeArrowheads="1"/>
            </p:cNvSpPr>
            <p:nvPr/>
          </p:nvSpPr>
          <p:spPr bwMode="auto">
            <a:xfrm>
              <a:off x="2835" y="3339"/>
              <a:ext cx="543" cy="250"/>
            </a:xfrm>
            <a:prstGeom prst="rect">
              <a:avLst/>
            </a:prstGeom>
            <a:noFill/>
            <a:ln w="9525">
              <a:noFill/>
              <a:miter lim="800000"/>
              <a:headEnd/>
              <a:tailEnd/>
            </a:ln>
          </p:spPr>
          <p:txBody>
            <a:bodyPr wrap="none">
              <a:spAutoFit/>
            </a:bodyPr>
            <a:lstStyle/>
            <a:p>
              <a:r>
                <a:rPr lang="en-US" altLang="zh-CN" b="1">
                  <a:solidFill>
                    <a:schemeClr val="hlink"/>
                  </a:solidFill>
                </a:rPr>
                <a:t>STOP</a:t>
              </a:r>
            </a:p>
          </p:txBody>
        </p:sp>
      </p:grpSp>
      <p:grpSp>
        <p:nvGrpSpPr>
          <p:cNvPr id="15" name="Group 71"/>
          <p:cNvGrpSpPr>
            <a:grpSpLocks/>
          </p:cNvGrpSpPr>
          <p:nvPr/>
        </p:nvGrpSpPr>
        <p:grpSpPr bwMode="auto">
          <a:xfrm>
            <a:off x="323850" y="5661025"/>
            <a:ext cx="2592388" cy="939800"/>
            <a:chOff x="204" y="3566"/>
            <a:chExt cx="1633" cy="592"/>
          </a:xfrm>
        </p:grpSpPr>
        <p:sp>
          <p:nvSpPr>
            <p:cNvPr id="79918" name="Text Box 72"/>
            <p:cNvSpPr txBox="1">
              <a:spLocks noChangeArrowheads="1"/>
            </p:cNvSpPr>
            <p:nvPr/>
          </p:nvSpPr>
          <p:spPr bwMode="auto">
            <a:xfrm>
              <a:off x="204" y="3581"/>
              <a:ext cx="756" cy="577"/>
            </a:xfrm>
            <a:prstGeom prst="rect">
              <a:avLst/>
            </a:prstGeom>
            <a:noFill/>
            <a:ln w="12700">
              <a:noFill/>
              <a:miter lim="800000"/>
              <a:headEnd/>
              <a:tailEnd/>
            </a:ln>
          </p:spPr>
          <p:txBody>
            <a:bodyPr wrap="none">
              <a:spAutoFit/>
            </a:bodyPr>
            <a:lstStyle/>
            <a:p>
              <a:pPr defTabSz="762000" eaLnBrk="0" hangingPunct="0">
                <a:lnSpc>
                  <a:spcPct val="90000"/>
                </a:lnSpc>
              </a:pPr>
              <a:r>
                <a:rPr kumimoji="1" lang="en-US" altLang="zh-CN" i="1">
                  <a:solidFill>
                    <a:srgbClr val="333399"/>
                  </a:solidFill>
                  <a:latin typeface="Arial" pitchFamily="34" charset="0"/>
                  <a:ea typeface="黑体" pitchFamily="49" charset="-122"/>
                </a:rPr>
                <a:t>t</a:t>
              </a:r>
              <a:r>
                <a:rPr kumimoji="1" lang="en-US" altLang="zh-CN">
                  <a:solidFill>
                    <a:srgbClr val="333399"/>
                  </a:solidFill>
                  <a:latin typeface="Arial" pitchFamily="34" charset="0"/>
                  <a:ea typeface="黑体" pitchFamily="49" charset="-122"/>
                </a:rPr>
                <a:t> = 2</a:t>
              </a:r>
              <a:r>
                <a:rPr kumimoji="1" lang="en-US" altLang="zh-CN">
                  <a:solidFill>
                    <a:srgbClr val="333399"/>
                  </a:solidFill>
                  <a:sym typeface="Symbol" pitchFamily="18" charset="2"/>
                </a:rPr>
                <a:t></a:t>
              </a:r>
              <a:r>
                <a:rPr kumimoji="1" lang="en-US" altLang="zh-CN">
                  <a:solidFill>
                    <a:srgbClr val="333399"/>
                  </a:solidFill>
                  <a:latin typeface="Arial" pitchFamily="34" charset="0"/>
                  <a:ea typeface="黑体" pitchFamily="49" charset="-122"/>
                </a:rPr>
                <a:t> </a:t>
              </a:r>
              <a:r>
                <a:rPr kumimoji="1" lang="en-US" altLang="zh-CN">
                  <a:solidFill>
                    <a:srgbClr val="333399"/>
                  </a:solidFill>
                  <a:latin typeface="Arial" pitchFamily="34" charset="0"/>
                  <a:ea typeface="黑体" pitchFamily="49" charset="-122"/>
                  <a:sym typeface="Symbol" pitchFamily="18" charset="2"/>
                </a:rPr>
                <a:t> </a:t>
              </a:r>
              <a:endParaRPr kumimoji="1" lang="en-US" altLang="zh-CN" baseline="30000">
                <a:solidFill>
                  <a:srgbClr val="333399"/>
                </a:solidFill>
                <a:latin typeface="Arial" pitchFamily="34" charset="0"/>
                <a:ea typeface="黑体" pitchFamily="49" charset="-122"/>
              </a:endParaRPr>
            </a:p>
            <a:p>
              <a:pPr defTabSz="762000" eaLnBrk="0" hangingPunct="0">
                <a:lnSpc>
                  <a:spcPct val="90000"/>
                </a:lnSpc>
              </a:pPr>
              <a:r>
                <a:rPr kumimoji="1" lang="en-US" altLang="zh-CN">
                  <a:solidFill>
                    <a:srgbClr val="333399"/>
                  </a:solidFill>
                  <a:latin typeface="Arial" pitchFamily="34" charset="0"/>
                  <a:ea typeface="黑体" pitchFamily="49" charset="-122"/>
                </a:rPr>
                <a:t>A </a:t>
              </a:r>
              <a:r>
                <a:rPr kumimoji="1" lang="zh-CN" altLang="en-US">
                  <a:solidFill>
                    <a:srgbClr val="333399"/>
                  </a:solidFill>
                  <a:latin typeface="Arial" pitchFamily="34" charset="0"/>
                  <a:ea typeface="黑体" pitchFamily="49" charset="-122"/>
                </a:rPr>
                <a:t>检测到</a:t>
              </a:r>
            </a:p>
            <a:p>
              <a:pPr defTabSz="762000" eaLnBrk="0" hangingPunct="0">
                <a:lnSpc>
                  <a:spcPct val="90000"/>
                </a:lnSpc>
              </a:pPr>
              <a:r>
                <a:rPr kumimoji="1" lang="zh-CN" altLang="en-US">
                  <a:solidFill>
                    <a:srgbClr val="333399"/>
                  </a:solidFill>
                  <a:latin typeface="Arial" pitchFamily="34" charset="0"/>
                  <a:ea typeface="黑体" pitchFamily="49" charset="-122"/>
                </a:rPr>
                <a:t>发生碰撞</a:t>
              </a:r>
            </a:p>
          </p:txBody>
        </p:sp>
        <p:sp>
          <p:nvSpPr>
            <p:cNvPr id="79919" name="Text Box 73"/>
            <p:cNvSpPr txBox="1">
              <a:spLocks noChangeArrowheads="1"/>
            </p:cNvSpPr>
            <p:nvPr/>
          </p:nvSpPr>
          <p:spPr bwMode="auto">
            <a:xfrm>
              <a:off x="1294" y="3566"/>
              <a:ext cx="543" cy="250"/>
            </a:xfrm>
            <a:prstGeom prst="rect">
              <a:avLst/>
            </a:prstGeom>
            <a:noFill/>
            <a:ln w="9525">
              <a:noFill/>
              <a:miter lim="800000"/>
              <a:headEnd/>
              <a:tailEnd/>
            </a:ln>
          </p:spPr>
          <p:txBody>
            <a:bodyPr wrap="none">
              <a:spAutoFit/>
            </a:bodyPr>
            <a:lstStyle/>
            <a:p>
              <a:r>
                <a:rPr lang="en-US" altLang="zh-CN" b="1">
                  <a:solidFill>
                    <a:schemeClr val="hlink"/>
                  </a:solidFill>
                </a:rPr>
                <a:t>STOP</a:t>
              </a:r>
            </a:p>
          </p:txBody>
        </p:sp>
      </p:grpSp>
      <p:sp>
        <p:nvSpPr>
          <p:cNvPr id="413770" name="Rectangle 74"/>
          <p:cNvSpPr>
            <a:spLocks noChangeArrowheads="1"/>
          </p:cNvSpPr>
          <p:nvPr/>
        </p:nvSpPr>
        <p:spPr bwMode="auto">
          <a:xfrm>
            <a:off x="1692275" y="5141913"/>
            <a:ext cx="400050" cy="501650"/>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a:solidFill>
                  <a:srgbClr val="333399"/>
                </a:solidFill>
                <a:latin typeface="Arial" pitchFamily="34" charset="0"/>
                <a:ea typeface="黑体" pitchFamily="49" charset="-122"/>
              </a:rPr>
              <a:t>A</a:t>
            </a:r>
          </a:p>
        </p:txBody>
      </p:sp>
      <p:sp>
        <p:nvSpPr>
          <p:cNvPr id="413771" name="Rectangle 75"/>
          <p:cNvSpPr>
            <a:spLocks noChangeArrowheads="1"/>
          </p:cNvSpPr>
          <p:nvPr/>
        </p:nvSpPr>
        <p:spPr bwMode="auto">
          <a:xfrm>
            <a:off x="6403975" y="4364038"/>
            <a:ext cx="400050" cy="504825"/>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a:solidFill>
                  <a:srgbClr val="333399"/>
                </a:solidFill>
                <a:latin typeface="Arial" pitchFamily="34" charset="0"/>
                <a:ea typeface="黑体" pitchFamily="49" charset="-122"/>
              </a:rPr>
              <a:t>B</a:t>
            </a:r>
          </a:p>
        </p:txBody>
      </p:sp>
      <p:sp>
        <p:nvSpPr>
          <p:cNvPr id="79915" name="Text Box 76"/>
          <p:cNvSpPr txBox="1">
            <a:spLocks noChangeArrowheads="1"/>
          </p:cNvSpPr>
          <p:nvPr/>
        </p:nvSpPr>
        <p:spPr bwMode="auto">
          <a:xfrm>
            <a:off x="6657298" y="1781175"/>
            <a:ext cx="2241318" cy="830997"/>
          </a:xfrm>
          <a:prstGeom prst="rect">
            <a:avLst/>
          </a:prstGeom>
          <a:noFill/>
          <a:ln w="9525">
            <a:noFill/>
            <a:miter lim="800000"/>
            <a:headEnd/>
            <a:tailEnd/>
          </a:ln>
        </p:spPr>
        <p:txBody>
          <a:bodyPr wrap="none">
            <a:spAutoFit/>
          </a:bodyPr>
          <a:lstStyle/>
          <a:p>
            <a:pPr algn="ctr"/>
            <a:r>
              <a:rPr lang="zh-CN" altLang="en-US" sz="2400" b="1" dirty="0">
                <a:solidFill>
                  <a:srgbClr val="333399"/>
                </a:solidFill>
                <a:latin typeface="华文新魏" pitchFamily="2" charset="-122"/>
                <a:ea typeface="华文新魏" pitchFamily="2" charset="-122"/>
              </a:rPr>
              <a:t>单程端到端</a:t>
            </a:r>
          </a:p>
          <a:p>
            <a:pPr algn="ctr"/>
            <a:r>
              <a:rPr lang="zh-CN" altLang="en-US" sz="2400" b="1" dirty="0">
                <a:solidFill>
                  <a:srgbClr val="333399"/>
                </a:solidFill>
                <a:latin typeface="华文新魏" pitchFamily="2" charset="-122"/>
                <a:ea typeface="华文新魏" pitchFamily="2" charset="-122"/>
              </a:rPr>
              <a:t>传播时延记为</a:t>
            </a:r>
            <a:r>
              <a:rPr lang="zh-CN" altLang="en-US" sz="2400" b="1" i="1" dirty="0">
                <a:solidFill>
                  <a:srgbClr val="333399"/>
                </a:solidFill>
                <a:latin typeface="华文新魏" pitchFamily="2" charset="-122"/>
                <a:ea typeface="华文新魏" pitchFamily="2" charset="-122"/>
                <a:sym typeface="Symbol" pitchFamily="18" charset="2"/>
              </a:rPr>
              <a:t></a:t>
            </a:r>
            <a:r>
              <a:rPr lang="zh-CN" altLang="en-US" sz="2400" b="1" dirty="0">
                <a:solidFill>
                  <a:srgbClr val="333399"/>
                </a:solidFill>
                <a:latin typeface="华文新魏" pitchFamily="2" charset="-122"/>
                <a:ea typeface="华文新魏" pitchFamily="2" charset="-122"/>
              </a:rPr>
              <a:t> </a:t>
            </a:r>
          </a:p>
        </p:txBody>
      </p:sp>
      <p:sp>
        <p:nvSpPr>
          <p:cNvPr id="79916" name="日期占位符 76"/>
          <p:cNvSpPr>
            <a:spLocks noGrp="1"/>
          </p:cNvSpPr>
          <p:nvPr>
            <p:ph type="dt" sz="quarter" idx="10"/>
          </p:nvPr>
        </p:nvSpPr>
        <p:spPr>
          <a:noFill/>
        </p:spPr>
        <p:txBody>
          <a:bodyPr/>
          <a:lstStyle/>
          <a:p>
            <a:fld id="{7036C1C5-71E6-4FFA-B7AB-FE5E65826ADE}" type="datetime1">
              <a:rPr lang="zh-CN" altLang="en-US" smtClean="0"/>
              <a:pPr/>
              <a:t>2018/1/14</a:t>
            </a:fld>
            <a:endParaRPr lang="en-US" altLang="zh-CN"/>
          </a:p>
        </p:txBody>
      </p:sp>
      <p:sp>
        <p:nvSpPr>
          <p:cNvPr id="79917" name="灯片编号占位符 77"/>
          <p:cNvSpPr>
            <a:spLocks noGrp="1"/>
          </p:cNvSpPr>
          <p:nvPr>
            <p:ph type="sldNum" sz="quarter" idx="11"/>
          </p:nvPr>
        </p:nvSpPr>
        <p:spPr>
          <a:noFill/>
        </p:spPr>
        <p:txBody>
          <a:bodyPr/>
          <a:lstStyle/>
          <a:p>
            <a:fld id="{60CABC98-5915-47C1-A3DB-F90B22AAFA6A}" type="slidenum">
              <a:rPr lang="en-US" altLang="zh-CN" smtClean="0"/>
              <a:pPr/>
              <a:t>27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137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37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3761"/>
                                        </p:tgtEl>
                                        <p:attrNameLst>
                                          <p:attrName>style.visibility</p:attrName>
                                        </p:attrNameLst>
                                      </p:cBhvr>
                                      <p:to>
                                        <p:strVal val="visible"/>
                                      </p:to>
                                    </p:set>
                                  </p:childTnLst>
                                </p:cTn>
                              </p:par>
                              <p:par>
                                <p:cTn id="13" presetID="35" presetClass="emph" presetSubtype="0" repeatCount="3000" fill="hold" grpId="1" nodeType="withEffect">
                                  <p:stCondLst>
                                    <p:cond delay="500"/>
                                  </p:stCondLst>
                                  <p:childTnLst>
                                    <p:anim calcmode="discrete" valueType="str">
                                      <p:cBhvr>
                                        <p:cTn id="14" dur="1000" fill="hold"/>
                                        <p:tgtEl>
                                          <p:spTgt spid="413756"/>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nodeType="withEffect">
                                  <p:stCondLst>
                                    <p:cond delay="500"/>
                                  </p:stCondLst>
                                  <p:childTnLst>
                                    <p:anim calcmode="discrete" valueType="str">
                                      <p:cBhvr>
                                        <p:cTn id="1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37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37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37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37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37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37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3714"/>
                                        </p:tgtEl>
                                        <p:attrNameLst>
                                          <p:attrName>style.visibility</p:attrName>
                                        </p:attrNameLst>
                                      </p:cBhvr>
                                      <p:to>
                                        <p:strVal val="visible"/>
                                      </p:to>
                                    </p:set>
                                  </p:childTnLst>
                                </p:cTn>
                              </p:par>
                              <p:par>
                                <p:cTn id="33" presetID="35" presetClass="emph" presetSubtype="0" repeatCount="3000" fill="hold" grpId="1" nodeType="withEffect">
                                  <p:stCondLst>
                                    <p:cond delay="500"/>
                                  </p:stCondLst>
                                  <p:childTnLst>
                                    <p:anim calcmode="discrete" valueType="str">
                                      <p:cBhvr>
                                        <p:cTn id="34" dur="1000" fill="hold"/>
                                        <p:tgtEl>
                                          <p:spTgt spid="413714"/>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1" nodeType="withEffect">
                                  <p:stCondLst>
                                    <p:cond delay="500"/>
                                  </p:stCondLst>
                                  <p:childTnLst>
                                    <p:anim calcmode="discrete" valueType="str">
                                      <p:cBhvr>
                                        <p:cTn id="36" dur="1000" fill="hold"/>
                                        <p:tgtEl>
                                          <p:spTgt spid="413750"/>
                                        </p:tgtEl>
                                        <p:attrNameLst>
                                          <p:attrName>style.visibility</p:attrName>
                                        </p:attrNameLst>
                                      </p:cBhvr>
                                      <p:tavLst>
                                        <p:tav tm="0">
                                          <p:val>
                                            <p:strVal val="hidden"/>
                                          </p:val>
                                        </p:tav>
                                        <p:tav tm="50000">
                                          <p:val>
                                            <p:strVal val="visible"/>
                                          </p:val>
                                        </p:tav>
                                      </p:tavLst>
                                    </p:anim>
                                  </p:childTnLst>
                                </p:cTn>
                              </p:par>
                              <p:par>
                                <p:cTn id="37" presetID="35" presetClass="emph" presetSubtype="0" repeatCount="3000" fill="hold" grpId="2" nodeType="withEffect">
                                  <p:stCondLst>
                                    <p:cond delay="500"/>
                                  </p:stCondLst>
                                  <p:childTnLst>
                                    <p:anim calcmode="discrete" valueType="str">
                                      <p:cBhvr>
                                        <p:cTn id="38" dur="1000" fill="hold"/>
                                        <p:tgtEl>
                                          <p:spTgt spid="413750"/>
                                        </p:tgtEl>
                                        <p:attrNameLst>
                                          <p:attrName>style.visibility</p:attrName>
                                        </p:attrNameLst>
                                      </p:cBhvr>
                                      <p:tavLst>
                                        <p:tav tm="0">
                                          <p:val>
                                            <p:strVal val="hidden"/>
                                          </p:val>
                                        </p:tav>
                                        <p:tav tm="50000">
                                          <p:val>
                                            <p:strVal val="visible"/>
                                          </p:val>
                                        </p:tav>
                                      </p:tavLst>
                                    </p:anim>
                                  </p:childTnLst>
                                </p:cTn>
                              </p:par>
                              <p:par>
                                <p:cTn id="39" presetID="35" presetClass="emph" presetSubtype="0" repeatCount="3000" fill="hold" grpId="1" nodeType="withEffect">
                                  <p:stCondLst>
                                    <p:cond delay="500"/>
                                  </p:stCondLst>
                                  <p:childTnLst>
                                    <p:anim calcmode="discrete" valueType="str">
                                      <p:cBhvr>
                                        <p:cTn id="40" dur="1000" fill="hold"/>
                                        <p:tgtEl>
                                          <p:spTgt spid="413755"/>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37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3771"/>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7000"/>
                                        <p:tgtEl>
                                          <p:spTgt spid="10"/>
                                        </p:tgtEl>
                                      </p:cBhvr>
                                    </p:animEffect>
                                  </p:childTnLst>
                                </p:cTn>
                              </p:par>
                              <p:par>
                                <p:cTn id="51" presetID="22" presetClass="entr" presetSubtype="2" fill="hold" nodeType="withEffect">
                                  <p:stCondLst>
                                    <p:cond delay="600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1000"/>
                                        <p:tgtEl>
                                          <p:spTgt spid="11"/>
                                        </p:tgtEl>
                                      </p:cBhvr>
                                    </p:animEffect>
                                  </p:childTnLst>
                                </p:cTn>
                              </p:par>
                            </p:childTnLst>
                          </p:cTn>
                        </p:par>
                        <p:par>
                          <p:cTn id="54" fill="hold">
                            <p:stCondLst>
                              <p:cond delay="7000"/>
                            </p:stCondLst>
                            <p:childTnLst>
                              <p:par>
                                <p:cTn id="55" presetID="1" presetClass="entr" presetSubtype="0" fill="hold" grpId="0" nodeType="afterEffect">
                                  <p:stCondLst>
                                    <p:cond delay="0"/>
                                  </p:stCondLst>
                                  <p:childTnLst>
                                    <p:set>
                                      <p:cBhvr>
                                        <p:cTn id="56" dur="1" fill="hold">
                                          <p:stCondLst>
                                            <p:cond delay="0"/>
                                          </p:stCondLst>
                                        </p:cTn>
                                        <p:tgtEl>
                                          <p:spTgt spid="413715"/>
                                        </p:tgtEl>
                                        <p:attrNameLst>
                                          <p:attrName>style.visibility</p:attrName>
                                        </p:attrNameLst>
                                      </p:cBhvr>
                                      <p:to>
                                        <p:strVal val="visible"/>
                                      </p:to>
                                    </p:set>
                                  </p:childTnLst>
                                </p:cTn>
                              </p:par>
                            </p:childTnLst>
                          </p:cTn>
                        </p:par>
                        <p:par>
                          <p:cTn id="57" fill="hold">
                            <p:stCondLst>
                              <p:cond delay="7000"/>
                            </p:stCondLst>
                            <p:childTnLst>
                              <p:par>
                                <p:cTn id="58" presetID="35" presetClass="emph" presetSubtype="0" repeatCount="4000" fill="hold" grpId="1" nodeType="afterEffect">
                                  <p:stCondLst>
                                    <p:cond delay="0"/>
                                  </p:stCondLst>
                                  <p:childTnLst>
                                    <p:anim calcmode="discrete" valueType="str">
                                      <p:cBhvr>
                                        <p:cTn id="59" dur="1000" fill="hold"/>
                                        <p:tgtEl>
                                          <p:spTgt spid="413715"/>
                                        </p:tgtEl>
                                        <p:attrNameLst>
                                          <p:attrName>style.visibility</p:attrName>
                                        </p:attrNameLst>
                                      </p:cBhvr>
                                      <p:tavLst>
                                        <p:tav tm="0">
                                          <p:val>
                                            <p:strVal val="hidden"/>
                                          </p:val>
                                        </p:tav>
                                        <p:tav tm="50000">
                                          <p:val>
                                            <p:strVal val="visible"/>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13770"/>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413736"/>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41369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1369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13743"/>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par>
                          <p:cTn id="77" fill="hold">
                            <p:stCondLst>
                              <p:cond delay="0"/>
                            </p:stCondLst>
                            <p:childTnLst>
                              <p:par>
                                <p:cTn id="78" presetID="35" presetClass="emph" presetSubtype="0" repeatCount="3000" fill="hold" nodeType="afterEffect">
                                  <p:stCondLst>
                                    <p:cond delay="0"/>
                                  </p:stCondLst>
                                  <p:childTnLst>
                                    <p:anim calcmode="discrete" valueType="str">
                                      <p:cBhvr>
                                        <p:cTn id="79"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par>
                          <p:cTn id="87" fill="hold">
                            <p:stCondLst>
                              <p:cond delay="0"/>
                            </p:stCondLst>
                            <p:childTnLst>
                              <p:par>
                                <p:cTn id="88" presetID="35" presetClass="emph" presetSubtype="0" repeatCount="3000" fill="hold" nodeType="afterEffect">
                                  <p:stCondLst>
                                    <p:cond delay="0"/>
                                  </p:stCondLst>
                                  <p:childTnLst>
                                    <p:anim calcmode="discrete" valueType="str">
                                      <p:cBhvr>
                                        <p:cTn id="89"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P spid="413699" grpId="0" animBg="1"/>
      <p:bldP spid="413714" grpId="0"/>
      <p:bldP spid="413714" grpId="1"/>
      <p:bldP spid="413715" grpId="0"/>
      <p:bldP spid="413715" grpId="1"/>
      <p:bldP spid="413735" grpId="0" animBg="1"/>
      <p:bldP spid="413736" grpId="0" animBg="1"/>
      <p:bldP spid="413743" grpId="0" animBg="1"/>
      <p:bldP spid="413750" grpId="0" animBg="1"/>
      <p:bldP spid="413750" grpId="1" animBg="1"/>
      <p:bldP spid="413750" grpId="2" animBg="1"/>
      <p:bldP spid="413751" grpId="0" animBg="1"/>
      <p:bldP spid="413752" grpId="0" animBg="1"/>
      <p:bldP spid="413753" grpId="0" animBg="1"/>
      <p:bldP spid="413754" grpId="0" animBg="1"/>
      <p:bldP spid="413755" grpId="0" animBg="1"/>
      <p:bldP spid="413755" grpId="1" animBg="1"/>
      <p:bldP spid="413756" grpId="0"/>
      <p:bldP spid="413756" grpId="1"/>
      <p:bldP spid="413760" grpId="0" animBg="1"/>
      <p:bldP spid="413761" grpId="0" animBg="1"/>
      <p:bldP spid="413770" grpId="0" animBg="1"/>
      <p:bldP spid="41377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683568" y="476672"/>
            <a:ext cx="7772400" cy="1143000"/>
          </a:xfrm>
        </p:spPr>
        <p:txBody>
          <a:bodyPr/>
          <a:lstStyle/>
          <a:p>
            <a:pPr algn="ctr" eaLnBrk="1" hangingPunct="1"/>
            <a:r>
              <a:rPr lang="zh-CN" altLang="en-US" dirty="0"/>
              <a:t>争用期的长度 </a:t>
            </a:r>
          </a:p>
        </p:txBody>
      </p:sp>
      <p:sp>
        <p:nvSpPr>
          <p:cNvPr id="417795" name="Rectangle 3"/>
          <p:cNvSpPr>
            <a:spLocks noGrp="1" noChangeArrowheads="1"/>
          </p:cNvSpPr>
          <p:nvPr>
            <p:ph type="body" idx="1"/>
          </p:nvPr>
        </p:nvSpPr>
        <p:spPr>
          <a:xfrm>
            <a:off x="827088" y="1773238"/>
            <a:ext cx="8137525" cy="4319587"/>
          </a:xfrm>
        </p:spPr>
        <p:txBody>
          <a:bodyPr/>
          <a:lstStyle/>
          <a:p>
            <a:pPr eaLnBrk="1" hangingPunct="1"/>
            <a:r>
              <a:rPr lang="zh-CN" altLang="en-US" dirty="0">
                <a:latin typeface="华文新魏" pitchFamily="2" charset="-122"/>
                <a:ea typeface="华文新魏" pitchFamily="2" charset="-122"/>
              </a:rPr>
              <a:t>以太网取 </a:t>
            </a:r>
            <a:r>
              <a:rPr lang="en-US" altLang="zh-CN" dirty="0">
                <a:latin typeface="华文新魏" pitchFamily="2" charset="-122"/>
                <a:ea typeface="华文新魏" pitchFamily="2" charset="-122"/>
              </a:rPr>
              <a:t>51.2 </a:t>
            </a:r>
            <a:r>
              <a:rPr lang="en-US" altLang="zh-CN" dirty="0">
                <a:latin typeface="华文新魏" pitchFamily="2" charset="-122"/>
                <a:ea typeface="华文新魏" pitchFamily="2" charset="-122"/>
                <a:sym typeface="Symbol" pitchFamily="18" charset="2"/>
              </a:rPr>
              <a:t></a:t>
            </a:r>
            <a:r>
              <a:rPr lang="en-US" altLang="zh-CN" dirty="0">
                <a:latin typeface="华文新魏" pitchFamily="2" charset="-122"/>
                <a:ea typeface="华文新魏" pitchFamily="2" charset="-122"/>
              </a:rPr>
              <a:t>s </a:t>
            </a:r>
            <a:r>
              <a:rPr lang="zh-CN" altLang="en-US" dirty="0">
                <a:latin typeface="华文新魏" pitchFamily="2" charset="-122"/>
                <a:ea typeface="华文新魏" pitchFamily="2" charset="-122"/>
              </a:rPr>
              <a:t>为争用期的长度。</a:t>
            </a:r>
          </a:p>
          <a:p>
            <a:pPr eaLnBrk="1" hangingPunct="1"/>
            <a:r>
              <a:rPr lang="zh-CN" altLang="en-US" dirty="0">
                <a:latin typeface="华文新魏" pitchFamily="2" charset="-122"/>
                <a:ea typeface="华文新魏" pitchFamily="2" charset="-122"/>
              </a:rPr>
              <a:t>对于 </a:t>
            </a:r>
            <a:r>
              <a:rPr lang="en-US" altLang="zh-CN" dirty="0">
                <a:latin typeface="华文新魏" pitchFamily="2" charset="-122"/>
                <a:ea typeface="华文新魏" pitchFamily="2" charset="-122"/>
              </a:rPr>
              <a:t>10 Mb/s </a:t>
            </a:r>
            <a:r>
              <a:rPr lang="zh-CN" altLang="en-US" dirty="0">
                <a:latin typeface="华文新魏" pitchFamily="2" charset="-122"/>
                <a:ea typeface="华文新魏" pitchFamily="2" charset="-122"/>
              </a:rPr>
              <a:t>以太网，在争用期内可发送</a:t>
            </a:r>
            <a:r>
              <a:rPr lang="en-US" altLang="zh-CN" dirty="0">
                <a:latin typeface="华文新魏" pitchFamily="2" charset="-122"/>
                <a:ea typeface="华文新魏" pitchFamily="2" charset="-122"/>
              </a:rPr>
              <a:t>512 bit</a:t>
            </a:r>
            <a:r>
              <a:rPr lang="zh-CN" altLang="en-US" dirty="0">
                <a:latin typeface="华文新魏" pitchFamily="2" charset="-122"/>
                <a:ea typeface="华文新魏" pitchFamily="2" charset="-122"/>
              </a:rPr>
              <a:t>，即 </a:t>
            </a:r>
            <a:r>
              <a:rPr lang="en-US" altLang="zh-CN" dirty="0">
                <a:latin typeface="华文新魏" pitchFamily="2" charset="-122"/>
                <a:ea typeface="华文新魏" pitchFamily="2" charset="-122"/>
              </a:rPr>
              <a:t>64 </a:t>
            </a:r>
            <a:r>
              <a:rPr lang="zh-CN" altLang="en-US" dirty="0">
                <a:latin typeface="华文新魏" pitchFamily="2" charset="-122"/>
                <a:ea typeface="华文新魏" pitchFamily="2" charset="-122"/>
              </a:rPr>
              <a:t>字节。</a:t>
            </a:r>
          </a:p>
          <a:p>
            <a:pPr eaLnBrk="1" hangingPunct="1"/>
            <a:r>
              <a:rPr lang="zh-CN" altLang="en-US" dirty="0">
                <a:latin typeface="华文新魏" pitchFamily="2" charset="-122"/>
                <a:ea typeface="华文新魏" pitchFamily="2" charset="-122"/>
              </a:rPr>
              <a:t>以太网在发送数据时，若前 </a:t>
            </a:r>
            <a:r>
              <a:rPr lang="en-US" altLang="zh-CN" dirty="0">
                <a:latin typeface="华文新魏" pitchFamily="2" charset="-122"/>
                <a:ea typeface="华文新魏" pitchFamily="2" charset="-122"/>
              </a:rPr>
              <a:t>64 </a:t>
            </a:r>
            <a:r>
              <a:rPr lang="zh-CN" altLang="en-US" dirty="0">
                <a:latin typeface="华文新魏" pitchFamily="2" charset="-122"/>
                <a:ea typeface="华文新魏" pitchFamily="2" charset="-122"/>
              </a:rPr>
              <a:t>字节没有发生冲突，则后续的数据就不会发生冲突。   </a:t>
            </a:r>
          </a:p>
        </p:txBody>
      </p:sp>
      <p:sp>
        <p:nvSpPr>
          <p:cNvPr id="80900" name="日期占位符 4"/>
          <p:cNvSpPr>
            <a:spLocks noGrp="1"/>
          </p:cNvSpPr>
          <p:nvPr>
            <p:ph type="dt" sz="quarter" idx="11"/>
          </p:nvPr>
        </p:nvSpPr>
        <p:spPr>
          <a:noFill/>
        </p:spPr>
        <p:txBody>
          <a:bodyPr/>
          <a:lstStyle/>
          <a:p>
            <a:fld id="{4F7BDB47-EEB2-4ECF-8BF6-E706131DAEA2}" type="datetime1">
              <a:rPr lang="zh-CN" altLang="en-US" smtClean="0"/>
              <a:pPr/>
              <a:t>2018/1/14</a:t>
            </a:fld>
            <a:endParaRPr lang="en-US" altLang="zh-CN"/>
          </a:p>
        </p:txBody>
      </p:sp>
      <p:sp>
        <p:nvSpPr>
          <p:cNvPr id="80901" name="灯片编号占位符 5"/>
          <p:cNvSpPr>
            <a:spLocks noGrp="1"/>
          </p:cNvSpPr>
          <p:nvPr>
            <p:ph type="sldNum" sz="quarter" idx="12"/>
          </p:nvPr>
        </p:nvSpPr>
        <p:spPr>
          <a:noFill/>
        </p:spPr>
        <p:txBody>
          <a:bodyPr/>
          <a:lstStyle/>
          <a:p>
            <a:fld id="{7CD54596-94AD-4348-B9F2-26A8D1CBABB4}" type="slidenum">
              <a:rPr lang="en-US" altLang="zh-CN" smtClean="0"/>
              <a:pPr/>
              <a:t>28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77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77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algn="ctr" eaLnBrk="1" hangingPunct="1"/>
            <a:r>
              <a:rPr lang="zh-CN" altLang="en-US" dirty="0"/>
              <a:t>最短有效帧长 </a:t>
            </a:r>
          </a:p>
        </p:txBody>
      </p:sp>
      <p:sp>
        <p:nvSpPr>
          <p:cNvPr id="418819" name="Rectangle 3"/>
          <p:cNvSpPr>
            <a:spLocks noGrp="1" noChangeArrowheads="1"/>
          </p:cNvSpPr>
          <p:nvPr>
            <p:ph type="body" idx="1"/>
          </p:nvPr>
        </p:nvSpPr>
        <p:spPr>
          <a:xfrm>
            <a:off x="827088" y="1773238"/>
            <a:ext cx="8137525" cy="4319587"/>
          </a:xfrm>
        </p:spPr>
        <p:txBody>
          <a:bodyPr/>
          <a:lstStyle/>
          <a:p>
            <a:pPr eaLnBrk="1" hangingPunct="1"/>
            <a:r>
              <a:rPr lang="zh-CN" altLang="en-US" dirty="0">
                <a:latin typeface="华文新魏" pitchFamily="2" charset="-122"/>
                <a:ea typeface="华文新魏" pitchFamily="2" charset="-122"/>
              </a:rPr>
              <a:t>如果发生冲突，就一定是在发送的前 </a:t>
            </a:r>
            <a:r>
              <a:rPr lang="en-US" altLang="zh-CN" dirty="0">
                <a:latin typeface="华文新魏" pitchFamily="2" charset="-122"/>
                <a:ea typeface="华文新魏" pitchFamily="2" charset="-122"/>
              </a:rPr>
              <a:t>64 </a:t>
            </a:r>
            <a:r>
              <a:rPr lang="zh-CN" altLang="en-US" dirty="0">
                <a:latin typeface="华文新魏" pitchFamily="2" charset="-122"/>
                <a:ea typeface="华文新魏" pitchFamily="2" charset="-122"/>
              </a:rPr>
              <a:t>字节之内。 </a:t>
            </a:r>
          </a:p>
          <a:p>
            <a:pPr eaLnBrk="1" hangingPunct="1"/>
            <a:r>
              <a:rPr lang="zh-CN" altLang="en-US" dirty="0">
                <a:latin typeface="华文新魏" pitchFamily="2" charset="-122"/>
                <a:ea typeface="华文新魏" pitchFamily="2" charset="-122"/>
              </a:rPr>
              <a:t>由于一检测到冲突就立即中止发送，这时已经发送出去的数据一定小于 </a:t>
            </a:r>
            <a:r>
              <a:rPr lang="en-US" altLang="zh-CN" dirty="0">
                <a:latin typeface="华文新魏" pitchFamily="2" charset="-122"/>
                <a:ea typeface="华文新魏" pitchFamily="2" charset="-122"/>
              </a:rPr>
              <a:t>64 </a:t>
            </a:r>
            <a:r>
              <a:rPr lang="zh-CN" altLang="en-US" dirty="0">
                <a:latin typeface="华文新魏" pitchFamily="2" charset="-122"/>
                <a:ea typeface="华文新魏" pitchFamily="2" charset="-122"/>
              </a:rPr>
              <a:t>字节。 </a:t>
            </a:r>
          </a:p>
          <a:p>
            <a:pPr eaLnBrk="1" hangingPunct="1"/>
            <a:r>
              <a:rPr lang="zh-CN" altLang="en-US" dirty="0">
                <a:latin typeface="华文新魏" pitchFamily="2" charset="-122"/>
                <a:ea typeface="华文新魏" pitchFamily="2" charset="-122"/>
              </a:rPr>
              <a:t>以太网规定了最短有效帧长为 </a:t>
            </a:r>
            <a:r>
              <a:rPr lang="en-US" altLang="zh-CN" dirty="0">
                <a:latin typeface="华文新魏" pitchFamily="2" charset="-122"/>
                <a:ea typeface="华文新魏" pitchFamily="2" charset="-122"/>
              </a:rPr>
              <a:t>64 </a:t>
            </a:r>
            <a:r>
              <a:rPr lang="zh-CN" altLang="en-US" dirty="0">
                <a:latin typeface="华文新魏" pitchFamily="2" charset="-122"/>
                <a:ea typeface="华文新魏" pitchFamily="2" charset="-122"/>
              </a:rPr>
              <a:t>字节，凡长度小于 </a:t>
            </a:r>
            <a:r>
              <a:rPr lang="en-US" altLang="zh-CN" dirty="0">
                <a:latin typeface="华文新魏" pitchFamily="2" charset="-122"/>
                <a:ea typeface="华文新魏" pitchFamily="2" charset="-122"/>
              </a:rPr>
              <a:t>64 </a:t>
            </a:r>
            <a:r>
              <a:rPr lang="zh-CN" altLang="en-US" dirty="0">
                <a:latin typeface="华文新魏" pitchFamily="2" charset="-122"/>
                <a:ea typeface="华文新魏" pitchFamily="2" charset="-122"/>
              </a:rPr>
              <a:t>字节的帧都是由于冲突而异常中止的</a:t>
            </a:r>
            <a:r>
              <a:rPr lang="zh-CN" altLang="en-US" dirty="0">
                <a:solidFill>
                  <a:srgbClr val="FF0000"/>
                </a:solidFill>
                <a:latin typeface="华文新魏" pitchFamily="2" charset="-122"/>
                <a:ea typeface="华文新魏" pitchFamily="2" charset="-122"/>
              </a:rPr>
              <a:t>无效帧</a:t>
            </a:r>
            <a:r>
              <a:rPr lang="zh-CN" altLang="en-US" dirty="0">
                <a:latin typeface="华文新魏" pitchFamily="2" charset="-122"/>
                <a:ea typeface="华文新魏" pitchFamily="2" charset="-122"/>
              </a:rPr>
              <a:t>。 </a:t>
            </a:r>
          </a:p>
        </p:txBody>
      </p:sp>
      <p:sp>
        <p:nvSpPr>
          <p:cNvPr id="81924" name="日期占位符 4"/>
          <p:cNvSpPr>
            <a:spLocks noGrp="1"/>
          </p:cNvSpPr>
          <p:nvPr>
            <p:ph type="dt" sz="quarter" idx="11"/>
          </p:nvPr>
        </p:nvSpPr>
        <p:spPr>
          <a:noFill/>
        </p:spPr>
        <p:txBody>
          <a:bodyPr/>
          <a:lstStyle/>
          <a:p>
            <a:fld id="{650D0907-95D3-4405-91C0-297714F2AC13}" type="datetime1">
              <a:rPr lang="zh-CN" altLang="en-US" smtClean="0"/>
              <a:pPr/>
              <a:t>2018/1/14</a:t>
            </a:fld>
            <a:endParaRPr lang="en-US" altLang="zh-CN"/>
          </a:p>
        </p:txBody>
      </p:sp>
      <p:sp>
        <p:nvSpPr>
          <p:cNvPr id="81925" name="灯片编号占位符 5"/>
          <p:cNvSpPr>
            <a:spLocks noGrp="1"/>
          </p:cNvSpPr>
          <p:nvPr>
            <p:ph type="sldNum" sz="quarter" idx="12"/>
          </p:nvPr>
        </p:nvSpPr>
        <p:spPr>
          <a:noFill/>
        </p:spPr>
        <p:txBody>
          <a:bodyPr/>
          <a:lstStyle/>
          <a:p>
            <a:fld id="{8D623AD3-A18E-489B-95C9-1737E202A0A3}" type="slidenum">
              <a:rPr lang="en-US" altLang="zh-CN" smtClean="0"/>
              <a:pPr/>
              <a:t>29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88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88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1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323528" y="332656"/>
            <a:ext cx="7772400" cy="874713"/>
          </a:xfrm>
        </p:spPr>
        <p:txBody>
          <a:bodyPr/>
          <a:lstStyle/>
          <a:p>
            <a:pPr algn="l"/>
            <a:r>
              <a:rPr lang="zh-CN" altLang="zh-CN" sz="3200" u="sng" dirty="0">
                <a:latin typeface="华文新魏" pitchFamily="2" charset="-122"/>
                <a:ea typeface="华文新魏" pitchFamily="2" charset="-122"/>
              </a:rPr>
              <a:t>本章知识点结构</a:t>
            </a:r>
            <a:endParaRPr lang="zh-CN" altLang="en-US" sz="3200" u="sng" dirty="0">
              <a:latin typeface="华文新魏" pitchFamily="2" charset="-122"/>
              <a:ea typeface="华文新魏" pitchFamily="2" charset="-122"/>
            </a:endParaRPr>
          </a:p>
        </p:txBody>
      </p:sp>
      <p:sp>
        <p:nvSpPr>
          <p:cNvPr id="5" name="灯片编号占位符 4"/>
          <p:cNvSpPr>
            <a:spLocks noGrp="1"/>
          </p:cNvSpPr>
          <p:nvPr>
            <p:ph type="sldNum" sz="quarter" idx="12"/>
          </p:nvPr>
        </p:nvSpPr>
        <p:spPr/>
        <p:txBody>
          <a:bodyPr/>
          <a:lstStyle/>
          <a:p>
            <a:pPr>
              <a:defRPr/>
            </a:pPr>
            <a:fld id="{EBB7BC82-0669-4CBA-920B-763FAB7727E2}" type="slidenum">
              <a:rPr lang="zh-CN" altLang="en-US" smtClean="0">
                <a:solidFill>
                  <a:srgbClr val="000000"/>
                </a:solidFill>
              </a:rPr>
              <a:pPr>
                <a:defRPr/>
              </a:pPr>
              <a:t>3</a:t>
            </a:fld>
            <a:endParaRPr lang="en-US" altLang="zh-CN">
              <a:solidFill>
                <a:srgbClr val="000000"/>
              </a:solidFill>
            </a:endParaRPr>
          </a:p>
        </p:txBody>
      </p:sp>
      <p:pic>
        <p:nvPicPr>
          <p:cNvPr id="97282" name="Picture 2"/>
          <p:cNvPicPr>
            <a:picLocks noChangeAspect="1" noChangeArrowheads="1"/>
          </p:cNvPicPr>
          <p:nvPr/>
        </p:nvPicPr>
        <p:blipFill>
          <a:blip r:embed="rId2" cstate="print"/>
          <a:srcRect/>
          <a:stretch>
            <a:fillRect/>
          </a:stretch>
        </p:blipFill>
        <p:spPr bwMode="auto">
          <a:xfrm>
            <a:off x="3707904" y="404664"/>
            <a:ext cx="4824536" cy="602136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404664"/>
            <a:ext cx="8208912" cy="6264696"/>
          </a:xfrm>
        </p:spPr>
        <p:txBody>
          <a:bodyPr/>
          <a:lstStyle/>
          <a:p>
            <a:pPr eaLnBrk="1" hangingPunct="1">
              <a:buFontTx/>
              <a:buNone/>
              <a:defRPr/>
            </a:pPr>
            <a:r>
              <a:rPr lang="zh-CN" altLang="zh-CN" sz="3200" b="1" u="sng" dirty="0">
                <a:solidFill>
                  <a:schemeClr val="accent6"/>
                </a:solidFill>
                <a:ea typeface="华文新魏" pitchFamily="2" charset="-122"/>
              </a:rPr>
              <a:t>随机延迟重发</a:t>
            </a:r>
            <a:endParaRPr lang="en-US" altLang="zh-CN" sz="3200" b="1" u="sng" dirty="0">
              <a:solidFill>
                <a:schemeClr val="accent6"/>
              </a:solidFill>
              <a:ea typeface="华文新魏" pitchFamily="2" charset="-122"/>
            </a:endParaRPr>
          </a:p>
          <a:p>
            <a:pPr eaLnBrk="1" hangingPunct="1">
              <a:buFontTx/>
              <a:buNone/>
              <a:defRPr/>
            </a:pPr>
            <a:endParaRPr lang="en-US" altLang="zh-CN" sz="800" b="1" u="sng" dirty="0">
              <a:solidFill>
                <a:schemeClr val="accent6"/>
              </a:solidFill>
              <a:ea typeface="华文新魏" pitchFamily="2" charset="-122"/>
            </a:endParaRPr>
          </a:p>
          <a:p>
            <a:pPr marL="342900" lvl="1" indent="-342900">
              <a:buFontTx/>
              <a:buChar char="•"/>
              <a:defRPr/>
            </a:pPr>
            <a:r>
              <a:rPr lang="zh-CN" altLang="zh-CN" sz="2400" b="1" dirty="0">
                <a:ea typeface="华文新魏" pitchFamily="2" charset="-122"/>
              </a:rPr>
              <a:t>帧的最大重发次数为</a:t>
            </a:r>
            <a:r>
              <a:rPr lang="en-US" altLang="zh-CN" sz="2400" b="1" dirty="0">
                <a:ea typeface="华文新魏" pitchFamily="2" charset="-122"/>
              </a:rPr>
              <a:t>16</a:t>
            </a:r>
            <a:r>
              <a:rPr lang="zh-CN" altLang="en-US" sz="2400" b="1" dirty="0">
                <a:ea typeface="华文新魏" pitchFamily="2" charset="-122"/>
              </a:rPr>
              <a:t>，</a:t>
            </a:r>
            <a:r>
              <a:rPr lang="zh-CN" altLang="en-US" sz="2400" dirty="0">
                <a:latin typeface="华文新魏" pitchFamily="2" charset="-122"/>
                <a:ea typeface="华文新魏" pitchFamily="2" charset="-122"/>
              </a:rPr>
              <a:t>重传达 </a:t>
            </a:r>
            <a:r>
              <a:rPr lang="en-US" altLang="zh-CN" sz="2400" dirty="0">
                <a:latin typeface="华文新魏" pitchFamily="2" charset="-122"/>
                <a:ea typeface="华文新魏" pitchFamily="2" charset="-122"/>
              </a:rPr>
              <a:t>16 </a:t>
            </a:r>
            <a:r>
              <a:rPr lang="zh-CN" altLang="en-US" sz="2400" dirty="0">
                <a:latin typeface="华文新魏" pitchFamily="2" charset="-122"/>
                <a:ea typeface="华文新魏" pitchFamily="2" charset="-122"/>
              </a:rPr>
              <a:t>次仍不能成功时即丢弃该帧，并向高层报告。 </a:t>
            </a:r>
            <a:endParaRPr lang="zh-CN" altLang="zh-CN" sz="2400" b="1" dirty="0">
              <a:ea typeface="华文新魏" pitchFamily="2" charset="-122"/>
            </a:endParaRPr>
          </a:p>
          <a:p>
            <a:pPr>
              <a:spcAft>
                <a:spcPts val="0"/>
              </a:spcAft>
              <a:defRPr/>
            </a:pPr>
            <a:r>
              <a:rPr lang="en-US" altLang="zh-CN" sz="2400" b="1" dirty="0">
                <a:ea typeface="华文新魏" pitchFamily="2" charset="-122"/>
              </a:rPr>
              <a:t>CSMA/CD</a:t>
            </a:r>
            <a:r>
              <a:rPr lang="zh-CN" altLang="zh-CN" sz="2400" b="1" dirty="0">
                <a:ea typeface="华文新魏" pitchFamily="2" charset="-122"/>
              </a:rPr>
              <a:t>后退延迟算法是截止二进制指数后退延迟算法为：</a:t>
            </a:r>
            <a:r>
              <a:rPr lang="en-US" altLang="zh-CN" sz="2400" b="1" dirty="0">
                <a:ea typeface="华文新魏" pitchFamily="2" charset="-122"/>
              </a:rPr>
              <a:t>τ</a:t>
            </a:r>
            <a:r>
              <a:rPr lang="zh-CN" altLang="zh-CN" sz="2400" b="1" dirty="0">
                <a:ea typeface="华文新魏" pitchFamily="2" charset="-122"/>
              </a:rPr>
              <a:t>＝</a:t>
            </a:r>
            <a:r>
              <a:rPr lang="en-US" altLang="zh-CN" sz="2400" b="1" dirty="0">
                <a:ea typeface="华文新魏" pitchFamily="2" charset="-122"/>
              </a:rPr>
              <a:t>2</a:t>
            </a:r>
            <a:r>
              <a:rPr lang="en-US" altLang="zh-CN" sz="2400" b="1" baseline="30000" dirty="0">
                <a:ea typeface="华文新魏" pitchFamily="2" charset="-122"/>
              </a:rPr>
              <a:t>k</a:t>
            </a:r>
            <a:r>
              <a:rPr lang="en-US" altLang="zh-CN" sz="2400" b="1" dirty="0">
                <a:ea typeface="华文新魏" pitchFamily="2" charset="-122"/>
              </a:rPr>
              <a:t>·R·a</a:t>
            </a:r>
            <a:endParaRPr lang="zh-CN" altLang="zh-CN" sz="2400" b="1" dirty="0">
              <a:ea typeface="华文新魏" pitchFamily="2" charset="-122"/>
            </a:endParaRPr>
          </a:p>
          <a:p>
            <a:pPr>
              <a:spcAft>
                <a:spcPts val="0"/>
              </a:spcAft>
              <a:buFontTx/>
              <a:buNone/>
              <a:defRPr/>
            </a:pPr>
            <a:r>
              <a:rPr lang="en-US" altLang="zh-CN" sz="2400" b="1" dirty="0">
                <a:ea typeface="华文新魏" pitchFamily="2" charset="-122"/>
              </a:rPr>
              <a:t>   </a:t>
            </a:r>
            <a:r>
              <a:rPr lang="zh-CN" altLang="en-US" sz="2400" b="1" dirty="0">
                <a:ea typeface="华文新魏" pitchFamily="2" charset="-122"/>
              </a:rPr>
              <a:t> </a:t>
            </a:r>
            <a:r>
              <a:rPr lang="en-US" altLang="zh-CN" sz="2400" b="1" dirty="0">
                <a:ea typeface="华文新魏" pitchFamily="2" charset="-122"/>
              </a:rPr>
              <a:t> —</a:t>
            </a:r>
            <a:r>
              <a:rPr lang="zh-CN" altLang="en-US" sz="2400" b="1" dirty="0">
                <a:ea typeface="华文新魏" pitchFamily="2" charset="-122"/>
              </a:rPr>
              <a:t> </a:t>
            </a:r>
            <a:r>
              <a:rPr lang="en-US" altLang="zh-CN" sz="2400" b="1" dirty="0">
                <a:ea typeface="华文新魏" pitchFamily="2" charset="-122"/>
              </a:rPr>
              <a:t>τ</a:t>
            </a:r>
            <a:r>
              <a:rPr lang="zh-CN" altLang="zh-CN" sz="2400" b="1" dirty="0">
                <a:ea typeface="华文新魏" pitchFamily="2" charset="-122"/>
              </a:rPr>
              <a:t>为重新发送所需的后退延迟的时间</a:t>
            </a:r>
            <a:endParaRPr lang="en-US" altLang="zh-CN" sz="2400" b="1" dirty="0">
              <a:ea typeface="华文新魏" pitchFamily="2" charset="-122"/>
            </a:endParaRPr>
          </a:p>
          <a:p>
            <a:pPr>
              <a:spcAft>
                <a:spcPts val="0"/>
              </a:spcAft>
              <a:buFontTx/>
              <a:buNone/>
              <a:defRPr/>
            </a:pPr>
            <a:r>
              <a:rPr lang="zh-CN" altLang="en-US" sz="2400" b="1" dirty="0">
                <a:ea typeface="华文新魏" pitchFamily="2" charset="-122"/>
              </a:rPr>
              <a:t>     </a:t>
            </a:r>
            <a:r>
              <a:rPr lang="en-US" altLang="zh-CN" sz="2400" b="1" dirty="0">
                <a:ea typeface="华文新魏" pitchFamily="2" charset="-122"/>
              </a:rPr>
              <a:t>—</a:t>
            </a:r>
            <a:r>
              <a:rPr lang="zh-CN" altLang="en-US" sz="2400" b="1" dirty="0">
                <a:ea typeface="华文新魏" pitchFamily="2" charset="-122"/>
              </a:rPr>
              <a:t> </a:t>
            </a:r>
            <a:r>
              <a:rPr lang="en-US" altLang="zh-CN" sz="2400" b="1" dirty="0">
                <a:ea typeface="华文新魏" pitchFamily="2" charset="-122"/>
              </a:rPr>
              <a:t>a</a:t>
            </a:r>
            <a:r>
              <a:rPr lang="zh-CN" altLang="zh-CN" sz="2400" b="1" dirty="0">
                <a:ea typeface="华文新魏" pitchFamily="2" charset="-122"/>
              </a:rPr>
              <a:t>是冲突窗口值</a:t>
            </a:r>
            <a:endParaRPr lang="en-US" altLang="zh-CN" sz="2400" b="1" dirty="0">
              <a:ea typeface="华文新魏" pitchFamily="2" charset="-122"/>
            </a:endParaRPr>
          </a:p>
          <a:p>
            <a:pPr>
              <a:spcAft>
                <a:spcPts val="0"/>
              </a:spcAft>
              <a:buFontTx/>
              <a:buNone/>
              <a:defRPr/>
            </a:pPr>
            <a:r>
              <a:rPr lang="zh-CN" altLang="en-US" sz="2400" b="1" dirty="0">
                <a:ea typeface="华文新魏" pitchFamily="2" charset="-122"/>
              </a:rPr>
              <a:t>     </a:t>
            </a:r>
            <a:r>
              <a:rPr lang="en-US" altLang="zh-CN" sz="2400" b="1" dirty="0">
                <a:ea typeface="华文新魏" pitchFamily="2" charset="-122"/>
              </a:rPr>
              <a:t>—</a:t>
            </a:r>
            <a:r>
              <a:rPr lang="zh-CN" altLang="en-US" sz="2400" b="1" dirty="0">
                <a:ea typeface="华文新魏" pitchFamily="2" charset="-122"/>
              </a:rPr>
              <a:t> </a:t>
            </a:r>
            <a:r>
              <a:rPr lang="en-US" altLang="zh-CN" sz="2400" b="1" dirty="0">
                <a:ea typeface="华文新魏" pitchFamily="2" charset="-122"/>
              </a:rPr>
              <a:t>R</a:t>
            </a:r>
            <a:r>
              <a:rPr lang="zh-CN" altLang="zh-CN" sz="2400" b="1" dirty="0">
                <a:ea typeface="华文新魏" pitchFamily="2" charset="-122"/>
              </a:rPr>
              <a:t>是随机数</a:t>
            </a:r>
            <a:endParaRPr lang="en-US" altLang="zh-CN" sz="2400" b="1" dirty="0">
              <a:ea typeface="华文新魏" pitchFamily="2" charset="-122"/>
            </a:endParaRPr>
          </a:p>
          <a:p>
            <a:pPr>
              <a:spcAft>
                <a:spcPts val="0"/>
              </a:spcAft>
              <a:defRPr/>
            </a:pPr>
            <a:r>
              <a:rPr lang="zh-CN" altLang="en-US" dirty="0">
                <a:latin typeface="华文新魏" pitchFamily="2" charset="-122"/>
                <a:ea typeface="华文新魏" pitchFamily="2" charset="-122"/>
              </a:rPr>
              <a:t>定义重传次数 </a:t>
            </a:r>
            <a:r>
              <a:rPr lang="en-US" altLang="zh-CN" i="1" dirty="0">
                <a:latin typeface="华文新魏" pitchFamily="2" charset="-122"/>
                <a:ea typeface="华文新魏" pitchFamily="2" charset="-122"/>
              </a:rPr>
              <a:t>k</a:t>
            </a:r>
            <a:r>
              <a:rPr lang="zh-CN" altLang="en-US" dirty="0">
                <a:latin typeface="华文新魏" pitchFamily="2" charset="-122"/>
                <a:ea typeface="华文新魏" pitchFamily="2" charset="-122"/>
              </a:rPr>
              <a:t>的</a:t>
            </a:r>
            <a:r>
              <a:rPr lang="zh-CN" altLang="zh-CN" sz="2400" b="1" dirty="0">
                <a:latin typeface="华文新魏" pitchFamily="2" charset="-122"/>
                <a:ea typeface="华文新魏" pitchFamily="2" charset="-122"/>
              </a:rPr>
              <a:t>范围，定义了</a:t>
            </a:r>
            <a:r>
              <a:rPr lang="en-US" altLang="zh-CN" i="1" dirty="0">
                <a:latin typeface="华文新魏" pitchFamily="2" charset="-122"/>
                <a:ea typeface="华文新魏" pitchFamily="2" charset="-122"/>
              </a:rPr>
              <a:t>k</a:t>
            </a:r>
            <a:r>
              <a:rPr lang="en-US" altLang="zh-CN" dirty="0">
                <a:latin typeface="华文新魏" pitchFamily="2" charset="-122"/>
                <a:ea typeface="华文新魏" pitchFamily="2" charset="-122"/>
              </a:rPr>
              <a:t> = Min</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n</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10</a:t>
            </a:r>
            <a:r>
              <a:rPr lang="zh-CN" altLang="en-US" dirty="0">
                <a:latin typeface="华文新魏" pitchFamily="2" charset="-122"/>
                <a:ea typeface="华文新魏" pitchFamily="2" charset="-122"/>
              </a:rPr>
              <a:t>）</a:t>
            </a:r>
            <a:endParaRPr lang="en-US" altLang="zh-CN" sz="2400" b="1" dirty="0">
              <a:latin typeface="华文新魏" pitchFamily="2" charset="-122"/>
              <a:ea typeface="华文新魏" pitchFamily="2" charset="-122"/>
            </a:endParaRPr>
          </a:p>
          <a:p>
            <a:pPr>
              <a:spcAft>
                <a:spcPts val="0"/>
              </a:spcAft>
              <a:buFontTx/>
              <a:buNone/>
              <a:defRPr/>
            </a:pPr>
            <a:r>
              <a:rPr lang="zh-CN" altLang="en-US" sz="2400" b="1" dirty="0">
                <a:ea typeface="华文新魏" pitchFamily="2" charset="-122"/>
              </a:rPr>
              <a:t>    </a:t>
            </a:r>
            <a:r>
              <a:rPr lang="en-US" altLang="zh-CN" sz="2400" b="1" dirty="0">
                <a:ea typeface="华文新魏" pitchFamily="2" charset="-122"/>
              </a:rPr>
              <a:t>—</a:t>
            </a:r>
            <a:r>
              <a:rPr lang="zh-CN" altLang="en-US" sz="2400" b="1" dirty="0">
                <a:ea typeface="华文新魏" pitchFamily="2" charset="-122"/>
              </a:rPr>
              <a:t> </a:t>
            </a:r>
            <a:r>
              <a:rPr lang="zh-CN" altLang="zh-CN" sz="2400" b="1" dirty="0">
                <a:ea typeface="华文新魏" pitchFamily="2" charset="-122"/>
              </a:rPr>
              <a:t>重</a:t>
            </a:r>
            <a:r>
              <a:rPr lang="zh-CN" altLang="en-US" sz="2400" b="1" dirty="0">
                <a:ea typeface="华文新魏" pitchFamily="2" charset="-122"/>
              </a:rPr>
              <a:t>传</a:t>
            </a:r>
            <a:r>
              <a:rPr lang="zh-CN" altLang="zh-CN" sz="2400" b="1" dirty="0">
                <a:ea typeface="华文新魏" pitchFamily="2" charset="-122"/>
              </a:rPr>
              <a:t>次数</a:t>
            </a:r>
            <a:r>
              <a:rPr lang="en-US" altLang="zh-CN" sz="2400" b="1" dirty="0">
                <a:ea typeface="华文新魏" pitchFamily="2" charset="-122"/>
              </a:rPr>
              <a:t>n&lt;10</a:t>
            </a:r>
            <a:r>
              <a:rPr lang="zh-CN" altLang="zh-CN" sz="2400" b="1" dirty="0">
                <a:ea typeface="华文新魏" pitchFamily="2" charset="-122"/>
              </a:rPr>
              <a:t>，则</a:t>
            </a:r>
            <a:r>
              <a:rPr lang="en-US" altLang="zh-CN" sz="2400" b="1" dirty="0">
                <a:ea typeface="华文新魏" pitchFamily="2" charset="-122"/>
              </a:rPr>
              <a:t>k</a:t>
            </a:r>
            <a:r>
              <a:rPr lang="zh-CN" altLang="zh-CN" sz="2400" b="1" dirty="0">
                <a:ea typeface="华文新魏" pitchFamily="2" charset="-122"/>
              </a:rPr>
              <a:t>取值为</a:t>
            </a:r>
            <a:r>
              <a:rPr lang="en-US" altLang="zh-CN" sz="2400" b="1" dirty="0">
                <a:ea typeface="华文新魏" pitchFamily="2" charset="-122"/>
              </a:rPr>
              <a:t>n</a:t>
            </a:r>
          </a:p>
          <a:p>
            <a:pPr>
              <a:spcAft>
                <a:spcPts val="0"/>
              </a:spcAft>
              <a:buFontTx/>
              <a:buNone/>
              <a:defRPr/>
            </a:pPr>
            <a:r>
              <a:rPr lang="zh-CN" altLang="en-US" sz="2400" b="1" dirty="0">
                <a:ea typeface="华文新魏" pitchFamily="2" charset="-122"/>
              </a:rPr>
              <a:t>    </a:t>
            </a:r>
            <a:r>
              <a:rPr lang="en-US" altLang="zh-CN" sz="2400" b="1" dirty="0">
                <a:ea typeface="华文新魏" pitchFamily="2" charset="-122"/>
              </a:rPr>
              <a:t>—</a:t>
            </a:r>
            <a:r>
              <a:rPr lang="zh-CN" altLang="en-US" sz="2400" b="1" dirty="0">
                <a:ea typeface="华文新魏" pitchFamily="2" charset="-122"/>
              </a:rPr>
              <a:t> </a:t>
            </a:r>
            <a:r>
              <a:rPr lang="zh-CN" altLang="zh-CN" sz="2400" b="1" dirty="0">
                <a:ea typeface="华文新魏" pitchFamily="2" charset="-122"/>
              </a:rPr>
              <a:t>重</a:t>
            </a:r>
            <a:r>
              <a:rPr lang="zh-CN" altLang="en-US" sz="2400" b="1" dirty="0">
                <a:ea typeface="华文新魏" pitchFamily="2" charset="-122"/>
              </a:rPr>
              <a:t>传</a:t>
            </a:r>
            <a:r>
              <a:rPr lang="zh-CN" altLang="zh-CN" sz="2400" b="1" dirty="0">
                <a:ea typeface="华文新魏" pitchFamily="2" charset="-122"/>
              </a:rPr>
              <a:t>次数</a:t>
            </a:r>
            <a:r>
              <a:rPr lang="en-US" altLang="zh-CN" sz="2400" b="1" dirty="0">
                <a:ea typeface="华文新魏" pitchFamily="2" charset="-122"/>
              </a:rPr>
              <a:t>n≥10</a:t>
            </a:r>
            <a:r>
              <a:rPr lang="zh-CN" altLang="zh-CN" sz="2400" b="1" dirty="0">
                <a:ea typeface="华文新魏" pitchFamily="2" charset="-122"/>
              </a:rPr>
              <a:t>时，则</a:t>
            </a:r>
            <a:r>
              <a:rPr lang="en-US" altLang="zh-CN" sz="2400" b="1" dirty="0">
                <a:ea typeface="华文新魏" pitchFamily="2" charset="-122"/>
              </a:rPr>
              <a:t>k</a:t>
            </a:r>
            <a:r>
              <a:rPr lang="zh-CN" altLang="zh-CN" sz="2400" b="1" dirty="0">
                <a:ea typeface="华文新魏" pitchFamily="2" charset="-122"/>
              </a:rPr>
              <a:t>取值为</a:t>
            </a:r>
            <a:r>
              <a:rPr lang="en-US" altLang="zh-CN" sz="2400" b="1" dirty="0">
                <a:ea typeface="华文新魏" pitchFamily="2" charset="-122"/>
              </a:rPr>
              <a:t>10</a:t>
            </a:r>
          </a:p>
          <a:p>
            <a:pPr>
              <a:spcAft>
                <a:spcPts val="0"/>
              </a:spcAft>
              <a:defRPr/>
            </a:pPr>
            <a:r>
              <a:rPr lang="zh-CN" altLang="en-US" dirty="0">
                <a:ea typeface="华文新魏" pitchFamily="2" charset="-122"/>
              </a:rPr>
              <a:t>第</a:t>
            </a:r>
            <a:r>
              <a:rPr lang="en-US" altLang="zh-CN" dirty="0">
                <a:ea typeface="华文新魏" pitchFamily="2" charset="-122"/>
              </a:rPr>
              <a:t>n</a:t>
            </a:r>
            <a:r>
              <a:rPr lang="zh-CN" altLang="en-US" dirty="0">
                <a:ea typeface="华文新魏" pitchFamily="2" charset="-122"/>
              </a:rPr>
              <a:t>次重发延迟分布在</a:t>
            </a:r>
            <a:r>
              <a:rPr lang="en-US" altLang="zh-CN" dirty="0">
                <a:ea typeface="华文新魏" pitchFamily="2" charset="-122"/>
              </a:rPr>
              <a:t>0</a:t>
            </a:r>
            <a:r>
              <a:rPr lang="zh-CN" altLang="en-US" dirty="0">
                <a:ea typeface="华文新魏" pitchFamily="2" charset="-122"/>
              </a:rPr>
              <a:t>与</a:t>
            </a:r>
            <a:r>
              <a:rPr lang="en-US" altLang="zh-CN" dirty="0">
                <a:ea typeface="华文新魏" pitchFamily="2" charset="-122"/>
              </a:rPr>
              <a:t>[                 ]</a:t>
            </a:r>
            <a:r>
              <a:rPr lang="zh-CN" altLang="en-US" dirty="0">
                <a:ea typeface="华文新魏" pitchFamily="2" charset="-122"/>
              </a:rPr>
              <a:t>个时间片内</a:t>
            </a:r>
            <a:endParaRPr lang="en-US" altLang="zh-CN" sz="2400" b="1" dirty="0">
              <a:ea typeface="华文新魏" pitchFamily="2" charset="-122"/>
            </a:endParaRPr>
          </a:p>
        </p:txBody>
      </p:sp>
      <p:sp>
        <p:nvSpPr>
          <p:cNvPr id="27652" name="页脚占位符 3"/>
          <p:cNvSpPr>
            <a:spLocks noGrp="1"/>
          </p:cNvSpPr>
          <p:nvPr>
            <p:ph type="ftr" sz="quarter" idx="11"/>
          </p:nvPr>
        </p:nvSpPr>
        <p:spPr>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5</a:t>
            </a:r>
            <a:r>
              <a:rPr lang="zh-CN" altLang="en-US" dirty="0">
                <a:solidFill>
                  <a:srgbClr val="3333CC"/>
                </a:solidFill>
              </a:rPr>
              <a:t>章 介质访问控制子层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D88C2C67-1475-4E35-878B-364A10B91843}" type="slidenum">
              <a:rPr lang="zh-CN" altLang="en-US">
                <a:solidFill>
                  <a:srgbClr val="000000"/>
                </a:solidFill>
              </a:rPr>
              <a:pPr>
                <a:defRPr/>
              </a:pPr>
              <a:t>30</a:t>
            </a:fld>
            <a:endParaRPr lang="en-US" altLang="zh-CN" dirty="0">
              <a:solidFill>
                <a:srgbClr val="000000"/>
              </a:solidFill>
            </a:endParaRPr>
          </a:p>
        </p:txBody>
      </p:sp>
      <p:graphicFrame>
        <p:nvGraphicFramePr>
          <p:cNvPr id="7" name="对象 6"/>
          <p:cNvGraphicFramePr>
            <a:graphicFrameLocks noChangeAspect="1"/>
          </p:cNvGraphicFramePr>
          <p:nvPr/>
        </p:nvGraphicFramePr>
        <p:xfrm>
          <a:off x="4499992" y="5661248"/>
          <a:ext cx="1226559" cy="334516"/>
        </p:xfrm>
        <a:graphic>
          <a:graphicData uri="http://schemas.openxmlformats.org/presentationml/2006/ole">
            <mc:AlternateContent xmlns:mc="http://schemas.openxmlformats.org/markup-compatibility/2006">
              <mc:Choice xmlns:v="urn:schemas-microsoft-com:vml" Requires="v">
                <p:oleObj spid="_x0000_s263189" name="公式" r:id="rId3" imgW="698500" imgH="190500" progId="Equation.3">
                  <p:embed/>
                </p:oleObj>
              </mc:Choice>
              <mc:Fallback>
                <p:oleObj name="公式" r:id="rId3" imgW="698500" imgH="190500" progId="Equation.3">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5661248"/>
                        <a:ext cx="1226559" cy="3345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332656"/>
            <a:ext cx="7772400" cy="5043487"/>
          </a:xfrm>
        </p:spPr>
        <p:txBody>
          <a:bodyPr/>
          <a:lstStyle/>
          <a:p>
            <a:pPr eaLnBrk="1" hangingPunct="1">
              <a:buFontTx/>
              <a:buNone/>
              <a:defRPr/>
            </a:pPr>
            <a:r>
              <a:rPr lang="en-US" altLang="zh-CN" sz="3200" b="1" u="sng" dirty="0">
                <a:solidFill>
                  <a:schemeClr val="accent6"/>
                </a:solidFill>
                <a:ea typeface="华文新魏" pitchFamily="2" charset="-122"/>
              </a:rPr>
              <a:t>4.2.2  Ethernet</a:t>
            </a:r>
            <a:r>
              <a:rPr lang="zh-CN" altLang="zh-CN" sz="3200" b="1" u="sng" dirty="0">
                <a:solidFill>
                  <a:schemeClr val="accent6"/>
                </a:solidFill>
                <a:ea typeface="华文新魏" pitchFamily="2" charset="-122"/>
              </a:rPr>
              <a:t>帧结构</a:t>
            </a:r>
            <a:endParaRPr lang="en-US" altLang="zh-CN" sz="3200" b="1" u="sng" dirty="0">
              <a:solidFill>
                <a:schemeClr val="accent6"/>
              </a:solidFill>
              <a:ea typeface="华文新魏" pitchFamily="2" charset="-122"/>
            </a:endParaRPr>
          </a:p>
          <a:p>
            <a:pPr eaLnBrk="1" hangingPunct="1">
              <a:defRPr/>
            </a:pPr>
            <a:endParaRPr lang="en-US" altLang="zh-CN" b="1" u="sng" dirty="0">
              <a:solidFill>
                <a:schemeClr val="accent6"/>
              </a:solidFill>
              <a:ea typeface="华文新魏" pitchFamily="2" charset="-122"/>
            </a:endParaRPr>
          </a:p>
          <a:p>
            <a:pPr eaLnBrk="1" hangingPunct="1">
              <a:defRPr/>
            </a:pPr>
            <a:r>
              <a:rPr lang="en-US" altLang="zh-CN" sz="2800" b="1" u="sng" dirty="0">
                <a:solidFill>
                  <a:schemeClr val="accent6"/>
                </a:solidFill>
                <a:ea typeface="华文新魏" pitchFamily="2" charset="-122"/>
              </a:rPr>
              <a:t>Ethernet</a:t>
            </a:r>
            <a:r>
              <a:rPr lang="zh-CN" altLang="zh-CN" sz="2800" b="1" u="sng" dirty="0">
                <a:solidFill>
                  <a:schemeClr val="accent6"/>
                </a:solidFill>
                <a:ea typeface="华文新魏" pitchFamily="2" charset="-122"/>
              </a:rPr>
              <a:t>帧结构</a:t>
            </a:r>
            <a:r>
              <a:rPr lang="zh-CN" altLang="en-US" sz="2800" b="1" u="sng" dirty="0">
                <a:solidFill>
                  <a:schemeClr val="accent6"/>
                </a:solidFill>
                <a:ea typeface="华文新魏" pitchFamily="2" charset="-122"/>
              </a:rPr>
              <a:t>比较</a:t>
            </a:r>
          </a:p>
        </p:txBody>
      </p:sp>
      <p:sp>
        <p:nvSpPr>
          <p:cNvPr id="2867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6D3CCEA-47E5-4813-98D5-E33A8000D595}" type="slidenum">
              <a:rPr lang="zh-CN" altLang="en-US">
                <a:solidFill>
                  <a:srgbClr val="000000"/>
                </a:solidFill>
              </a:rPr>
              <a:pPr>
                <a:defRPr/>
              </a:pPr>
              <a:t>31</a:t>
            </a:fld>
            <a:endParaRPr lang="en-US" altLang="zh-CN">
              <a:solidFill>
                <a:srgbClr val="000000"/>
              </a:solidFill>
            </a:endParaRPr>
          </a:p>
        </p:txBody>
      </p:sp>
      <p:pic>
        <p:nvPicPr>
          <p:cNvPr id="17414" name="Picture 6"/>
          <p:cNvPicPr>
            <a:picLocks noChangeAspect="1" noChangeArrowheads="1"/>
          </p:cNvPicPr>
          <p:nvPr/>
        </p:nvPicPr>
        <p:blipFill>
          <a:blip r:embed="rId2" cstate="print"/>
          <a:srcRect/>
          <a:stretch>
            <a:fillRect/>
          </a:stretch>
        </p:blipFill>
        <p:spPr bwMode="auto">
          <a:xfrm>
            <a:off x="395288" y="2133600"/>
            <a:ext cx="8334375" cy="338296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188640"/>
            <a:ext cx="3456384" cy="5403850"/>
          </a:xfrm>
        </p:spPr>
        <p:txBody>
          <a:bodyPr/>
          <a:lstStyle/>
          <a:p>
            <a:pPr eaLnBrk="1" hangingPunct="1">
              <a:buFontTx/>
              <a:buNone/>
              <a:defRPr/>
            </a:pPr>
            <a:r>
              <a:rPr lang="en-US" altLang="zh-CN" sz="2800" u="sng" dirty="0">
                <a:solidFill>
                  <a:schemeClr val="accent6"/>
                </a:solidFill>
                <a:ea typeface="华文新魏" pitchFamily="2" charset="-122"/>
              </a:rPr>
              <a:t>4</a:t>
            </a:r>
            <a:r>
              <a:rPr lang="en-US" altLang="zh-CN" sz="2800" b="1" u="sng" dirty="0">
                <a:solidFill>
                  <a:schemeClr val="accent6"/>
                </a:solidFill>
                <a:ea typeface="华文新魏" pitchFamily="2" charset="-122"/>
              </a:rPr>
              <a:t>.2.3  Ethernet</a:t>
            </a:r>
            <a:r>
              <a:rPr lang="zh-CN" altLang="zh-CN" sz="2800" b="1" u="sng" dirty="0">
                <a:solidFill>
                  <a:schemeClr val="accent6"/>
                </a:solidFill>
                <a:ea typeface="华文新魏" pitchFamily="2" charset="-122"/>
              </a:rPr>
              <a:t>接收流程的分析</a:t>
            </a:r>
            <a:endParaRPr lang="zh-CN" altLang="en-US" sz="2800" b="1" u="sng" dirty="0">
              <a:solidFill>
                <a:schemeClr val="accent6"/>
              </a:solidFill>
              <a:ea typeface="华文新魏" pitchFamily="2" charset="-122"/>
            </a:endParaRPr>
          </a:p>
        </p:txBody>
      </p:sp>
      <p:sp>
        <p:nvSpPr>
          <p:cNvPr id="29700"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514A5006-F71B-4171-B694-E03C38C7E78D}" type="slidenum">
              <a:rPr lang="zh-CN" altLang="en-US">
                <a:solidFill>
                  <a:srgbClr val="000000"/>
                </a:solidFill>
              </a:rPr>
              <a:pPr>
                <a:defRPr/>
              </a:pPr>
              <a:t>32</a:t>
            </a:fld>
            <a:endParaRPr lang="en-US" altLang="zh-CN">
              <a:solidFill>
                <a:srgbClr val="000000"/>
              </a:solidFill>
            </a:endParaRPr>
          </a:p>
        </p:txBody>
      </p:sp>
      <p:pic>
        <p:nvPicPr>
          <p:cNvPr id="18438" name="Picture 6"/>
          <p:cNvPicPr>
            <a:picLocks noChangeAspect="1" noChangeArrowheads="1"/>
          </p:cNvPicPr>
          <p:nvPr/>
        </p:nvPicPr>
        <p:blipFill>
          <a:blip r:embed="rId2" cstate="print"/>
          <a:srcRect/>
          <a:stretch>
            <a:fillRect/>
          </a:stretch>
        </p:blipFill>
        <p:spPr bwMode="auto">
          <a:xfrm>
            <a:off x="3851920" y="188640"/>
            <a:ext cx="4922191" cy="6480720"/>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6" name="Rectangle 3"/>
          <p:cNvSpPr txBox="1">
            <a:spLocks noChangeArrowheads="1"/>
          </p:cNvSpPr>
          <p:nvPr/>
        </p:nvSpPr>
        <p:spPr bwMode="auto">
          <a:xfrm>
            <a:off x="611560" y="4005064"/>
            <a:ext cx="2808808" cy="20157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帧间间隔</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R="0" lvl="0" algn="l" defTabSz="914400" rtl="0" eaLnBrk="1" fontAlgn="base" latinLnBrk="0" hangingPunct="1">
              <a:lnSpc>
                <a:spcPct val="100000"/>
              </a:lnSpc>
              <a:spcBef>
                <a:spcPct val="20000"/>
              </a:spcBef>
              <a:spcAft>
                <a:spcPts val="600"/>
              </a:spcAft>
              <a:buClrTx/>
              <a:buSzTx/>
              <a:tabLst/>
              <a:defRPr/>
            </a:pP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Ethernet</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帧的最小间隔为</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9.6</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us</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，相当于发送</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96 bit</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的时间</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188640"/>
            <a:ext cx="7772400" cy="587375"/>
          </a:xfrm>
        </p:spPr>
        <p:txBody>
          <a:bodyPr/>
          <a:lstStyle/>
          <a:p>
            <a:pPr algn="l" eaLnBrk="1" hangingPunct="1">
              <a:defRPr/>
            </a:pPr>
            <a:r>
              <a:rPr lang="en-US" altLang="zh-CN" sz="2800" u="sng" dirty="0">
                <a:latin typeface="+mn-lt"/>
                <a:ea typeface="华文新魏" pitchFamily="2" charset="-122"/>
              </a:rPr>
              <a:t>4.2.4  Ethernet</a:t>
            </a:r>
            <a:r>
              <a:rPr lang="zh-CN" altLang="zh-CN" sz="2800" u="sng" dirty="0">
                <a:latin typeface="+mn-lt"/>
                <a:ea typeface="华文新魏" pitchFamily="2" charset="-122"/>
              </a:rPr>
              <a:t>网卡设计与物理地址</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323528" y="1484784"/>
            <a:ext cx="3672408" cy="4394398"/>
          </a:xfrm>
        </p:spPr>
        <p:txBody>
          <a:bodyPr/>
          <a:lstStyle/>
          <a:p>
            <a:pPr eaLnBrk="1" hangingPunct="1">
              <a:defRPr/>
            </a:pPr>
            <a:r>
              <a:rPr lang="zh-CN" altLang="zh-CN" sz="2800" b="1" u="sng" dirty="0">
                <a:solidFill>
                  <a:schemeClr val="accent6"/>
                </a:solidFill>
                <a:ea typeface="华文新魏" pitchFamily="2" charset="-122"/>
              </a:rPr>
              <a:t>典型的</a:t>
            </a:r>
            <a:r>
              <a:rPr lang="en-US" altLang="zh-CN" sz="2800" b="1" u="sng" dirty="0">
                <a:solidFill>
                  <a:schemeClr val="accent6"/>
                </a:solidFill>
                <a:ea typeface="华文新魏" pitchFamily="2" charset="-122"/>
              </a:rPr>
              <a:t>10BASE-5</a:t>
            </a:r>
            <a:r>
              <a:rPr lang="zh-CN" altLang="zh-CN" sz="2800" b="1" u="sng" dirty="0">
                <a:solidFill>
                  <a:schemeClr val="accent6"/>
                </a:solidFill>
                <a:ea typeface="华文新魏" pitchFamily="2" charset="-122"/>
              </a:rPr>
              <a:t>的</a:t>
            </a:r>
            <a:r>
              <a:rPr lang="en-US" altLang="zh-CN" sz="2800" b="1" u="sng" dirty="0">
                <a:solidFill>
                  <a:schemeClr val="accent6"/>
                </a:solidFill>
                <a:ea typeface="华文新魏" pitchFamily="2" charset="-122"/>
              </a:rPr>
              <a:t>Ethernet</a:t>
            </a:r>
            <a:r>
              <a:rPr lang="zh-CN" altLang="zh-CN" sz="2800" b="1" u="sng" dirty="0">
                <a:solidFill>
                  <a:schemeClr val="accent6"/>
                </a:solidFill>
                <a:ea typeface="华文新魏" pitchFamily="2" charset="-122"/>
              </a:rPr>
              <a:t>实现方法</a:t>
            </a:r>
            <a:endParaRPr lang="zh-CN" altLang="en-US" sz="2800" b="1" u="sng" dirty="0">
              <a:solidFill>
                <a:schemeClr val="accent6"/>
              </a:solidFill>
              <a:ea typeface="华文新魏" pitchFamily="2" charset="-122"/>
            </a:endParaRPr>
          </a:p>
        </p:txBody>
      </p:sp>
      <p:sp>
        <p:nvSpPr>
          <p:cNvPr id="30724"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229CAB2-F2D6-413A-8137-8D02C52415E3}" type="slidenum">
              <a:rPr lang="zh-CN" altLang="en-US">
                <a:solidFill>
                  <a:srgbClr val="000000"/>
                </a:solidFill>
              </a:rPr>
              <a:pPr>
                <a:defRPr/>
              </a:pPr>
              <a:t>33</a:t>
            </a:fld>
            <a:endParaRPr lang="en-US" altLang="zh-CN">
              <a:solidFill>
                <a:srgbClr val="000000"/>
              </a:solidFill>
            </a:endParaRPr>
          </a:p>
        </p:txBody>
      </p:sp>
      <p:pic>
        <p:nvPicPr>
          <p:cNvPr id="27654" name="Picture 6"/>
          <p:cNvPicPr>
            <a:picLocks noChangeAspect="1" noChangeArrowheads="1"/>
          </p:cNvPicPr>
          <p:nvPr/>
        </p:nvPicPr>
        <p:blipFill>
          <a:blip r:embed="rId2" cstate="print"/>
          <a:srcRect/>
          <a:stretch>
            <a:fillRect/>
          </a:stretch>
        </p:blipFill>
        <p:spPr bwMode="auto">
          <a:xfrm>
            <a:off x="4283968" y="980728"/>
            <a:ext cx="4104456" cy="5329639"/>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899592" y="404664"/>
            <a:ext cx="7197725" cy="5330825"/>
          </a:xfrm>
        </p:spPr>
        <p:txBody>
          <a:bodyPr/>
          <a:lstStyle/>
          <a:p>
            <a:pPr eaLnBrk="1" hangingPunct="1">
              <a:defRPr/>
            </a:pPr>
            <a:r>
              <a:rPr lang="en-US" altLang="zh-CN" b="1" u="sng" dirty="0">
                <a:solidFill>
                  <a:schemeClr val="accent6"/>
                </a:solidFill>
                <a:ea typeface="华文新魏" pitchFamily="2" charset="-122"/>
              </a:rPr>
              <a:t>Ethernet</a:t>
            </a:r>
            <a:r>
              <a:rPr lang="zh-CN" altLang="zh-CN" b="1" u="sng" dirty="0">
                <a:solidFill>
                  <a:schemeClr val="accent6"/>
                </a:solidFill>
                <a:ea typeface="华文新魏" pitchFamily="2" charset="-122"/>
              </a:rPr>
              <a:t>网卡与计算机之间关系</a:t>
            </a:r>
            <a:endParaRPr lang="zh-CN" altLang="en-US" b="1" u="sng" dirty="0">
              <a:solidFill>
                <a:schemeClr val="accent6"/>
              </a:solidFill>
              <a:ea typeface="华文新魏" pitchFamily="2" charset="-122"/>
            </a:endParaRPr>
          </a:p>
        </p:txBody>
      </p:sp>
      <p:sp>
        <p:nvSpPr>
          <p:cNvPr id="3174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ACC4FB2-1E12-4DC9-B4AD-2661B98E02D1}" type="slidenum">
              <a:rPr lang="zh-CN" altLang="en-US">
                <a:solidFill>
                  <a:srgbClr val="000000"/>
                </a:solidFill>
              </a:rPr>
              <a:pPr>
                <a:defRPr/>
              </a:pPr>
              <a:t>34</a:t>
            </a:fld>
            <a:endParaRPr lang="en-US" altLang="zh-CN">
              <a:solidFill>
                <a:srgbClr val="000000"/>
              </a:solidFill>
            </a:endParaRPr>
          </a:p>
        </p:txBody>
      </p:sp>
      <p:pic>
        <p:nvPicPr>
          <p:cNvPr id="28678" name="Picture 6"/>
          <p:cNvPicPr>
            <a:picLocks noChangeAspect="1" noChangeArrowheads="1"/>
          </p:cNvPicPr>
          <p:nvPr/>
        </p:nvPicPr>
        <p:blipFill>
          <a:blip r:embed="rId2" cstate="print"/>
          <a:srcRect/>
          <a:stretch>
            <a:fillRect/>
          </a:stretch>
        </p:blipFill>
        <p:spPr bwMode="auto">
          <a:xfrm>
            <a:off x="2123728" y="1052736"/>
            <a:ext cx="6048672" cy="535094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403648" y="404664"/>
            <a:ext cx="7056784" cy="3732953"/>
            <a:chOff x="1084188" y="1268760"/>
            <a:chExt cx="7319684" cy="3973835"/>
          </a:xfrm>
        </p:grpSpPr>
        <p:sp>
          <p:nvSpPr>
            <p:cNvPr id="64515" name="Rectangle 18"/>
            <p:cNvSpPr>
              <a:spLocks noChangeArrowheads="1"/>
            </p:cNvSpPr>
            <p:nvPr/>
          </p:nvSpPr>
          <p:spPr bwMode="auto">
            <a:xfrm>
              <a:off x="1084188" y="1878360"/>
              <a:ext cx="5884862" cy="2397125"/>
            </a:xfrm>
            <a:prstGeom prst="rect">
              <a:avLst/>
            </a:prstGeom>
            <a:solidFill>
              <a:srgbClr val="FFFF99"/>
            </a:solidFill>
            <a:ln w="9525">
              <a:solidFill>
                <a:schemeClr val="tx1"/>
              </a:solidFill>
              <a:miter lim="800000"/>
              <a:headEnd/>
              <a:tailEnd/>
            </a:ln>
          </p:spPr>
          <p:txBody>
            <a:bodyPr wrap="none" anchor="ctr"/>
            <a:lstStyle/>
            <a:p>
              <a:endParaRPr lang="zh-CN" altLang="en-US" sz="2400" b="1">
                <a:latin typeface="华文新魏" pitchFamily="2" charset="-122"/>
                <a:ea typeface="华文新魏" pitchFamily="2" charset="-122"/>
              </a:endParaRPr>
            </a:p>
          </p:txBody>
        </p:sp>
        <p:sp>
          <p:nvSpPr>
            <p:cNvPr id="403475" name="Text Box 19"/>
            <p:cNvSpPr txBox="1">
              <a:spLocks noChangeArrowheads="1"/>
            </p:cNvSpPr>
            <p:nvPr/>
          </p:nvSpPr>
          <p:spPr bwMode="auto">
            <a:xfrm>
              <a:off x="5364088" y="1268760"/>
              <a:ext cx="1415772" cy="461665"/>
            </a:xfrm>
            <a:prstGeom prst="rect">
              <a:avLst/>
            </a:prstGeom>
            <a:solidFill>
              <a:srgbClr val="FFCCFF"/>
            </a:solidFill>
            <a:ln w="9525">
              <a:noFill/>
              <a:miter lim="800000"/>
              <a:headEnd/>
              <a:tailEnd/>
            </a:ln>
            <a:effectLst>
              <a:outerShdw dist="35921" dir="2700000" algn="ctr" rotWithShape="0">
                <a:schemeClr val="bg2"/>
              </a:outerShdw>
            </a:effectLst>
          </p:spPr>
          <p:txBody>
            <a:bodyPr wrap="none">
              <a:spAutoFit/>
            </a:bodyPr>
            <a:lstStyle/>
            <a:p>
              <a:pPr>
                <a:defRPr/>
              </a:pPr>
              <a:r>
                <a:rPr kumimoji="1" lang="zh-CN" altLang="en-US" sz="2400" b="1">
                  <a:latin typeface="华文新魏" pitchFamily="2" charset="-122"/>
                  <a:ea typeface="华文新魏" pitchFamily="2" charset="-122"/>
                </a:rPr>
                <a:t>硬件地址</a:t>
              </a:r>
            </a:p>
          </p:txBody>
        </p:sp>
        <p:sp>
          <p:nvSpPr>
            <p:cNvPr id="64517" name="Line 20"/>
            <p:cNvSpPr>
              <a:spLocks noChangeShapeType="1"/>
            </p:cNvSpPr>
            <p:nvPr/>
          </p:nvSpPr>
          <p:spPr bwMode="auto">
            <a:xfrm>
              <a:off x="6253088" y="3176935"/>
              <a:ext cx="1857375" cy="0"/>
            </a:xfrm>
            <a:prstGeom prst="line">
              <a:avLst/>
            </a:prstGeom>
            <a:noFill/>
            <a:ln w="38100">
              <a:solidFill>
                <a:schemeClr val="folHlink"/>
              </a:solidFill>
              <a:round/>
              <a:headEnd/>
              <a:tailEnd type="triangle" w="med" len="lg"/>
            </a:ln>
          </p:spPr>
          <p:txBody>
            <a:bodyPr/>
            <a:lstStyle/>
            <a:p>
              <a:endParaRPr lang="zh-CN" altLang="en-US" sz="2400" b="1">
                <a:latin typeface="华文新魏" pitchFamily="2" charset="-122"/>
                <a:ea typeface="华文新魏" pitchFamily="2" charset="-122"/>
              </a:endParaRPr>
            </a:p>
          </p:txBody>
        </p:sp>
        <p:sp>
          <p:nvSpPr>
            <p:cNvPr id="64518" name="Text Box 21"/>
            <p:cNvSpPr txBox="1">
              <a:spLocks noChangeArrowheads="1"/>
            </p:cNvSpPr>
            <p:nvPr/>
          </p:nvSpPr>
          <p:spPr bwMode="auto">
            <a:xfrm>
              <a:off x="6975400" y="2637185"/>
              <a:ext cx="1403350" cy="457200"/>
            </a:xfrm>
            <a:prstGeom prst="rect">
              <a:avLst/>
            </a:prstGeom>
            <a:noFill/>
            <a:ln w="9525">
              <a:noFill/>
              <a:miter lim="800000"/>
              <a:headEnd/>
              <a:tailEnd/>
            </a:ln>
          </p:spPr>
          <p:txBody>
            <a:bodyPr wrap="none">
              <a:spAutoFit/>
            </a:bodyPr>
            <a:lstStyle/>
            <a:p>
              <a:r>
                <a:rPr kumimoji="1" lang="zh-CN" altLang="en-US" sz="2400" b="1">
                  <a:latin typeface="华文新魏" pitchFamily="2" charset="-122"/>
                  <a:ea typeface="华文新魏" pitchFamily="2" charset="-122"/>
                </a:rPr>
                <a:t>至局域网</a:t>
              </a:r>
            </a:p>
          </p:txBody>
        </p:sp>
        <p:sp>
          <p:nvSpPr>
            <p:cNvPr id="403478" name="Rectangle 22"/>
            <p:cNvSpPr>
              <a:spLocks noChangeArrowheads="1"/>
            </p:cNvSpPr>
            <p:nvPr/>
          </p:nvSpPr>
          <p:spPr bwMode="auto">
            <a:xfrm>
              <a:off x="4533825" y="2562573"/>
              <a:ext cx="1760538" cy="1127125"/>
            </a:xfrm>
            <a:prstGeom prst="rect">
              <a:avLst/>
            </a:prstGeom>
            <a:solidFill>
              <a:srgbClr val="CCCC00"/>
            </a:solidFill>
            <a:ln w="19050">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zh-CN" altLang="en-US" sz="2400" b="1">
                  <a:latin typeface="华文新魏" pitchFamily="2" charset="-122"/>
                  <a:ea typeface="华文新魏" pitchFamily="2" charset="-122"/>
                </a:rPr>
                <a:t>适配器</a:t>
              </a:r>
            </a:p>
            <a:p>
              <a:pPr algn="ctr">
                <a:defRPr/>
              </a:pPr>
              <a:r>
                <a:rPr kumimoji="1" lang="zh-CN" altLang="en-US" sz="2400" b="1">
                  <a:latin typeface="华文新魏" pitchFamily="2" charset="-122"/>
                  <a:ea typeface="华文新魏" pitchFamily="2" charset="-122"/>
                </a:rPr>
                <a:t>（网卡）</a:t>
              </a:r>
            </a:p>
          </p:txBody>
        </p:sp>
        <p:sp>
          <p:nvSpPr>
            <p:cNvPr id="64520" name="Text Box 23"/>
            <p:cNvSpPr txBox="1">
              <a:spLocks noChangeArrowheads="1"/>
            </p:cNvSpPr>
            <p:nvPr/>
          </p:nvSpPr>
          <p:spPr bwMode="auto">
            <a:xfrm>
              <a:off x="6988100" y="3213448"/>
              <a:ext cx="1415772" cy="461665"/>
            </a:xfrm>
            <a:prstGeom prst="rect">
              <a:avLst/>
            </a:prstGeom>
            <a:noFill/>
            <a:ln w="9525">
              <a:noFill/>
              <a:miter lim="800000"/>
              <a:headEnd/>
              <a:tailEnd/>
            </a:ln>
          </p:spPr>
          <p:txBody>
            <a:bodyPr wrap="none">
              <a:spAutoFit/>
            </a:bodyPr>
            <a:lstStyle/>
            <a:p>
              <a:r>
                <a:rPr kumimoji="1" lang="zh-CN" altLang="en-US" sz="2400" b="1">
                  <a:latin typeface="华文新魏" pitchFamily="2" charset="-122"/>
                  <a:ea typeface="华文新魏" pitchFamily="2" charset="-122"/>
                </a:rPr>
                <a:t>串行通信</a:t>
              </a:r>
            </a:p>
          </p:txBody>
        </p:sp>
        <p:sp>
          <p:nvSpPr>
            <p:cNvPr id="403480" name="Rectangle 24"/>
            <p:cNvSpPr>
              <a:spLocks noChangeArrowheads="1"/>
            </p:cNvSpPr>
            <p:nvPr/>
          </p:nvSpPr>
          <p:spPr bwMode="auto">
            <a:xfrm>
              <a:off x="1757288" y="2562573"/>
              <a:ext cx="1760537" cy="1127125"/>
            </a:xfrm>
            <a:prstGeom prst="rect">
              <a:avLst/>
            </a:prstGeom>
            <a:solidFill>
              <a:srgbClr val="00B0F0"/>
            </a:solidFill>
            <a:ln w="19050">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en-US" altLang="zh-CN" sz="2400" b="1">
                  <a:latin typeface="华文新魏" pitchFamily="2" charset="-122"/>
                  <a:ea typeface="华文新魏" pitchFamily="2" charset="-122"/>
                </a:rPr>
                <a:t>CPU </a:t>
              </a:r>
              <a:r>
                <a:rPr kumimoji="1" lang="zh-CN" altLang="en-US" sz="2400" b="1">
                  <a:latin typeface="华文新魏" pitchFamily="2" charset="-122"/>
                  <a:ea typeface="华文新魏" pitchFamily="2" charset="-122"/>
                </a:rPr>
                <a:t>和</a:t>
              </a:r>
            </a:p>
            <a:p>
              <a:pPr algn="ctr">
                <a:defRPr/>
              </a:pPr>
              <a:r>
                <a:rPr kumimoji="1" lang="zh-CN" altLang="en-US" sz="2400" b="1">
                  <a:latin typeface="华文新魏" pitchFamily="2" charset="-122"/>
                  <a:ea typeface="华文新魏" pitchFamily="2" charset="-122"/>
                </a:rPr>
                <a:t>存储器</a:t>
              </a:r>
            </a:p>
          </p:txBody>
        </p:sp>
        <p:sp>
          <p:nvSpPr>
            <p:cNvPr id="64522" name="Line 25"/>
            <p:cNvSpPr>
              <a:spLocks noChangeShapeType="1"/>
            </p:cNvSpPr>
            <p:nvPr/>
          </p:nvSpPr>
          <p:spPr bwMode="auto">
            <a:xfrm flipV="1">
              <a:off x="2301800" y="3705573"/>
              <a:ext cx="404813" cy="909637"/>
            </a:xfrm>
            <a:prstGeom prst="line">
              <a:avLst/>
            </a:prstGeom>
            <a:noFill/>
            <a:ln w="28575">
              <a:solidFill>
                <a:schemeClr val="folHlink"/>
              </a:solidFill>
              <a:round/>
              <a:headEnd/>
              <a:tailEnd type="triangle" w="med" len="lg"/>
            </a:ln>
          </p:spPr>
          <p:txBody>
            <a:bodyPr/>
            <a:lstStyle/>
            <a:p>
              <a:endParaRPr lang="zh-CN" altLang="en-US" sz="2400" b="1">
                <a:latin typeface="华文新魏" pitchFamily="2" charset="-122"/>
                <a:ea typeface="华文新魏" pitchFamily="2" charset="-122"/>
              </a:endParaRPr>
            </a:p>
          </p:txBody>
        </p:sp>
        <p:sp>
          <p:nvSpPr>
            <p:cNvPr id="64523" name="Text Box 26"/>
            <p:cNvSpPr txBox="1">
              <a:spLocks noChangeArrowheads="1"/>
            </p:cNvSpPr>
            <p:nvPr/>
          </p:nvSpPr>
          <p:spPr bwMode="auto">
            <a:xfrm>
              <a:off x="1158879" y="4411598"/>
              <a:ext cx="2339102" cy="830997"/>
            </a:xfrm>
            <a:prstGeom prst="rect">
              <a:avLst/>
            </a:prstGeom>
            <a:noFill/>
            <a:ln w="9525">
              <a:noFill/>
              <a:miter lim="800000"/>
              <a:headEnd/>
              <a:tailEnd/>
            </a:ln>
          </p:spPr>
          <p:txBody>
            <a:bodyPr wrap="none">
              <a:spAutoFit/>
            </a:bodyPr>
            <a:lstStyle/>
            <a:p>
              <a:r>
                <a:rPr kumimoji="1" lang="zh-CN" altLang="en-US" sz="2400" b="1" dirty="0">
                  <a:latin typeface="华文新魏" pitchFamily="2" charset="-122"/>
                  <a:ea typeface="华文新魏" pitchFamily="2" charset="-122"/>
                </a:rPr>
                <a:t>生成发送的数据</a:t>
              </a:r>
            </a:p>
            <a:p>
              <a:r>
                <a:rPr kumimoji="1" lang="zh-CN" altLang="en-US" sz="2400" b="1" dirty="0">
                  <a:latin typeface="华文新魏" pitchFamily="2" charset="-122"/>
                  <a:ea typeface="华文新魏" pitchFamily="2" charset="-122"/>
                </a:rPr>
                <a:t>处理收到的数据</a:t>
              </a:r>
            </a:p>
          </p:txBody>
        </p:sp>
        <p:sp>
          <p:nvSpPr>
            <p:cNvPr id="64524" name="Line 27"/>
            <p:cNvSpPr>
              <a:spLocks noChangeShapeType="1"/>
            </p:cNvSpPr>
            <p:nvPr/>
          </p:nvSpPr>
          <p:spPr bwMode="auto">
            <a:xfrm flipV="1">
              <a:off x="5041825" y="3705573"/>
              <a:ext cx="404813" cy="909637"/>
            </a:xfrm>
            <a:prstGeom prst="line">
              <a:avLst/>
            </a:prstGeom>
            <a:noFill/>
            <a:ln w="28575">
              <a:solidFill>
                <a:schemeClr val="folHlink"/>
              </a:solidFill>
              <a:round/>
              <a:headEnd/>
              <a:tailEnd type="triangle" w="med" len="lg"/>
            </a:ln>
          </p:spPr>
          <p:txBody>
            <a:bodyPr/>
            <a:lstStyle/>
            <a:p>
              <a:endParaRPr lang="zh-CN" altLang="en-US" sz="2400" b="1">
                <a:latin typeface="华文新魏" pitchFamily="2" charset="-122"/>
                <a:ea typeface="华文新魏" pitchFamily="2" charset="-122"/>
              </a:endParaRPr>
            </a:p>
          </p:txBody>
        </p:sp>
        <p:sp>
          <p:nvSpPr>
            <p:cNvPr id="64525" name="Text Box 28"/>
            <p:cNvSpPr txBox="1">
              <a:spLocks noChangeArrowheads="1"/>
            </p:cNvSpPr>
            <p:nvPr/>
          </p:nvSpPr>
          <p:spPr bwMode="auto">
            <a:xfrm>
              <a:off x="3847742" y="4411598"/>
              <a:ext cx="2646878" cy="830997"/>
            </a:xfrm>
            <a:prstGeom prst="rect">
              <a:avLst/>
            </a:prstGeom>
            <a:noFill/>
            <a:ln w="9525">
              <a:noFill/>
              <a:miter lim="800000"/>
              <a:headEnd/>
              <a:tailEnd/>
            </a:ln>
          </p:spPr>
          <p:txBody>
            <a:bodyPr wrap="none">
              <a:spAutoFit/>
            </a:bodyPr>
            <a:lstStyle/>
            <a:p>
              <a:pPr algn="ctr"/>
              <a:r>
                <a:rPr kumimoji="1" lang="zh-CN" altLang="en-US" sz="2400" b="1" dirty="0">
                  <a:latin typeface="华文新魏" pitchFamily="2" charset="-122"/>
                  <a:ea typeface="华文新魏" pitchFamily="2" charset="-122"/>
                </a:rPr>
                <a:t>把帧发送到局域网</a:t>
              </a:r>
            </a:p>
            <a:p>
              <a:pPr algn="ctr"/>
              <a:r>
                <a:rPr kumimoji="1" lang="zh-CN" altLang="en-US" sz="2400" b="1" dirty="0">
                  <a:latin typeface="华文新魏" pitchFamily="2" charset="-122"/>
                  <a:ea typeface="华文新魏" pitchFamily="2" charset="-122"/>
                </a:rPr>
                <a:t>从局域网接收帧</a:t>
              </a:r>
            </a:p>
          </p:txBody>
        </p:sp>
        <p:sp>
          <p:nvSpPr>
            <p:cNvPr id="64526" name="Text Box 29"/>
            <p:cNvSpPr txBox="1">
              <a:spLocks noChangeArrowheads="1"/>
            </p:cNvSpPr>
            <p:nvPr/>
          </p:nvSpPr>
          <p:spPr bwMode="auto">
            <a:xfrm>
              <a:off x="3516238" y="1845023"/>
              <a:ext cx="1098550" cy="457200"/>
            </a:xfrm>
            <a:prstGeom prst="rect">
              <a:avLst/>
            </a:prstGeom>
            <a:noFill/>
            <a:ln w="9525">
              <a:noFill/>
              <a:miter lim="800000"/>
              <a:headEnd/>
              <a:tailEnd/>
            </a:ln>
          </p:spPr>
          <p:txBody>
            <a:bodyPr wrap="none">
              <a:spAutoFit/>
            </a:bodyPr>
            <a:lstStyle/>
            <a:p>
              <a:r>
                <a:rPr kumimoji="1" lang="zh-CN" altLang="en-US" sz="2400" b="1">
                  <a:latin typeface="华文新魏" pitchFamily="2" charset="-122"/>
                  <a:ea typeface="华文新魏" pitchFamily="2" charset="-122"/>
                </a:rPr>
                <a:t>计算机</a:t>
              </a:r>
            </a:p>
          </p:txBody>
        </p:sp>
        <p:sp>
          <p:nvSpPr>
            <p:cNvPr id="403486" name="Text Box 30"/>
            <p:cNvSpPr txBox="1">
              <a:spLocks noChangeArrowheads="1"/>
            </p:cNvSpPr>
            <p:nvPr/>
          </p:nvSpPr>
          <p:spPr bwMode="auto">
            <a:xfrm>
              <a:off x="1388988" y="1268760"/>
              <a:ext cx="1165225" cy="457200"/>
            </a:xfrm>
            <a:prstGeom prst="rect">
              <a:avLst/>
            </a:prstGeom>
            <a:solidFill>
              <a:srgbClr val="CCFFFF"/>
            </a:solidFill>
            <a:ln w="9525">
              <a:noFill/>
              <a:miter lim="800000"/>
              <a:headEnd/>
              <a:tailEnd/>
            </a:ln>
            <a:effectLst>
              <a:outerShdw dist="35921" dir="2700000" algn="ctr" rotWithShape="0">
                <a:schemeClr val="bg2"/>
              </a:outerShdw>
            </a:effectLst>
          </p:spPr>
          <p:txBody>
            <a:bodyPr wrap="none">
              <a:spAutoFit/>
            </a:bodyPr>
            <a:lstStyle/>
            <a:p>
              <a:pPr>
                <a:defRPr/>
              </a:pPr>
              <a:r>
                <a:rPr kumimoji="1" lang="en-US" altLang="zh-CN" sz="2400" b="1" dirty="0">
                  <a:latin typeface="华文新魏" pitchFamily="2" charset="-122"/>
                  <a:ea typeface="华文新魏" pitchFamily="2" charset="-122"/>
                </a:rPr>
                <a:t>IP </a:t>
              </a:r>
              <a:r>
                <a:rPr kumimoji="1" lang="zh-CN" altLang="en-US" sz="2400" b="1" dirty="0">
                  <a:latin typeface="华文新魏" pitchFamily="2" charset="-122"/>
                  <a:ea typeface="华文新魏" pitchFamily="2" charset="-122"/>
                </a:rPr>
                <a:t>地址</a:t>
              </a:r>
            </a:p>
          </p:txBody>
        </p:sp>
        <p:sp>
          <p:nvSpPr>
            <p:cNvPr id="64528" name="AutoShape 31"/>
            <p:cNvSpPr>
              <a:spLocks noChangeArrowheads="1"/>
            </p:cNvSpPr>
            <p:nvPr/>
          </p:nvSpPr>
          <p:spPr bwMode="auto">
            <a:xfrm>
              <a:off x="3417813" y="2791173"/>
              <a:ext cx="1216025" cy="684212"/>
            </a:xfrm>
            <a:prstGeom prst="leftRightArrow">
              <a:avLst>
                <a:gd name="adj1" fmla="val 50000"/>
                <a:gd name="adj2" fmla="val 35545"/>
              </a:avLst>
            </a:prstGeom>
            <a:solidFill>
              <a:srgbClr val="66FF33"/>
            </a:solidFill>
            <a:ln w="9525">
              <a:solidFill>
                <a:schemeClr val="tx1"/>
              </a:solidFill>
              <a:miter lim="800000"/>
              <a:headEnd/>
              <a:tailEnd/>
            </a:ln>
          </p:spPr>
          <p:txBody>
            <a:bodyPr wrap="none" anchor="ctr"/>
            <a:lstStyle/>
            <a:p>
              <a:endParaRPr lang="zh-CN" altLang="en-US" sz="2400" b="1">
                <a:latin typeface="华文新魏" pitchFamily="2" charset="-122"/>
                <a:ea typeface="华文新魏" pitchFamily="2" charset="-122"/>
              </a:endParaRPr>
            </a:p>
          </p:txBody>
        </p:sp>
        <p:sp>
          <p:nvSpPr>
            <p:cNvPr id="64529" name="Text Box 32"/>
            <p:cNvSpPr txBox="1">
              <a:spLocks noChangeArrowheads="1"/>
            </p:cNvSpPr>
            <p:nvPr/>
          </p:nvSpPr>
          <p:spPr bwMode="auto">
            <a:xfrm>
              <a:off x="3592438" y="3176935"/>
              <a:ext cx="793750" cy="787400"/>
            </a:xfrm>
            <a:prstGeom prst="rect">
              <a:avLst/>
            </a:prstGeom>
            <a:noFill/>
            <a:ln w="9525">
              <a:noFill/>
              <a:miter lim="800000"/>
              <a:headEnd/>
              <a:tailEnd/>
            </a:ln>
          </p:spPr>
          <p:txBody>
            <a:bodyPr wrap="none">
              <a:spAutoFit/>
            </a:bodyPr>
            <a:lstStyle/>
            <a:p>
              <a:pPr>
                <a:lnSpc>
                  <a:spcPct val="95000"/>
                </a:lnSpc>
              </a:pPr>
              <a:r>
                <a:rPr kumimoji="1" lang="zh-CN" altLang="en-US" sz="2400" b="1">
                  <a:latin typeface="华文新魏" pitchFamily="2" charset="-122"/>
                  <a:ea typeface="华文新魏" pitchFamily="2" charset="-122"/>
                </a:rPr>
                <a:t>并行</a:t>
              </a:r>
            </a:p>
            <a:p>
              <a:pPr>
                <a:lnSpc>
                  <a:spcPct val="95000"/>
                </a:lnSpc>
              </a:pPr>
              <a:r>
                <a:rPr kumimoji="1" lang="zh-CN" altLang="en-US" sz="2400" b="1">
                  <a:latin typeface="华文新魏" pitchFamily="2" charset="-122"/>
                  <a:ea typeface="华文新魏" pitchFamily="2" charset="-122"/>
                </a:rPr>
                <a:t>通信</a:t>
              </a:r>
            </a:p>
          </p:txBody>
        </p:sp>
        <p:sp>
          <p:nvSpPr>
            <p:cNvPr id="403489" name="Rectangle 33"/>
            <p:cNvSpPr>
              <a:spLocks noChangeArrowheads="1"/>
            </p:cNvSpPr>
            <p:nvPr/>
          </p:nvSpPr>
          <p:spPr bwMode="auto">
            <a:xfrm>
              <a:off x="1920800" y="3021360"/>
              <a:ext cx="201613" cy="169863"/>
            </a:xfrm>
            <a:prstGeom prst="rect">
              <a:avLst/>
            </a:prstGeom>
            <a:solidFill>
              <a:srgbClr val="CCFFFF"/>
            </a:solidFill>
            <a:ln w="9525">
              <a:noFill/>
              <a:miter lim="800000"/>
              <a:headEnd/>
              <a:tailEnd/>
            </a:ln>
            <a:effectLst>
              <a:outerShdw dist="35921" dir="2700000" algn="ctr" rotWithShape="0">
                <a:schemeClr val="bg2"/>
              </a:outerShdw>
            </a:effectLst>
          </p:spPr>
          <p:txBody>
            <a:bodyPr wrap="none" anchor="ctr"/>
            <a:lstStyle/>
            <a:p>
              <a:pPr>
                <a:defRPr/>
              </a:pPr>
              <a:endParaRPr lang="zh-CN" altLang="en-US" sz="2400" b="1">
                <a:latin typeface="华文新魏" pitchFamily="2" charset="-122"/>
                <a:ea typeface="华文新魏" pitchFamily="2" charset="-122"/>
              </a:endParaRPr>
            </a:p>
          </p:txBody>
        </p:sp>
        <p:sp>
          <p:nvSpPr>
            <p:cNvPr id="64531" name="Freeform 34"/>
            <p:cNvSpPr>
              <a:spLocks/>
            </p:cNvSpPr>
            <p:nvPr/>
          </p:nvSpPr>
          <p:spPr bwMode="auto">
            <a:xfrm>
              <a:off x="1455663" y="1764060"/>
              <a:ext cx="1109662" cy="1266825"/>
            </a:xfrm>
            <a:custGeom>
              <a:avLst/>
              <a:gdLst>
                <a:gd name="T0" fmla="*/ 0 w 496"/>
                <a:gd name="T1" fmla="*/ 0 h 504"/>
                <a:gd name="T2" fmla="*/ 2147483647 w 496"/>
                <a:gd name="T3" fmla="*/ 0 h 504"/>
                <a:gd name="T4" fmla="*/ 2147483647 w 496"/>
                <a:gd name="T5" fmla="*/ 2147483647 h 504"/>
                <a:gd name="T6" fmla="*/ 2147483647 w 496"/>
                <a:gd name="T7" fmla="*/ 2147483647 h 504"/>
                <a:gd name="T8" fmla="*/ 0 w 496"/>
                <a:gd name="T9" fmla="*/ 0 h 504"/>
                <a:gd name="T10" fmla="*/ 0 60000 65536"/>
                <a:gd name="T11" fmla="*/ 0 60000 65536"/>
                <a:gd name="T12" fmla="*/ 0 60000 65536"/>
                <a:gd name="T13" fmla="*/ 0 60000 65536"/>
                <a:gd name="T14" fmla="*/ 0 60000 65536"/>
                <a:gd name="T15" fmla="*/ 0 w 496"/>
                <a:gd name="T16" fmla="*/ 0 h 504"/>
                <a:gd name="T17" fmla="*/ 496 w 496"/>
                <a:gd name="T18" fmla="*/ 504 h 504"/>
              </a:gdLst>
              <a:ahLst/>
              <a:cxnLst>
                <a:cxn ang="T10">
                  <a:pos x="T0" y="T1"/>
                </a:cxn>
                <a:cxn ang="T11">
                  <a:pos x="T2" y="T3"/>
                </a:cxn>
                <a:cxn ang="T12">
                  <a:pos x="T4" y="T5"/>
                </a:cxn>
                <a:cxn ang="T13">
                  <a:pos x="T6" y="T7"/>
                </a:cxn>
                <a:cxn ang="T14">
                  <a:pos x="T8" y="T9"/>
                </a:cxn>
              </a:cxnLst>
              <a:rect l="T15" t="T16" r="T17" b="T18"/>
              <a:pathLst>
                <a:path w="496" h="504">
                  <a:moveTo>
                    <a:pt x="0" y="0"/>
                  </a:moveTo>
                  <a:lnTo>
                    <a:pt x="496" y="0"/>
                  </a:lnTo>
                  <a:lnTo>
                    <a:pt x="292" y="504"/>
                  </a:lnTo>
                  <a:lnTo>
                    <a:pt x="210" y="502"/>
                  </a:lnTo>
                  <a:lnTo>
                    <a:pt x="0" y="0"/>
                  </a:lnTo>
                  <a:close/>
                </a:path>
              </a:pathLst>
            </a:custGeom>
            <a:gradFill rotWithShape="1">
              <a:gsLst>
                <a:gs pos="0">
                  <a:srgbClr val="CCFFFF"/>
                </a:gs>
                <a:gs pos="100000">
                  <a:srgbClr val="9AC1C1"/>
                </a:gs>
              </a:gsLst>
              <a:lin ang="5400000" scaled="1"/>
            </a:gradFill>
            <a:ln w="9525">
              <a:noFill/>
              <a:round/>
              <a:headEnd/>
              <a:tailEnd/>
            </a:ln>
          </p:spPr>
          <p:txBody>
            <a:bodyPr/>
            <a:lstStyle/>
            <a:p>
              <a:endParaRPr lang="zh-CN" altLang="en-US" sz="2400" b="1">
                <a:latin typeface="华文新魏" pitchFamily="2" charset="-122"/>
                <a:ea typeface="华文新魏" pitchFamily="2" charset="-122"/>
              </a:endParaRPr>
            </a:p>
          </p:txBody>
        </p:sp>
        <p:sp>
          <p:nvSpPr>
            <p:cNvPr id="403491" name="Rectangle 35"/>
            <p:cNvSpPr>
              <a:spLocks noChangeArrowheads="1"/>
            </p:cNvSpPr>
            <p:nvPr/>
          </p:nvSpPr>
          <p:spPr bwMode="auto">
            <a:xfrm>
              <a:off x="5956225" y="3021360"/>
              <a:ext cx="201613" cy="169863"/>
            </a:xfrm>
            <a:prstGeom prst="rect">
              <a:avLst/>
            </a:prstGeom>
            <a:solidFill>
              <a:srgbClr val="FFCCFF"/>
            </a:solidFill>
            <a:ln w="9525">
              <a:noFill/>
              <a:miter lim="800000"/>
              <a:headEnd/>
              <a:tailEnd/>
            </a:ln>
            <a:effectLst>
              <a:outerShdw dist="35921" dir="2700000" algn="ctr" rotWithShape="0">
                <a:schemeClr val="bg2"/>
              </a:outerShdw>
            </a:effectLst>
          </p:spPr>
          <p:txBody>
            <a:bodyPr wrap="none" anchor="ctr"/>
            <a:lstStyle/>
            <a:p>
              <a:pPr>
                <a:defRPr/>
              </a:pPr>
              <a:endParaRPr lang="zh-CN" altLang="en-US" sz="2400" b="1">
                <a:latin typeface="华文新魏" pitchFamily="2" charset="-122"/>
                <a:ea typeface="华文新魏" pitchFamily="2" charset="-122"/>
              </a:endParaRPr>
            </a:p>
          </p:txBody>
        </p:sp>
        <p:sp>
          <p:nvSpPr>
            <p:cNvPr id="64533" name="Freeform 36"/>
            <p:cNvSpPr>
              <a:spLocks/>
            </p:cNvSpPr>
            <p:nvPr/>
          </p:nvSpPr>
          <p:spPr bwMode="auto">
            <a:xfrm>
              <a:off x="5408538" y="1757710"/>
              <a:ext cx="1368425" cy="1260475"/>
            </a:xfrm>
            <a:custGeom>
              <a:avLst/>
              <a:gdLst>
                <a:gd name="T0" fmla="*/ 0 w 612"/>
                <a:gd name="T1" fmla="*/ 0 h 501"/>
                <a:gd name="T2" fmla="*/ 2147483647 w 612"/>
                <a:gd name="T3" fmla="*/ 2147483647 h 501"/>
                <a:gd name="T4" fmla="*/ 2147483647 w 612"/>
                <a:gd name="T5" fmla="*/ 2147483647 h 501"/>
                <a:gd name="T6" fmla="*/ 2147483647 w 612"/>
                <a:gd name="T7" fmla="*/ 2147483647 h 501"/>
                <a:gd name="T8" fmla="*/ 0 w 612"/>
                <a:gd name="T9" fmla="*/ 0 h 501"/>
                <a:gd name="T10" fmla="*/ 0 60000 65536"/>
                <a:gd name="T11" fmla="*/ 0 60000 65536"/>
                <a:gd name="T12" fmla="*/ 0 60000 65536"/>
                <a:gd name="T13" fmla="*/ 0 60000 65536"/>
                <a:gd name="T14" fmla="*/ 0 60000 65536"/>
                <a:gd name="T15" fmla="*/ 0 w 612"/>
                <a:gd name="T16" fmla="*/ 0 h 501"/>
                <a:gd name="T17" fmla="*/ 612 w 612"/>
                <a:gd name="T18" fmla="*/ 501 h 501"/>
              </a:gdLst>
              <a:ahLst/>
              <a:cxnLst>
                <a:cxn ang="T10">
                  <a:pos x="T0" y="T1"/>
                </a:cxn>
                <a:cxn ang="T11">
                  <a:pos x="T2" y="T3"/>
                </a:cxn>
                <a:cxn ang="T12">
                  <a:pos x="T4" y="T5"/>
                </a:cxn>
                <a:cxn ang="T13">
                  <a:pos x="T6" y="T7"/>
                </a:cxn>
                <a:cxn ang="T14">
                  <a:pos x="T8" y="T9"/>
                </a:cxn>
              </a:cxnLst>
              <a:rect l="T15" t="T16" r="T17" b="T18"/>
              <a:pathLst>
                <a:path w="612" h="501">
                  <a:moveTo>
                    <a:pt x="0" y="0"/>
                  </a:moveTo>
                  <a:lnTo>
                    <a:pt x="612" y="6"/>
                  </a:lnTo>
                  <a:lnTo>
                    <a:pt x="336" y="501"/>
                  </a:lnTo>
                  <a:lnTo>
                    <a:pt x="252" y="501"/>
                  </a:lnTo>
                  <a:lnTo>
                    <a:pt x="0" y="0"/>
                  </a:lnTo>
                  <a:close/>
                </a:path>
              </a:pathLst>
            </a:custGeom>
            <a:gradFill rotWithShape="1">
              <a:gsLst>
                <a:gs pos="0">
                  <a:srgbClr val="FFCCFF"/>
                </a:gs>
                <a:gs pos="100000">
                  <a:srgbClr val="C19AC1"/>
                </a:gs>
              </a:gsLst>
              <a:lin ang="5400000" scaled="1"/>
            </a:gradFill>
            <a:ln w="9525">
              <a:noFill/>
              <a:round/>
              <a:headEnd/>
              <a:tailEnd/>
            </a:ln>
          </p:spPr>
          <p:txBody>
            <a:bodyPr/>
            <a:lstStyle/>
            <a:p>
              <a:endParaRPr lang="zh-CN" altLang="en-US" sz="2400" b="1">
                <a:latin typeface="华文新魏" pitchFamily="2" charset="-122"/>
                <a:ea typeface="华文新魏" pitchFamily="2" charset="-122"/>
              </a:endParaRPr>
            </a:p>
          </p:txBody>
        </p:sp>
      </p:grpSp>
      <p:sp>
        <p:nvSpPr>
          <p:cNvPr id="64534" name="日期占位符 22"/>
          <p:cNvSpPr>
            <a:spLocks noGrp="1"/>
          </p:cNvSpPr>
          <p:nvPr>
            <p:ph type="dt" sz="quarter" idx="11"/>
          </p:nvPr>
        </p:nvSpPr>
        <p:spPr>
          <a:xfrm>
            <a:off x="683568" y="6400800"/>
            <a:ext cx="1905000" cy="457200"/>
          </a:xfrm>
          <a:noFill/>
        </p:spPr>
        <p:txBody>
          <a:bodyPr/>
          <a:lstStyle/>
          <a:p>
            <a:fld id="{CFBDFFE6-7C8D-4CC7-B326-E319F185CDA2}" type="datetime1">
              <a:rPr lang="zh-CN" altLang="en-US" smtClean="0"/>
              <a:pPr/>
              <a:t>2018/1/14</a:t>
            </a:fld>
            <a:endParaRPr lang="en-US" altLang="zh-CN" dirty="0"/>
          </a:p>
        </p:txBody>
      </p:sp>
      <p:sp>
        <p:nvSpPr>
          <p:cNvPr id="64535" name="灯片编号占位符 23"/>
          <p:cNvSpPr>
            <a:spLocks noGrp="1"/>
          </p:cNvSpPr>
          <p:nvPr>
            <p:ph type="sldNum" sz="quarter" idx="12"/>
          </p:nvPr>
        </p:nvSpPr>
        <p:spPr>
          <a:noFill/>
        </p:spPr>
        <p:txBody>
          <a:bodyPr/>
          <a:lstStyle/>
          <a:p>
            <a:fld id="{6DD2F4ED-6610-4B6F-BEC2-91EE68A035AB}" type="slidenum">
              <a:rPr lang="en-US" altLang="zh-CN" smtClean="0"/>
              <a:pPr/>
              <a:t>35</a:t>
            </a:fld>
            <a:endParaRPr lang="en-US" altLang="zh-CN"/>
          </a:p>
        </p:txBody>
      </p:sp>
      <p:sp>
        <p:nvSpPr>
          <p:cNvPr id="26" name="Rectangle 3"/>
          <p:cNvSpPr txBox="1">
            <a:spLocks noChangeArrowheads="1"/>
          </p:cNvSpPr>
          <p:nvPr/>
        </p:nvSpPr>
        <p:spPr bwMode="auto">
          <a:xfrm>
            <a:off x="467544" y="4221088"/>
            <a:ext cx="7848600" cy="21038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800" b="1" i="0" u="none" strike="noStrike" kern="0" cap="none" spc="0" normalizeH="0" baseline="0" noProof="0" dirty="0">
                <a:ln>
                  <a:noFill/>
                </a:ln>
                <a:solidFill>
                  <a:schemeClr val="accent6"/>
                </a:solidFill>
                <a:effectLst/>
                <a:uLnTx/>
                <a:uFillTx/>
                <a:latin typeface="华文新魏" pitchFamily="2" charset="-122"/>
                <a:ea typeface="华文新魏" pitchFamily="2" charset="-122"/>
              </a:rPr>
              <a:t>网络适配器的重要功能：</a:t>
            </a:r>
          </a:p>
          <a:p>
            <a:pPr marL="742950" marR="0" lvl="1" indent="-285750" algn="l" defTabSz="914400" rtl="0" eaLnBrk="1" fontAlgn="base" latinLnBrk="0" hangingPunct="1">
              <a:lnSpc>
                <a:spcPct val="100000"/>
              </a:lnSpc>
              <a:buClrTx/>
              <a:buSzTx/>
              <a:buFontTx/>
              <a:buChar char="–"/>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进行串行</a:t>
            </a:r>
            <a:r>
              <a:rPr kumimoji="1" lang="en-US" altLang="zh-CN" sz="2400" b="1" i="0" u="none" strike="noStrike" kern="0" cap="none" spc="0" normalizeH="0" baseline="0" noProof="0" dirty="0">
                <a:ln>
                  <a:noFill/>
                </a:ln>
                <a:effectLst/>
                <a:uLnTx/>
                <a:uFillTx/>
                <a:latin typeface="华文新魏" pitchFamily="2" charset="-122"/>
                <a:ea typeface="华文新魏" pitchFamily="2" charset="-122"/>
              </a:rPr>
              <a:t>/</a:t>
            </a: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并行转换。</a:t>
            </a:r>
          </a:p>
          <a:p>
            <a:pPr marL="742950" marR="0" lvl="1" indent="-285750" algn="l" defTabSz="914400" rtl="0" eaLnBrk="1" fontAlgn="base" latinLnBrk="0" hangingPunct="1">
              <a:lnSpc>
                <a:spcPct val="100000"/>
              </a:lnSpc>
              <a:buClrTx/>
              <a:buSzTx/>
              <a:buFontTx/>
              <a:buChar char="–"/>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对数据进行缓存。</a:t>
            </a:r>
          </a:p>
          <a:p>
            <a:pPr marL="742950" marR="0" lvl="1" indent="-285750" algn="l" defTabSz="914400" rtl="0" eaLnBrk="1" fontAlgn="base" latinLnBrk="0" hangingPunct="1">
              <a:lnSpc>
                <a:spcPct val="100000"/>
              </a:lnSpc>
              <a:buClrTx/>
              <a:buSzTx/>
              <a:buFontTx/>
              <a:buChar char="–"/>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在计算机的操作系统安装设备驱动程序。</a:t>
            </a:r>
          </a:p>
          <a:p>
            <a:pPr marL="742950" marR="0" lvl="1" indent="-285750" algn="l" defTabSz="914400" rtl="0" eaLnBrk="1" fontAlgn="base" latinLnBrk="0" hangingPunct="1">
              <a:lnSpc>
                <a:spcPct val="100000"/>
              </a:lnSpc>
              <a:buClrTx/>
              <a:buSzTx/>
              <a:buFontTx/>
              <a:buChar char="–"/>
              <a:tabLst/>
              <a:defRPr/>
            </a:pPr>
            <a:r>
              <a:rPr kumimoji="1" lang="zh-CN" altLang="en-US" sz="2400" b="1" i="0" u="none" strike="noStrike" kern="0" cap="none" spc="0" normalizeH="0" baseline="0" noProof="0" dirty="0">
                <a:ln>
                  <a:noFill/>
                </a:ln>
                <a:effectLst/>
                <a:uLnTx/>
                <a:uFillTx/>
                <a:latin typeface="华文新魏" pitchFamily="2" charset="-122"/>
                <a:ea typeface="华文新魏" pitchFamily="2" charset="-122"/>
              </a:rPr>
              <a:t>实现以太网协议。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692696"/>
            <a:ext cx="8132763" cy="5328592"/>
          </a:xfrm>
        </p:spPr>
        <p:txBody>
          <a:bodyPr/>
          <a:lstStyle/>
          <a:p>
            <a:pPr eaLnBrk="1" hangingPunct="1">
              <a:buNone/>
              <a:defRPr/>
            </a:pPr>
            <a:r>
              <a:rPr lang="en-US" altLang="zh-CN" sz="3600" b="1" u="sng" dirty="0">
                <a:solidFill>
                  <a:schemeClr val="accent6"/>
                </a:solidFill>
                <a:latin typeface="华文新魏" pitchFamily="2" charset="-122"/>
                <a:ea typeface="华文新魏" pitchFamily="2" charset="-122"/>
              </a:rPr>
              <a:t>Ethernet</a:t>
            </a:r>
            <a:r>
              <a:rPr lang="zh-CN" altLang="zh-CN" sz="3600" b="1" u="sng" dirty="0">
                <a:solidFill>
                  <a:schemeClr val="accent6"/>
                </a:solidFill>
                <a:latin typeface="华文新魏" pitchFamily="2" charset="-122"/>
                <a:ea typeface="华文新魏" pitchFamily="2" charset="-122"/>
              </a:rPr>
              <a:t>物理地址</a:t>
            </a:r>
            <a:endParaRPr lang="en-US" altLang="zh-CN" sz="3600" b="1" u="sng" dirty="0">
              <a:solidFill>
                <a:schemeClr val="accent6"/>
              </a:solidFill>
              <a:latin typeface="华文新魏" pitchFamily="2" charset="-122"/>
              <a:ea typeface="华文新魏" pitchFamily="2" charset="-122"/>
            </a:endParaRPr>
          </a:p>
          <a:p>
            <a:pPr eaLnBrk="1" hangingPunct="1"/>
            <a:endParaRPr lang="en-US" altLang="zh-CN" dirty="0">
              <a:latin typeface="华文新魏" pitchFamily="2" charset="-122"/>
              <a:ea typeface="华文新魏" pitchFamily="2" charset="-122"/>
            </a:endParaRPr>
          </a:p>
          <a:p>
            <a:pPr eaLnBrk="1" hangingPunct="1"/>
            <a:r>
              <a:rPr lang="zh-CN" altLang="en-US" dirty="0">
                <a:latin typeface="华文新魏" pitchFamily="2" charset="-122"/>
                <a:ea typeface="华文新魏" pitchFamily="2" charset="-122"/>
              </a:rPr>
              <a:t>在局域网中，</a:t>
            </a:r>
            <a:r>
              <a:rPr lang="zh-CN" altLang="en-US" dirty="0">
                <a:solidFill>
                  <a:srgbClr val="C00000"/>
                </a:solidFill>
                <a:latin typeface="华文新魏" pitchFamily="2" charset="-122"/>
                <a:ea typeface="华文新魏" pitchFamily="2" charset="-122"/>
              </a:rPr>
              <a:t>硬件地址</a:t>
            </a:r>
            <a:r>
              <a:rPr lang="zh-CN" altLang="en-US" dirty="0">
                <a:latin typeface="华文新魏" pitchFamily="2" charset="-122"/>
                <a:ea typeface="华文新魏" pitchFamily="2" charset="-122"/>
              </a:rPr>
              <a:t>又称为</a:t>
            </a:r>
            <a:r>
              <a:rPr lang="zh-CN" altLang="en-US" dirty="0">
                <a:solidFill>
                  <a:srgbClr val="C00000"/>
                </a:solidFill>
                <a:latin typeface="华文新魏" pitchFamily="2" charset="-122"/>
                <a:ea typeface="华文新魏" pitchFamily="2" charset="-122"/>
              </a:rPr>
              <a:t>物理地址</a:t>
            </a:r>
            <a:r>
              <a:rPr lang="zh-CN" altLang="en-US" dirty="0">
                <a:latin typeface="华文新魏" pitchFamily="2" charset="-122"/>
                <a:ea typeface="华文新魏" pitchFamily="2" charset="-122"/>
              </a:rPr>
              <a:t>，或 </a:t>
            </a:r>
            <a:r>
              <a:rPr lang="en-US" altLang="zh-CN" dirty="0">
                <a:solidFill>
                  <a:srgbClr val="C00000"/>
                </a:solidFill>
                <a:latin typeface="华文新魏" pitchFamily="2" charset="-122"/>
                <a:ea typeface="华文新魏" pitchFamily="2" charset="-122"/>
              </a:rPr>
              <a:t>MAC </a:t>
            </a:r>
            <a:r>
              <a:rPr lang="zh-CN" altLang="en-US" dirty="0">
                <a:solidFill>
                  <a:srgbClr val="C00000"/>
                </a:solidFill>
                <a:latin typeface="华文新魏" pitchFamily="2" charset="-122"/>
                <a:ea typeface="华文新魏" pitchFamily="2" charset="-122"/>
              </a:rPr>
              <a:t>地址</a:t>
            </a:r>
            <a:r>
              <a:rPr lang="zh-CN" altLang="en-US" dirty="0">
                <a:latin typeface="华文新魏" pitchFamily="2" charset="-122"/>
                <a:ea typeface="华文新魏" pitchFamily="2" charset="-122"/>
              </a:rPr>
              <a:t>。 </a:t>
            </a:r>
          </a:p>
          <a:p>
            <a:pPr eaLnBrk="1" hangingPunct="1"/>
            <a:r>
              <a:rPr lang="en-US" altLang="zh-CN" dirty="0">
                <a:latin typeface="华文新魏" pitchFamily="2" charset="-122"/>
                <a:ea typeface="华文新魏" pitchFamily="2" charset="-122"/>
              </a:rPr>
              <a:t>802 </a:t>
            </a:r>
            <a:r>
              <a:rPr lang="zh-CN" altLang="en-US" dirty="0">
                <a:latin typeface="华文新魏" pitchFamily="2" charset="-122"/>
                <a:ea typeface="华文新魏" pitchFamily="2" charset="-122"/>
              </a:rPr>
              <a:t>标准所说的“地址”严格地讲应当是每一个站的“</a:t>
            </a:r>
            <a:r>
              <a:rPr lang="zh-CN" altLang="en-US" dirty="0">
                <a:solidFill>
                  <a:srgbClr val="C00000"/>
                </a:solidFill>
                <a:latin typeface="华文新魏" pitchFamily="2" charset="-122"/>
                <a:ea typeface="华文新魏" pitchFamily="2" charset="-122"/>
              </a:rPr>
              <a:t>名字</a:t>
            </a:r>
            <a:r>
              <a:rPr lang="zh-CN" altLang="en-US" dirty="0">
                <a:latin typeface="华文新魏" pitchFamily="2" charset="-122"/>
                <a:ea typeface="华文新魏" pitchFamily="2" charset="-122"/>
              </a:rPr>
              <a:t>”或</a:t>
            </a:r>
            <a:r>
              <a:rPr lang="zh-CN" altLang="en-US" dirty="0">
                <a:solidFill>
                  <a:srgbClr val="C00000"/>
                </a:solidFill>
                <a:latin typeface="华文新魏" pitchFamily="2" charset="-122"/>
                <a:ea typeface="华文新魏" pitchFamily="2" charset="-122"/>
              </a:rPr>
              <a:t>标识符</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pPr eaLnBrk="1" hangingPunct="1">
              <a:lnSpc>
                <a:spcPct val="90000"/>
              </a:lnSpc>
            </a:pPr>
            <a:r>
              <a:rPr lang="en-US" altLang="zh-CN" dirty="0">
                <a:latin typeface="华文新魏" pitchFamily="2" charset="-122"/>
                <a:ea typeface="华文新魏" pitchFamily="2" charset="-122"/>
              </a:rPr>
              <a:t>IEEE </a:t>
            </a:r>
            <a:r>
              <a:rPr lang="zh-CN" altLang="en-US" dirty="0">
                <a:latin typeface="华文新魏" pitchFamily="2" charset="-122"/>
                <a:ea typeface="华文新魏" pitchFamily="2" charset="-122"/>
              </a:rPr>
              <a:t>的</a:t>
            </a:r>
            <a:r>
              <a:rPr lang="zh-CN" altLang="en-US" dirty="0">
                <a:solidFill>
                  <a:srgbClr val="C00000"/>
                </a:solidFill>
                <a:latin typeface="华文新魏" pitchFamily="2" charset="-122"/>
                <a:ea typeface="华文新魏" pitchFamily="2" charset="-122"/>
              </a:rPr>
              <a:t>注册管理机构 </a:t>
            </a:r>
            <a:r>
              <a:rPr lang="en-US" altLang="zh-CN" dirty="0">
                <a:latin typeface="华文新魏" pitchFamily="2" charset="-122"/>
                <a:ea typeface="华文新魏" pitchFamily="2" charset="-122"/>
              </a:rPr>
              <a:t>RA </a:t>
            </a:r>
            <a:r>
              <a:rPr lang="zh-CN" altLang="en-US" dirty="0">
                <a:latin typeface="华文新魏" pitchFamily="2" charset="-122"/>
                <a:ea typeface="华文新魏" pitchFamily="2" charset="-122"/>
              </a:rPr>
              <a:t>负责向厂家分配地址字段的前三个字节</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即高位 </a:t>
            </a:r>
            <a:r>
              <a:rPr lang="en-US" altLang="zh-CN" dirty="0">
                <a:latin typeface="华文新魏" pitchFamily="2" charset="-122"/>
                <a:ea typeface="华文新魏" pitchFamily="2" charset="-122"/>
              </a:rPr>
              <a:t>24 </a:t>
            </a:r>
            <a:r>
              <a:rPr lang="zh-CN" altLang="en-US" dirty="0">
                <a:latin typeface="华文新魏" pitchFamily="2" charset="-122"/>
                <a:ea typeface="华文新魏" pitchFamily="2" charset="-122"/>
              </a:rPr>
              <a:t>位</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a:t>
            </a:r>
          </a:p>
          <a:p>
            <a:pPr eaLnBrk="1" hangingPunct="1">
              <a:lnSpc>
                <a:spcPct val="90000"/>
              </a:lnSpc>
            </a:pPr>
            <a:r>
              <a:rPr lang="zh-CN" altLang="en-US" dirty="0">
                <a:latin typeface="华文新魏" pitchFamily="2" charset="-122"/>
                <a:ea typeface="华文新魏" pitchFamily="2" charset="-122"/>
              </a:rPr>
              <a:t>地址字段中的后三个字节</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即低位 </a:t>
            </a:r>
            <a:r>
              <a:rPr lang="en-US" altLang="zh-CN" dirty="0">
                <a:latin typeface="华文新魏" pitchFamily="2" charset="-122"/>
                <a:ea typeface="华文新魏" pitchFamily="2" charset="-122"/>
              </a:rPr>
              <a:t>24 </a:t>
            </a:r>
            <a:r>
              <a:rPr lang="zh-CN" altLang="en-US" dirty="0">
                <a:latin typeface="华文新魏" pitchFamily="2" charset="-122"/>
                <a:ea typeface="华文新魏" pitchFamily="2" charset="-122"/>
              </a:rPr>
              <a:t>位</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由厂家自行指派，称为</a:t>
            </a:r>
            <a:r>
              <a:rPr lang="zh-CN" altLang="en-US" dirty="0">
                <a:solidFill>
                  <a:srgbClr val="C00000"/>
                </a:solidFill>
                <a:latin typeface="华文新魏" pitchFamily="2" charset="-122"/>
                <a:ea typeface="华文新魏" pitchFamily="2" charset="-122"/>
              </a:rPr>
              <a:t>扩展标识符</a:t>
            </a:r>
            <a:r>
              <a:rPr lang="zh-CN" altLang="en-US" dirty="0">
                <a:latin typeface="华文新魏" pitchFamily="2" charset="-122"/>
                <a:ea typeface="华文新魏" pitchFamily="2" charset="-122"/>
              </a:rPr>
              <a:t>，必须保证生产出的适配器没有重复地址。 </a:t>
            </a:r>
          </a:p>
          <a:p>
            <a:pPr eaLnBrk="1" hangingPunct="1">
              <a:buNone/>
              <a:defRPr/>
            </a:pPr>
            <a:endParaRPr lang="zh-CN" altLang="en-US" b="1" u="sng" dirty="0">
              <a:solidFill>
                <a:schemeClr val="accent6"/>
              </a:solidFill>
              <a:latin typeface="华文新魏" pitchFamily="2" charset="-122"/>
              <a:ea typeface="华文新魏" pitchFamily="2" charset="-122"/>
            </a:endParaRPr>
          </a:p>
        </p:txBody>
      </p:sp>
      <p:sp>
        <p:nvSpPr>
          <p:cNvPr id="32772"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54E431C-2663-4D6B-A072-4F2D51A1E847}" type="slidenum">
              <a:rPr lang="zh-CN" altLang="en-US">
                <a:solidFill>
                  <a:srgbClr val="000000"/>
                </a:solidFill>
              </a:rPr>
              <a:pPr>
                <a:defRPr/>
              </a:pPr>
              <a:t>36</a:t>
            </a:fld>
            <a:endParaRPr lang="en-US" altLang="zh-CN">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323528" y="188640"/>
            <a:ext cx="7772400" cy="1143000"/>
          </a:xfrm>
        </p:spPr>
        <p:txBody>
          <a:bodyPr/>
          <a:lstStyle/>
          <a:p>
            <a:pPr algn="l" eaLnBrk="1" hangingPunct="1"/>
            <a:r>
              <a:rPr lang="en-US" altLang="zh-CN" sz="3600" u="sng" dirty="0"/>
              <a:t>48 </a:t>
            </a:r>
            <a:r>
              <a:rPr lang="zh-CN" altLang="en-US" sz="3600" u="sng" dirty="0"/>
              <a:t>位的 </a:t>
            </a:r>
            <a:r>
              <a:rPr lang="en-US" altLang="zh-CN" sz="3600" u="sng" dirty="0"/>
              <a:t>MAC </a:t>
            </a:r>
            <a:r>
              <a:rPr lang="zh-CN" altLang="en-US" sz="3600" u="sng" dirty="0"/>
              <a:t>地址</a:t>
            </a:r>
          </a:p>
        </p:txBody>
      </p:sp>
      <p:sp>
        <p:nvSpPr>
          <p:cNvPr id="96259" name="Rectangle 3"/>
          <p:cNvSpPr>
            <a:spLocks noGrp="1" noChangeArrowheads="1"/>
          </p:cNvSpPr>
          <p:nvPr>
            <p:ph type="body" idx="1"/>
          </p:nvPr>
        </p:nvSpPr>
        <p:spPr>
          <a:xfrm>
            <a:off x="539552" y="1484784"/>
            <a:ext cx="8131175" cy="1800200"/>
          </a:xfrm>
        </p:spPr>
        <p:txBody>
          <a:bodyPr/>
          <a:lstStyle/>
          <a:p>
            <a:pPr eaLnBrk="1" hangingPunct="1">
              <a:lnSpc>
                <a:spcPct val="90000"/>
              </a:lnSpc>
            </a:pPr>
            <a:r>
              <a:rPr lang="zh-CN" altLang="en-US" dirty="0">
                <a:latin typeface="华文新魏" pitchFamily="2" charset="-122"/>
                <a:ea typeface="华文新魏" pitchFamily="2" charset="-122"/>
              </a:rPr>
              <a:t>一个地址块可以生成</a:t>
            </a:r>
            <a:r>
              <a:rPr lang="en-US" altLang="zh-CN" dirty="0">
                <a:latin typeface="华文新魏" pitchFamily="2" charset="-122"/>
                <a:ea typeface="华文新魏" pitchFamily="2" charset="-122"/>
              </a:rPr>
              <a:t>2</a:t>
            </a:r>
            <a:r>
              <a:rPr lang="en-US" altLang="zh-CN" baseline="30000" dirty="0">
                <a:latin typeface="华文新魏" pitchFamily="2" charset="-122"/>
                <a:ea typeface="华文新魏" pitchFamily="2" charset="-122"/>
              </a:rPr>
              <a:t>24</a:t>
            </a:r>
            <a:r>
              <a:rPr lang="zh-CN" altLang="en-US" dirty="0">
                <a:latin typeface="华文新魏" pitchFamily="2" charset="-122"/>
                <a:ea typeface="华文新魏" pitchFamily="2" charset="-122"/>
              </a:rPr>
              <a:t>个不同的地址。这种 </a:t>
            </a:r>
            <a:r>
              <a:rPr lang="en-US" altLang="zh-CN" dirty="0">
                <a:latin typeface="华文新魏" pitchFamily="2" charset="-122"/>
                <a:ea typeface="华文新魏" pitchFamily="2" charset="-122"/>
              </a:rPr>
              <a:t>48 </a:t>
            </a:r>
            <a:r>
              <a:rPr lang="zh-CN" altLang="en-US" dirty="0">
                <a:latin typeface="华文新魏" pitchFamily="2" charset="-122"/>
                <a:ea typeface="华文新魏" pitchFamily="2" charset="-122"/>
              </a:rPr>
              <a:t>位地址称为 </a:t>
            </a:r>
            <a:r>
              <a:rPr lang="en-US" altLang="zh-CN" dirty="0">
                <a:latin typeface="华文新魏" pitchFamily="2" charset="-122"/>
                <a:ea typeface="华文新魏" pitchFamily="2" charset="-122"/>
              </a:rPr>
              <a:t>MAC-48</a:t>
            </a:r>
            <a:r>
              <a:rPr lang="zh-CN" altLang="en-US" dirty="0">
                <a:latin typeface="华文新魏" pitchFamily="2" charset="-122"/>
                <a:ea typeface="华文新魏" pitchFamily="2" charset="-122"/>
              </a:rPr>
              <a:t>，它的通用名称是</a:t>
            </a:r>
            <a:r>
              <a:rPr lang="en-US" altLang="zh-CN" dirty="0">
                <a:latin typeface="华文新魏" pitchFamily="2" charset="-122"/>
                <a:ea typeface="华文新魏" pitchFamily="2" charset="-122"/>
              </a:rPr>
              <a:t>EUI-48</a:t>
            </a:r>
            <a:r>
              <a:rPr lang="zh-CN" altLang="en-US" dirty="0">
                <a:latin typeface="华文新魏" pitchFamily="2" charset="-122"/>
                <a:ea typeface="华文新魏" pitchFamily="2" charset="-122"/>
              </a:rPr>
              <a:t>。</a:t>
            </a:r>
          </a:p>
          <a:p>
            <a:pPr eaLnBrk="1" hangingPunct="1">
              <a:lnSpc>
                <a:spcPct val="90000"/>
              </a:lnSpc>
            </a:pP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MAC</a:t>
            </a:r>
            <a:r>
              <a:rPr lang="zh-CN" altLang="en-US" dirty="0">
                <a:latin typeface="华文新魏" pitchFamily="2" charset="-122"/>
                <a:ea typeface="华文新魏" pitchFamily="2" charset="-122"/>
              </a:rPr>
              <a:t>地址”实际上就是适配器地址或适配器标识符</a:t>
            </a:r>
            <a:r>
              <a:rPr lang="en-US" altLang="zh-CN" dirty="0">
                <a:latin typeface="华文新魏" pitchFamily="2" charset="-122"/>
                <a:ea typeface="华文新魏" pitchFamily="2" charset="-122"/>
              </a:rPr>
              <a:t>EUI-48</a:t>
            </a:r>
            <a:r>
              <a:rPr lang="zh-CN" altLang="en-US" dirty="0">
                <a:latin typeface="华文新魏" pitchFamily="2" charset="-122"/>
                <a:ea typeface="华文新魏" pitchFamily="2" charset="-122"/>
              </a:rPr>
              <a:t>。</a:t>
            </a:r>
          </a:p>
        </p:txBody>
      </p:sp>
      <p:sp>
        <p:nvSpPr>
          <p:cNvPr id="96260" name="日期占位符 4"/>
          <p:cNvSpPr>
            <a:spLocks noGrp="1"/>
          </p:cNvSpPr>
          <p:nvPr>
            <p:ph type="dt" sz="quarter" idx="11"/>
          </p:nvPr>
        </p:nvSpPr>
        <p:spPr>
          <a:noFill/>
        </p:spPr>
        <p:txBody>
          <a:bodyPr/>
          <a:lstStyle/>
          <a:p>
            <a:fld id="{C30303DD-DF50-4267-BA02-19073BE55427}" type="datetime1">
              <a:rPr lang="zh-CN" altLang="en-US" smtClean="0"/>
              <a:pPr/>
              <a:t>2018/1/14</a:t>
            </a:fld>
            <a:endParaRPr lang="en-US" altLang="zh-CN"/>
          </a:p>
        </p:txBody>
      </p:sp>
      <p:sp>
        <p:nvSpPr>
          <p:cNvPr id="96261" name="灯片编号占位符 5"/>
          <p:cNvSpPr>
            <a:spLocks noGrp="1"/>
          </p:cNvSpPr>
          <p:nvPr>
            <p:ph type="sldNum" sz="quarter" idx="12"/>
          </p:nvPr>
        </p:nvSpPr>
        <p:spPr>
          <a:noFill/>
        </p:spPr>
        <p:txBody>
          <a:bodyPr/>
          <a:lstStyle/>
          <a:p>
            <a:fld id="{413B3109-B3FC-4405-A71C-4751E16CE96C}" type="slidenum">
              <a:rPr lang="en-US" altLang="zh-CN" smtClean="0"/>
              <a:pPr/>
              <a:t>37</a:t>
            </a:fld>
            <a:endParaRPr lang="en-US" altLang="zh-CN"/>
          </a:p>
        </p:txBody>
      </p:sp>
      <p:pic>
        <p:nvPicPr>
          <p:cNvPr id="6" name="Picture 6"/>
          <p:cNvPicPr>
            <a:picLocks noChangeAspect="1" noChangeArrowheads="1"/>
          </p:cNvPicPr>
          <p:nvPr/>
        </p:nvPicPr>
        <p:blipFill>
          <a:blip r:embed="rId2" cstate="print"/>
          <a:srcRect/>
          <a:stretch>
            <a:fillRect/>
          </a:stretch>
        </p:blipFill>
        <p:spPr bwMode="auto">
          <a:xfrm>
            <a:off x="251520" y="3573016"/>
            <a:ext cx="8474075" cy="251936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323528" y="260648"/>
            <a:ext cx="7772400" cy="1143000"/>
          </a:xfrm>
        </p:spPr>
        <p:txBody>
          <a:bodyPr/>
          <a:lstStyle/>
          <a:p>
            <a:pPr algn="l" eaLnBrk="1" hangingPunct="1"/>
            <a:r>
              <a:rPr lang="zh-CN" altLang="en-US" sz="3600" u="sng" dirty="0"/>
              <a:t>适配器检查 </a:t>
            </a:r>
            <a:r>
              <a:rPr lang="en-US" altLang="zh-CN" sz="3600" u="sng" dirty="0"/>
              <a:t>MAC </a:t>
            </a:r>
            <a:r>
              <a:rPr lang="zh-CN" altLang="en-US" sz="3600" u="sng" dirty="0"/>
              <a:t>地址 </a:t>
            </a:r>
          </a:p>
        </p:txBody>
      </p:sp>
      <p:sp>
        <p:nvSpPr>
          <p:cNvPr id="443395" name="Rectangle 3"/>
          <p:cNvSpPr>
            <a:spLocks noGrp="1" noChangeArrowheads="1"/>
          </p:cNvSpPr>
          <p:nvPr>
            <p:ph type="body" idx="1"/>
          </p:nvPr>
        </p:nvSpPr>
        <p:spPr>
          <a:xfrm>
            <a:off x="467544" y="1556792"/>
            <a:ext cx="8280920" cy="4319588"/>
          </a:xfrm>
        </p:spPr>
        <p:txBody>
          <a:bodyPr/>
          <a:lstStyle/>
          <a:p>
            <a:pPr eaLnBrk="1" hangingPunct="1">
              <a:lnSpc>
                <a:spcPct val="90000"/>
              </a:lnSpc>
            </a:pPr>
            <a:r>
              <a:rPr lang="zh-CN" altLang="en-US" dirty="0">
                <a:latin typeface="华文新魏" pitchFamily="2" charset="-122"/>
                <a:ea typeface="华文新魏" pitchFamily="2" charset="-122"/>
              </a:rPr>
              <a:t>适配器从网络上每收到一个 </a:t>
            </a:r>
            <a:r>
              <a:rPr lang="en-US" altLang="zh-CN" dirty="0">
                <a:latin typeface="华文新魏" pitchFamily="2" charset="-122"/>
                <a:ea typeface="华文新魏" pitchFamily="2" charset="-122"/>
              </a:rPr>
              <a:t>MAC </a:t>
            </a:r>
            <a:r>
              <a:rPr lang="zh-CN" altLang="en-US" dirty="0">
                <a:latin typeface="华文新魏" pitchFamily="2" charset="-122"/>
                <a:ea typeface="华文新魏" pitchFamily="2" charset="-122"/>
              </a:rPr>
              <a:t>帧，硬件检查 </a:t>
            </a:r>
            <a:r>
              <a:rPr lang="en-US" altLang="zh-CN" dirty="0">
                <a:latin typeface="华文新魏" pitchFamily="2" charset="-122"/>
                <a:ea typeface="华文新魏" pitchFamily="2" charset="-122"/>
              </a:rPr>
              <a:t>MAC </a:t>
            </a:r>
            <a:r>
              <a:rPr lang="zh-CN" altLang="en-US" dirty="0">
                <a:latin typeface="华文新魏" pitchFamily="2" charset="-122"/>
                <a:ea typeface="华文新魏" pitchFamily="2" charset="-122"/>
              </a:rPr>
              <a:t>帧中的 </a:t>
            </a:r>
            <a:r>
              <a:rPr lang="en-US" altLang="zh-CN" dirty="0">
                <a:latin typeface="华文新魏" pitchFamily="2" charset="-122"/>
                <a:ea typeface="华文新魏" pitchFamily="2" charset="-122"/>
              </a:rPr>
              <a:t>MAC </a:t>
            </a:r>
            <a:r>
              <a:rPr lang="zh-CN" altLang="en-US" dirty="0">
                <a:latin typeface="华文新魏" pitchFamily="2" charset="-122"/>
                <a:ea typeface="华文新魏" pitchFamily="2" charset="-122"/>
              </a:rPr>
              <a:t>地址</a:t>
            </a:r>
            <a:r>
              <a:rPr lang="en-US" altLang="zh-CN" dirty="0">
                <a:latin typeface="华文新魏" pitchFamily="2" charset="-122"/>
                <a:ea typeface="华文新魏" pitchFamily="2" charset="-122"/>
              </a:rPr>
              <a:t>.</a:t>
            </a:r>
          </a:p>
          <a:p>
            <a:pPr lvl="1" eaLnBrk="1" hangingPunct="1">
              <a:lnSpc>
                <a:spcPct val="90000"/>
              </a:lnSpc>
            </a:pPr>
            <a:r>
              <a:rPr lang="zh-CN" altLang="en-US" dirty="0">
                <a:latin typeface="华文新魏" pitchFamily="2" charset="-122"/>
                <a:ea typeface="华文新魏" pitchFamily="2" charset="-122"/>
              </a:rPr>
              <a:t>如果是发往本站的帧则收下，然后再进行其他的处理。</a:t>
            </a:r>
          </a:p>
          <a:p>
            <a:pPr lvl="1" eaLnBrk="1" hangingPunct="1">
              <a:lnSpc>
                <a:spcPct val="90000"/>
              </a:lnSpc>
            </a:pPr>
            <a:r>
              <a:rPr lang="zh-CN" altLang="en-US" dirty="0">
                <a:latin typeface="华文新魏" pitchFamily="2" charset="-122"/>
                <a:ea typeface="华文新魏" pitchFamily="2" charset="-122"/>
              </a:rPr>
              <a:t>否则就将此帧丢弃，不再进行其他的处理。</a:t>
            </a:r>
            <a:endParaRPr lang="en-US" altLang="zh-CN" dirty="0">
              <a:latin typeface="华文新魏" pitchFamily="2" charset="-122"/>
              <a:ea typeface="华文新魏" pitchFamily="2" charset="-122"/>
            </a:endParaRPr>
          </a:p>
          <a:p>
            <a:pPr lvl="1" eaLnBrk="1" hangingPunct="1">
              <a:lnSpc>
                <a:spcPct val="90000"/>
              </a:lnSpc>
            </a:pPr>
            <a:endParaRPr lang="zh-CN" altLang="en-US" dirty="0">
              <a:latin typeface="华文新魏" pitchFamily="2" charset="-122"/>
              <a:ea typeface="华文新魏" pitchFamily="2" charset="-122"/>
            </a:endParaRPr>
          </a:p>
          <a:p>
            <a:pPr eaLnBrk="1" hangingPunct="1">
              <a:lnSpc>
                <a:spcPct val="90000"/>
              </a:lnSpc>
            </a:pPr>
            <a:r>
              <a:rPr lang="zh-CN" altLang="en-US" dirty="0">
                <a:latin typeface="华文新魏" pitchFamily="2" charset="-122"/>
                <a:ea typeface="华文新魏" pitchFamily="2" charset="-122"/>
              </a:rPr>
              <a:t>“发往本站的帧”包括以下三种帧： </a:t>
            </a:r>
          </a:p>
          <a:p>
            <a:pPr lvl="1" eaLnBrk="1" hangingPunct="1">
              <a:lnSpc>
                <a:spcPct val="90000"/>
              </a:lnSpc>
            </a:pPr>
            <a:r>
              <a:rPr lang="zh-CN" altLang="en-US" dirty="0">
                <a:latin typeface="华文新魏" pitchFamily="2" charset="-122"/>
                <a:ea typeface="华文新魏" pitchFamily="2" charset="-122"/>
              </a:rPr>
              <a:t>单播</a:t>
            </a:r>
            <a:r>
              <a:rPr lang="en-US" altLang="zh-CN" dirty="0">
                <a:latin typeface="华文新魏" pitchFamily="2" charset="-122"/>
                <a:ea typeface="华文新魏" pitchFamily="2" charset="-122"/>
              </a:rPr>
              <a:t>(</a:t>
            </a:r>
            <a:r>
              <a:rPr lang="en-US" altLang="zh-CN" dirty="0" err="1">
                <a:latin typeface="华文新魏" pitchFamily="2" charset="-122"/>
                <a:ea typeface="华文新魏" pitchFamily="2" charset="-122"/>
              </a:rPr>
              <a:t>unicast</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帧（一对一）</a:t>
            </a:r>
          </a:p>
          <a:p>
            <a:pPr lvl="1" eaLnBrk="1" hangingPunct="1">
              <a:lnSpc>
                <a:spcPct val="90000"/>
              </a:lnSpc>
            </a:pPr>
            <a:r>
              <a:rPr lang="zh-CN" altLang="en-US" dirty="0">
                <a:latin typeface="华文新魏" pitchFamily="2" charset="-122"/>
                <a:ea typeface="华文新魏" pitchFamily="2" charset="-122"/>
              </a:rPr>
              <a:t>广播</a:t>
            </a:r>
            <a:r>
              <a:rPr lang="en-US" altLang="zh-CN" dirty="0">
                <a:latin typeface="华文新魏" pitchFamily="2" charset="-122"/>
                <a:ea typeface="华文新魏" pitchFamily="2" charset="-122"/>
              </a:rPr>
              <a:t>(broadcast)</a:t>
            </a:r>
            <a:r>
              <a:rPr lang="zh-CN" altLang="en-US" dirty="0">
                <a:latin typeface="华文新魏" pitchFamily="2" charset="-122"/>
                <a:ea typeface="华文新魏" pitchFamily="2" charset="-122"/>
              </a:rPr>
              <a:t>帧（一对全体）</a:t>
            </a:r>
          </a:p>
          <a:p>
            <a:pPr lvl="1" eaLnBrk="1" hangingPunct="1">
              <a:lnSpc>
                <a:spcPct val="90000"/>
              </a:lnSpc>
            </a:pPr>
            <a:r>
              <a:rPr lang="zh-CN" altLang="en-US" dirty="0">
                <a:latin typeface="华文新魏" pitchFamily="2" charset="-122"/>
                <a:ea typeface="华文新魏" pitchFamily="2" charset="-122"/>
              </a:rPr>
              <a:t>多播</a:t>
            </a:r>
            <a:r>
              <a:rPr lang="en-US" altLang="zh-CN" dirty="0">
                <a:latin typeface="华文新魏" pitchFamily="2" charset="-122"/>
                <a:ea typeface="华文新魏" pitchFamily="2" charset="-122"/>
              </a:rPr>
              <a:t>(multicast)</a:t>
            </a:r>
            <a:r>
              <a:rPr lang="zh-CN" altLang="en-US" dirty="0">
                <a:latin typeface="华文新魏" pitchFamily="2" charset="-122"/>
                <a:ea typeface="华文新魏" pitchFamily="2" charset="-122"/>
              </a:rPr>
              <a:t>帧（一对多）</a:t>
            </a:r>
          </a:p>
        </p:txBody>
      </p:sp>
      <p:sp>
        <p:nvSpPr>
          <p:cNvPr id="98308" name="日期占位符 4"/>
          <p:cNvSpPr>
            <a:spLocks noGrp="1"/>
          </p:cNvSpPr>
          <p:nvPr>
            <p:ph type="dt" sz="quarter" idx="11"/>
          </p:nvPr>
        </p:nvSpPr>
        <p:spPr>
          <a:noFill/>
        </p:spPr>
        <p:txBody>
          <a:bodyPr/>
          <a:lstStyle/>
          <a:p>
            <a:fld id="{95FBB13F-EDEE-472A-98CE-977A3D940D45}" type="datetime1">
              <a:rPr lang="zh-CN" altLang="en-US" smtClean="0"/>
              <a:pPr/>
              <a:t>2018/1/14</a:t>
            </a:fld>
            <a:endParaRPr lang="en-US" altLang="zh-CN"/>
          </a:p>
        </p:txBody>
      </p:sp>
      <p:sp>
        <p:nvSpPr>
          <p:cNvPr id="98309" name="灯片编号占位符 5"/>
          <p:cNvSpPr>
            <a:spLocks noGrp="1"/>
          </p:cNvSpPr>
          <p:nvPr>
            <p:ph type="sldNum" sz="quarter" idx="12"/>
          </p:nvPr>
        </p:nvSpPr>
        <p:spPr>
          <a:noFill/>
        </p:spPr>
        <p:txBody>
          <a:bodyPr/>
          <a:lstStyle/>
          <a:p>
            <a:fld id="{6481ED85-B39A-493B-8002-A507BC2AA86A}" type="slidenum">
              <a:rPr lang="en-US" altLang="zh-CN" smtClean="0"/>
              <a:pPr/>
              <a:t>38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339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339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339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33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3568" y="548680"/>
            <a:ext cx="7772400" cy="5472608"/>
          </a:xfrm>
        </p:spPr>
        <p:txBody>
          <a:bodyPr/>
          <a:lstStyle/>
          <a:p>
            <a:pPr eaLnBrk="1" hangingPunct="1">
              <a:buFontTx/>
              <a:buNone/>
              <a:defRPr/>
            </a:pPr>
            <a:r>
              <a:rPr lang="en-US" altLang="zh-CN" sz="3200" b="1" u="sng" dirty="0">
                <a:solidFill>
                  <a:schemeClr val="accent6"/>
                </a:solidFill>
                <a:ea typeface="华文新魏" pitchFamily="2" charset="-122"/>
              </a:rPr>
              <a:t>4.2.5  Ethernet</a:t>
            </a:r>
            <a:r>
              <a:rPr lang="zh-CN" altLang="zh-CN" sz="3200" b="1" u="sng" dirty="0">
                <a:solidFill>
                  <a:schemeClr val="accent6"/>
                </a:solidFill>
                <a:ea typeface="华文新魏" pitchFamily="2" charset="-122"/>
              </a:rPr>
              <a:t>物理层标准命名方法</a:t>
            </a:r>
            <a:endParaRPr lang="en-US" altLang="zh-CN" sz="3200" b="1" u="sng" dirty="0">
              <a:solidFill>
                <a:schemeClr val="accent6"/>
              </a:solidFill>
              <a:ea typeface="华文新魏" pitchFamily="2" charset="-122"/>
            </a:endParaRPr>
          </a:p>
          <a:p>
            <a:pPr eaLnBrk="1" hangingPunct="1">
              <a:buFontTx/>
              <a:buNone/>
              <a:defRPr/>
            </a:pPr>
            <a:endParaRPr lang="en-US" altLang="zh-CN" sz="800" b="1" u="sng" dirty="0">
              <a:solidFill>
                <a:schemeClr val="accent6"/>
              </a:solidFill>
              <a:ea typeface="华文新魏" pitchFamily="2" charset="-122"/>
            </a:endParaRPr>
          </a:p>
          <a:p>
            <a:pPr eaLnBrk="1" hangingPunct="1">
              <a:buFontTx/>
              <a:buNone/>
              <a:defRPr/>
            </a:pPr>
            <a:r>
              <a:rPr lang="en-US" altLang="zh-CN" b="1" u="sng" dirty="0">
                <a:ea typeface="华文新魏" pitchFamily="2" charset="-122"/>
              </a:rPr>
              <a:t>IEEE 802.3 X Type-Y Name</a:t>
            </a:r>
          </a:p>
          <a:p>
            <a:pPr eaLnBrk="1" hangingPunct="1">
              <a:buFontTx/>
              <a:buNone/>
              <a:defRPr/>
            </a:pPr>
            <a:endParaRPr lang="en-US" altLang="zh-CN" sz="800" b="1" u="sng" dirty="0">
              <a:solidFill>
                <a:schemeClr val="accent6"/>
              </a:solidFill>
              <a:ea typeface="华文新魏" pitchFamily="2" charset="-122"/>
            </a:endParaRPr>
          </a:p>
          <a:p>
            <a:pPr eaLnBrk="1" hangingPunct="1">
              <a:defRPr/>
            </a:pPr>
            <a:r>
              <a:rPr lang="en-US" altLang="zh-CN" b="1" dirty="0">
                <a:ea typeface="华文新魏" pitchFamily="2" charset="-122"/>
              </a:rPr>
              <a:t>X</a:t>
            </a:r>
            <a:r>
              <a:rPr lang="zh-CN" altLang="zh-CN" b="1" dirty="0">
                <a:ea typeface="华文新魏" pitchFamily="2" charset="-122"/>
              </a:rPr>
              <a:t>表示数据传输速率，单位为</a:t>
            </a:r>
            <a:r>
              <a:rPr lang="en-US" altLang="zh-CN" b="1" dirty="0">
                <a:ea typeface="华文新魏" pitchFamily="2" charset="-122"/>
              </a:rPr>
              <a:t>Mbps</a:t>
            </a:r>
          </a:p>
          <a:p>
            <a:pPr eaLnBrk="1" hangingPunct="1">
              <a:defRPr/>
            </a:pPr>
            <a:r>
              <a:rPr lang="en-US" altLang="zh-CN" b="1" dirty="0">
                <a:ea typeface="华文新魏" pitchFamily="2" charset="-122"/>
              </a:rPr>
              <a:t>Y</a:t>
            </a:r>
            <a:r>
              <a:rPr lang="zh-CN" altLang="zh-CN" b="1" dirty="0">
                <a:ea typeface="华文新魏" pitchFamily="2" charset="-122"/>
              </a:rPr>
              <a:t>表示网段的最大长度，单位为</a:t>
            </a:r>
            <a:r>
              <a:rPr lang="en-US" altLang="zh-CN" b="1" dirty="0">
                <a:ea typeface="华文新魏" pitchFamily="2" charset="-122"/>
              </a:rPr>
              <a:t>100m</a:t>
            </a:r>
          </a:p>
          <a:p>
            <a:pPr eaLnBrk="1" hangingPunct="1">
              <a:defRPr/>
            </a:pPr>
            <a:r>
              <a:rPr lang="en-US" altLang="zh-CN" b="1" dirty="0">
                <a:ea typeface="华文新魏" pitchFamily="2" charset="-122"/>
              </a:rPr>
              <a:t>Type</a:t>
            </a:r>
            <a:r>
              <a:rPr lang="zh-CN" altLang="zh-CN" b="1" dirty="0">
                <a:ea typeface="华文新魏" pitchFamily="2" charset="-122"/>
              </a:rPr>
              <a:t>表示传输方式是基带还是频带</a:t>
            </a:r>
            <a:endParaRPr lang="en-US" altLang="zh-CN" b="1" dirty="0">
              <a:ea typeface="华文新魏" pitchFamily="2" charset="-122"/>
            </a:endParaRPr>
          </a:p>
          <a:p>
            <a:pPr eaLnBrk="1" hangingPunct="1">
              <a:defRPr/>
            </a:pPr>
            <a:r>
              <a:rPr lang="en-US" altLang="zh-CN" b="1" dirty="0">
                <a:ea typeface="华文新魏" pitchFamily="2" charset="-122"/>
              </a:rPr>
              <a:t>Name</a:t>
            </a:r>
            <a:r>
              <a:rPr lang="zh-CN" altLang="zh-CN" b="1" dirty="0">
                <a:ea typeface="华文新魏" pitchFamily="2" charset="-122"/>
              </a:rPr>
              <a:t>表示局域网的名称</a:t>
            </a:r>
            <a:endParaRPr lang="en-US" altLang="zh-CN" b="1" dirty="0">
              <a:ea typeface="华文新魏" pitchFamily="2" charset="-122"/>
            </a:endParaRPr>
          </a:p>
          <a:p>
            <a:pPr eaLnBrk="1" hangingPunct="1">
              <a:defRPr/>
            </a:pPr>
            <a:endParaRPr lang="en-US" altLang="zh-CN" b="1" u="sng" dirty="0">
              <a:ea typeface="华文新魏" pitchFamily="2" charset="-122"/>
            </a:endParaRPr>
          </a:p>
          <a:p>
            <a:pPr eaLnBrk="1" hangingPunct="1">
              <a:defRPr/>
            </a:pPr>
            <a:r>
              <a:rPr lang="zh-CN" altLang="en-US" dirty="0">
                <a:solidFill>
                  <a:srgbClr val="C00000"/>
                </a:solidFill>
                <a:ea typeface="华文新魏" pitchFamily="2" charset="-122"/>
              </a:rPr>
              <a:t>例：</a:t>
            </a:r>
            <a:r>
              <a:rPr lang="en-US" altLang="zh-CN" dirty="0">
                <a:solidFill>
                  <a:srgbClr val="C00000"/>
                </a:solidFill>
                <a:ea typeface="华文新魏" pitchFamily="2" charset="-122"/>
              </a:rPr>
              <a:t>10Base-5</a:t>
            </a:r>
            <a:r>
              <a:rPr lang="zh-CN" altLang="en-US" dirty="0">
                <a:solidFill>
                  <a:srgbClr val="C00000"/>
                </a:solidFill>
                <a:ea typeface="华文新魏" pitchFamily="2" charset="-122"/>
              </a:rPr>
              <a:t>、</a:t>
            </a:r>
            <a:r>
              <a:rPr lang="en-US" altLang="zh-CN" dirty="0">
                <a:solidFill>
                  <a:srgbClr val="C00000"/>
                </a:solidFill>
                <a:ea typeface="华文新魏" pitchFamily="2" charset="-122"/>
              </a:rPr>
              <a:t> 10Base-5</a:t>
            </a:r>
            <a:r>
              <a:rPr lang="zh-CN" altLang="en-US" dirty="0">
                <a:solidFill>
                  <a:srgbClr val="C00000"/>
                </a:solidFill>
                <a:ea typeface="华文新魏" pitchFamily="2" charset="-122"/>
              </a:rPr>
              <a:t>、</a:t>
            </a:r>
            <a:r>
              <a:rPr lang="en-US" altLang="zh-CN" dirty="0">
                <a:solidFill>
                  <a:srgbClr val="C00000"/>
                </a:solidFill>
                <a:ea typeface="华文新魏" pitchFamily="2" charset="-122"/>
              </a:rPr>
              <a:t> 10Base-T</a:t>
            </a:r>
            <a:endParaRPr lang="zh-CN" altLang="en-US" b="1" dirty="0">
              <a:solidFill>
                <a:srgbClr val="C00000"/>
              </a:solidFill>
              <a:ea typeface="华文新魏" pitchFamily="2" charset="-122"/>
            </a:endParaRPr>
          </a:p>
        </p:txBody>
      </p:sp>
      <p:sp>
        <p:nvSpPr>
          <p:cNvPr id="3379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267B7A2-B145-4C95-8613-3D50A8647530}" type="slidenum">
              <a:rPr lang="zh-CN" altLang="en-US">
                <a:solidFill>
                  <a:srgbClr val="000000"/>
                </a:solidFill>
              </a:rPr>
              <a:pPr>
                <a:defRPr/>
              </a:pPr>
              <a:t>39</a:t>
            </a:fld>
            <a:endParaRPr lang="en-US" altLang="zh-CN">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11560" y="404664"/>
            <a:ext cx="7772400" cy="1143000"/>
          </a:xfrm>
        </p:spPr>
        <p:txBody>
          <a:bodyPr/>
          <a:lstStyle/>
          <a:p>
            <a:pPr algn="l" eaLnBrk="1" hangingPunct="1">
              <a:defRPr/>
            </a:pPr>
            <a:r>
              <a:rPr lang="en-US" altLang="zh-CN" sz="3200" u="sng" dirty="0">
                <a:latin typeface="+mn-lt"/>
                <a:ea typeface="华文新魏" pitchFamily="2" charset="-122"/>
              </a:rPr>
              <a:t>4.1  </a:t>
            </a:r>
            <a:r>
              <a:rPr lang="zh-CN" altLang="zh-CN" sz="3200" u="sng" dirty="0">
                <a:latin typeface="+mn-lt"/>
                <a:ea typeface="华文新魏" pitchFamily="2" charset="-122"/>
              </a:rPr>
              <a:t>局域网技术的发展与演变</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683568" y="1556792"/>
            <a:ext cx="7772400" cy="4395787"/>
          </a:xfrm>
        </p:spPr>
        <p:txBody>
          <a:bodyPr/>
          <a:lstStyle/>
          <a:p>
            <a:pPr eaLnBrk="1" hangingPunct="1">
              <a:buFontTx/>
              <a:buNone/>
              <a:defRPr/>
            </a:pPr>
            <a:r>
              <a:rPr lang="en-US" altLang="zh-CN" u="sng" dirty="0">
                <a:solidFill>
                  <a:schemeClr val="accent6"/>
                </a:solidFill>
                <a:ea typeface="华文新魏" pitchFamily="2" charset="-122"/>
              </a:rPr>
              <a:t>4</a:t>
            </a:r>
            <a:r>
              <a:rPr lang="en-US" altLang="zh-CN" b="1" u="sng" dirty="0">
                <a:solidFill>
                  <a:schemeClr val="accent6"/>
                </a:solidFill>
                <a:ea typeface="华文新魏" pitchFamily="2" charset="-122"/>
              </a:rPr>
              <a:t>.1.1  </a:t>
            </a:r>
            <a:r>
              <a:rPr lang="zh-CN" altLang="zh-CN" b="1" u="sng" dirty="0">
                <a:solidFill>
                  <a:schemeClr val="accent6"/>
                </a:solidFill>
                <a:ea typeface="华文新魏" pitchFamily="2" charset="-122"/>
              </a:rPr>
              <a:t>局域网技术的研究与发展</a:t>
            </a:r>
            <a:endParaRPr lang="zh-CN" altLang="en-US" b="1" u="sng" dirty="0">
              <a:solidFill>
                <a:schemeClr val="accent6"/>
              </a:solidFill>
              <a:ea typeface="华文新魏" pitchFamily="2" charset="-122"/>
            </a:endParaRPr>
          </a:p>
        </p:txBody>
      </p:sp>
      <p:sp>
        <p:nvSpPr>
          <p:cNvPr id="14340" name="页脚占位符 3"/>
          <p:cNvSpPr>
            <a:spLocks noGrp="1"/>
          </p:cNvSpPr>
          <p:nvPr>
            <p:ph type="ftr" sz="quarter" idx="11"/>
          </p:nvPr>
        </p:nvSpPr>
        <p:spPr>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4</a:t>
            </a:r>
            <a:r>
              <a:rPr lang="zh-CN" altLang="en-US" dirty="0">
                <a:solidFill>
                  <a:srgbClr val="3333CC"/>
                </a:solidFill>
              </a:rPr>
              <a:t>章 介质访问控制子层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FD5E9C3B-A21F-41DC-BA0E-163FEA49333C}" type="slidenum">
              <a:rPr lang="zh-CN" altLang="en-US">
                <a:solidFill>
                  <a:srgbClr val="000000"/>
                </a:solidFill>
              </a:rPr>
              <a:pPr>
                <a:defRPr/>
              </a:pPr>
              <a:t>4</a:t>
            </a:fld>
            <a:endParaRPr lang="en-US" altLang="zh-CN">
              <a:solidFill>
                <a:srgbClr val="000000"/>
              </a:solidFill>
            </a:endParaRPr>
          </a:p>
        </p:txBody>
      </p:sp>
      <p:pic>
        <p:nvPicPr>
          <p:cNvPr id="18434" name="Picture 2"/>
          <p:cNvPicPr>
            <a:picLocks noChangeAspect="1" noChangeArrowheads="1"/>
          </p:cNvPicPr>
          <p:nvPr/>
        </p:nvPicPr>
        <p:blipFill>
          <a:blip r:embed="rId2" cstate="print"/>
          <a:srcRect/>
          <a:stretch>
            <a:fillRect/>
          </a:stretch>
        </p:blipFill>
        <p:spPr bwMode="auto">
          <a:xfrm>
            <a:off x="323528" y="2636912"/>
            <a:ext cx="8551863" cy="180022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260648"/>
            <a:ext cx="7772400" cy="731838"/>
          </a:xfrm>
        </p:spPr>
        <p:txBody>
          <a:bodyPr/>
          <a:lstStyle/>
          <a:p>
            <a:pPr algn="l" eaLnBrk="1" hangingPunct="1">
              <a:defRPr/>
            </a:pPr>
            <a:r>
              <a:rPr lang="en-US" altLang="zh-CN" sz="3200" u="sng" dirty="0">
                <a:latin typeface="+mn-lt"/>
                <a:ea typeface="华文新魏" pitchFamily="2" charset="-122"/>
              </a:rPr>
              <a:t>4.5  Ethernet</a:t>
            </a:r>
            <a:r>
              <a:rPr lang="zh-CN" altLang="zh-CN" sz="3200" u="sng" dirty="0">
                <a:latin typeface="+mn-lt"/>
                <a:ea typeface="华文新魏" pitchFamily="2" charset="-122"/>
              </a:rPr>
              <a:t>组网设备与组网方法</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539552" y="1052736"/>
            <a:ext cx="7772400" cy="4827587"/>
          </a:xfrm>
        </p:spPr>
        <p:txBody>
          <a:bodyPr/>
          <a:lstStyle/>
          <a:p>
            <a:pPr eaLnBrk="1" hangingPunct="1">
              <a:buFontTx/>
              <a:buNone/>
              <a:defRPr/>
            </a:pPr>
            <a:r>
              <a:rPr lang="en-US" altLang="zh-CN" b="1" u="sng" dirty="0">
                <a:solidFill>
                  <a:schemeClr val="accent6"/>
                </a:solidFill>
                <a:ea typeface="华文新魏" pitchFamily="2" charset="-122"/>
              </a:rPr>
              <a:t>4.5.1  Ethernet</a:t>
            </a:r>
            <a:r>
              <a:rPr lang="zh-CN" altLang="zh-CN" b="1" u="sng" dirty="0">
                <a:solidFill>
                  <a:schemeClr val="accent6"/>
                </a:solidFill>
                <a:ea typeface="华文新魏" pitchFamily="2" charset="-122"/>
              </a:rPr>
              <a:t>基本的组网方法与设备</a:t>
            </a:r>
            <a:endParaRPr lang="en-US" altLang="zh-CN" b="1" u="sng" dirty="0">
              <a:solidFill>
                <a:schemeClr val="accent6"/>
              </a:solidFill>
              <a:ea typeface="华文新魏" pitchFamily="2" charset="-122"/>
            </a:endParaRPr>
          </a:p>
          <a:p>
            <a:pPr eaLnBrk="1" hangingPunct="1">
              <a:defRPr/>
            </a:pPr>
            <a:r>
              <a:rPr lang="zh-CN" altLang="zh-CN" b="1" u="sng" dirty="0">
                <a:ea typeface="华文新魏" pitchFamily="2" charset="-122"/>
              </a:rPr>
              <a:t>用中继器连接两个</a:t>
            </a:r>
            <a:r>
              <a:rPr lang="en-US" altLang="zh-CN" b="1" u="sng" dirty="0">
                <a:ea typeface="华文新魏" pitchFamily="2" charset="-122"/>
              </a:rPr>
              <a:t>Ethernet</a:t>
            </a:r>
            <a:r>
              <a:rPr lang="zh-CN" altLang="zh-CN" b="1" u="sng" dirty="0">
                <a:ea typeface="华文新魏" pitchFamily="2" charset="-122"/>
              </a:rPr>
              <a:t>缆段结构</a:t>
            </a:r>
            <a:endParaRPr lang="en-US" altLang="zh-CN" b="1" u="sng" dirty="0">
              <a:ea typeface="华文新魏" pitchFamily="2" charset="-122"/>
            </a:endParaRPr>
          </a:p>
          <a:p>
            <a:pPr eaLnBrk="1" hangingPunct="1">
              <a:defRPr/>
            </a:pPr>
            <a:endParaRPr lang="en-US" altLang="zh-CN" b="1" u="sng" dirty="0">
              <a:ea typeface="华文新魏" pitchFamily="2" charset="-122"/>
            </a:endParaRPr>
          </a:p>
          <a:p>
            <a:pPr eaLnBrk="1" hangingPunct="1">
              <a:defRPr/>
            </a:pPr>
            <a:endParaRPr lang="en-US" altLang="zh-CN" b="1" u="sng" dirty="0">
              <a:ea typeface="华文新魏" pitchFamily="2" charset="-122"/>
            </a:endParaRPr>
          </a:p>
          <a:p>
            <a:pPr eaLnBrk="1" hangingPunct="1">
              <a:defRPr/>
            </a:pPr>
            <a:endParaRPr lang="en-US" altLang="zh-CN" b="1" u="sng" dirty="0">
              <a:ea typeface="华文新魏" pitchFamily="2" charset="-122"/>
            </a:endParaRPr>
          </a:p>
          <a:p>
            <a:pPr eaLnBrk="1" hangingPunct="1">
              <a:spcBef>
                <a:spcPts val="1800"/>
              </a:spcBef>
              <a:defRPr/>
            </a:pPr>
            <a:r>
              <a:rPr lang="zh-CN" altLang="zh-CN" b="1" u="sng" dirty="0">
                <a:ea typeface="华文新魏" pitchFamily="2" charset="-122"/>
              </a:rPr>
              <a:t>中继器的工作原理</a:t>
            </a:r>
            <a:endParaRPr lang="zh-CN" altLang="en-US" b="1" u="sng" dirty="0">
              <a:ea typeface="华文新魏" pitchFamily="2" charset="-122"/>
            </a:endParaRPr>
          </a:p>
        </p:txBody>
      </p:sp>
      <p:sp>
        <p:nvSpPr>
          <p:cNvPr id="5427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78A8D62-F0DF-4EFA-91DB-D7948CDF4609}" type="slidenum">
              <a:rPr lang="zh-CN" altLang="en-US">
                <a:solidFill>
                  <a:srgbClr val="000000"/>
                </a:solidFill>
              </a:rPr>
              <a:pPr>
                <a:defRPr/>
              </a:pPr>
              <a:t>40</a:t>
            </a:fld>
            <a:endParaRPr lang="en-US" altLang="zh-CN">
              <a:solidFill>
                <a:srgbClr val="000000"/>
              </a:solidFill>
            </a:endParaRPr>
          </a:p>
        </p:txBody>
      </p:sp>
      <p:pic>
        <p:nvPicPr>
          <p:cNvPr id="51206" name="Picture 6"/>
          <p:cNvPicPr>
            <a:picLocks noChangeAspect="1" noChangeArrowheads="1"/>
          </p:cNvPicPr>
          <p:nvPr/>
        </p:nvPicPr>
        <p:blipFill>
          <a:blip r:embed="rId2" cstate="print"/>
          <a:srcRect/>
          <a:stretch>
            <a:fillRect/>
          </a:stretch>
        </p:blipFill>
        <p:spPr bwMode="auto">
          <a:xfrm>
            <a:off x="1907704" y="2132856"/>
            <a:ext cx="4319588" cy="1597025"/>
          </a:xfrm>
          <a:prstGeom prst="rect">
            <a:avLst/>
          </a:prstGeom>
          <a:ln>
            <a:headEnd/>
            <a:tailEnd/>
          </a:ln>
        </p:spPr>
        <p:style>
          <a:lnRef idx="1">
            <a:schemeClr val="accent6"/>
          </a:lnRef>
          <a:fillRef idx="2">
            <a:schemeClr val="accent6"/>
          </a:fillRef>
          <a:effectRef idx="1">
            <a:schemeClr val="accent6"/>
          </a:effectRef>
          <a:fontRef idx="minor">
            <a:schemeClr val="dk1"/>
          </a:fontRef>
        </p:style>
      </p:pic>
      <p:pic>
        <p:nvPicPr>
          <p:cNvPr id="51207" name="Picture 7"/>
          <p:cNvPicPr>
            <a:picLocks noChangeAspect="1" noChangeArrowheads="1"/>
          </p:cNvPicPr>
          <p:nvPr/>
        </p:nvPicPr>
        <p:blipFill>
          <a:blip r:embed="rId3" cstate="print"/>
          <a:srcRect/>
          <a:stretch>
            <a:fillRect/>
          </a:stretch>
        </p:blipFill>
        <p:spPr bwMode="auto">
          <a:xfrm>
            <a:off x="2411760" y="4365104"/>
            <a:ext cx="3311525" cy="207168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620688"/>
            <a:ext cx="7772400" cy="4827587"/>
          </a:xfrm>
        </p:spPr>
        <p:txBody>
          <a:bodyPr/>
          <a:lstStyle/>
          <a:p>
            <a:pPr eaLnBrk="1" hangingPunct="1">
              <a:defRPr/>
            </a:pPr>
            <a:r>
              <a:rPr lang="zh-CN" altLang="zh-CN" sz="3200" b="1" u="sng" dirty="0">
                <a:solidFill>
                  <a:schemeClr val="accent6"/>
                </a:solidFill>
                <a:ea typeface="华文新魏" pitchFamily="2" charset="-122"/>
              </a:rPr>
              <a:t>集线器（</a:t>
            </a:r>
            <a:r>
              <a:rPr lang="en-US" altLang="zh-CN" sz="3200" b="1" u="sng" dirty="0">
                <a:solidFill>
                  <a:schemeClr val="accent6"/>
                </a:solidFill>
                <a:ea typeface="华文新魏" pitchFamily="2" charset="-122"/>
              </a:rPr>
              <a:t>HUB</a:t>
            </a:r>
            <a:r>
              <a:rPr lang="zh-CN" altLang="zh-CN" sz="3200" b="1" u="sng" dirty="0">
                <a:solidFill>
                  <a:schemeClr val="accent6"/>
                </a:solidFill>
                <a:ea typeface="华文新魏" pitchFamily="2" charset="-122"/>
              </a:rPr>
              <a:t>）</a:t>
            </a:r>
            <a:endParaRPr lang="zh-CN" altLang="en-US" sz="3200" b="1" u="sng" dirty="0">
              <a:solidFill>
                <a:schemeClr val="accent6"/>
              </a:solidFill>
              <a:ea typeface="华文新魏" pitchFamily="2" charset="-122"/>
            </a:endParaRPr>
          </a:p>
        </p:txBody>
      </p:sp>
      <p:sp>
        <p:nvSpPr>
          <p:cNvPr id="55300"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8FCB958-1D68-4D2E-997A-0757017C89D5}" type="slidenum">
              <a:rPr lang="zh-CN" altLang="en-US">
                <a:solidFill>
                  <a:srgbClr val="000000"/>
                </a:solidFill>
              </a:rPr>
              <a:pPr>
                <a:defRPr/>
              </a:pPr>
              <a:t>41</a:t>
            </a:fld>
            <a:endParaRPr lang="en-US" altLang="zh-CN">
              <a:solidFill>
                <a:srgbClr val="000000"/>
              </a:solidFill>
            </a:endParaRPr>
          </a:p>
        </p:txBody>
      </p:sp>
      <p:pic>
        <p:nvPicPr>
          <p:cNvPr id="52230" name="Picture 6"/>
          <p:cNvPicPr>
            <a:picLocks noChangeAspect="1" noChangeArrowheads="1"/>
          </p:cNvPicPr>
          <p:nvPr/>
        </p:nvPicPr>
        <p:blipFill>
          <a:blip r:embed="rId2" cstate="print"/>
          <a:srcRect/>
          <a:stretch>
            <a:fillRect/>
          </a:stretch>
        </p:blipFill>
        <p:spPr bwMode="auto">
          <a:xfrm>
            <a:off x="611560" y="1484784"/>
            <a:ext cx="7469187" cy="39608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692696"/>
            <a:ext cx="7988300" cy="4538662"/>
          </a:xfrm>
        </p:spPr>
        <p:txBody>
          <a:bodyPr/>
          <a:lstStyle/>
          <a:p>
            <a:pPr eaLnBrk="1" hangingPunct="1">
              <a:defRPr/>
            </a:pPr>
            <a:r>
              <a:rPr lang="zh-CN" altLang="zh-CN" sz="3200" b="1" u="sng" dirty="0">
                <a:solidFill>
                  <a:schemeClr val="accent6"/>
                </a:solidFill>
                <a:latin typeface="华文新魏" pitchFamily="2" charset="-122"/>
                <a:ea typeface="华文新魏" pitchFamily="2" charset="-122"/>
              </a:rPr>
              <a:t>集线器组网结构</a:t>
            </a:r>
            <a:endParaRPr lang="zh-CN" altLang="en-US" sz="3200" b="1" u="sng" dirty="0">
              <a:solidFill>
                <a:schemeClr val="accent6"/>
              </a:solidFill>
              <a:latin typeface="华文新魏" pitchFamily="2" charset="-122"/>
              <a:ea typeface="华文新魏" pitchFamily="2" charset="-122"/>
            </a:endParaRPr>
          </a:p>
        </p:txBody>
      </p:sp>
      <p:sp>
        <p:nvSpPr>
          <p:cNvPr id="56324"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B3647A4-0C35-4B67-A1BE-83699D1BB6B4}" type="slidenum">
              <a:rPr lang="zh-CN" altLang="en-US">
                <a:solidFill>
                  <a:srgbClr val="000000"/>
                </a:solidFill>
              </a:rPr>
              <a:pPr>
                <a:defRPr/>
              </a:pPr>
              <a:t>42</a:t>
            </a:fld>
            <a:endParaRPr lang="en-US" altLang="zh-CN">
              <a:solidFill>
                <a:srgbClr val="000000"/>
              </a:solidFill>
            </a:endParaRPr>
          </a:p>
        </p:txBody>
      </p:sp>
      <p:pic>
        <p:nvPicPr>
          <p:cNvPr id="67586" name="Picture 2"/>
          <p:cNvPicPr>
            <a:picLocks noChangeAspect="1" noChangeArrowheads="1"/>
          </p:cNvPicPr>
          <p:nvPr/>
        </p:nvPicPr>
        <p:blipFill>
          <a:blip r:embed="rId2" cstate="print"/>
          <a:srcRect/>
          <a:stretch>
            <a:fillRect/>
          </a:stretch>
        </p:blipFill>
        <p:spPr bwMode="auto">
          <a:xfrm>
            <a:off x="539552" y="1772816"/>
            <a:ext cx="8085137" cy="27368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body" idx="1"/>
          </p:nvPr>
        </p:nvSpPr>
        <p:spPr>
          <a:xfrm>
            <a:off x="179512" y="1268760"/>
            <a:ext cx="7850187" cy="657225"/>
          </a:xfrm>
        </p:spPr>
        <p:txBody>
          <a:bodyPr/>
          <a:lstStyle/>
          <a:p>
            <a:pPr eaLnBrk="1" hangingPunct="1">
              <a:buNone/>
            </a:pPr>
            <a:r>
              <a:rPr lang="zh-CN" altLang="en-US" sz="2800" dirty="0">
                <a:latin typeface="华文新魏" pitchFamily="2" charset="-122"/>
                <a:ea typeface="华文新魏" pitchFamily="2" charset="-122"/>
              </a:rPr>
              <a:t>例：某大学有三个系，各自有一个局域网</a:t>
            </a:r>
          </a:p>
        </p:txBody>
      </p:sp>
      <p:sp>
        <p:nvSpPr>
          <p:cNvPr id="110595"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1059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10597" name="Rectangle 5"/>
          <p:cNvSpPr>
            <a:spLocks noGrp="1" noChangeArrowheads="1"/>
          </p:cNvSpPr>
          <p:nvPr>
            <p:ph type="title"/>
          </p:nvPr>
        </p:nvSpPr>
        <p:spPr>
          <a:xfrm>
            <a:off x="251520" y="188640"/>
            <a:ext cx="8188325" cy="1080120"/>
          </a:xfrm>
        </p:spPr>
        <p:txBody>
          <a:bodyPr/>
          <a:lstStyle/>
          <a:p>
            <a:pPr algn="l" eaLnBrk="1" hangingPunct="1"/>
            <a:r>
              <a:rPr lang="zh-CN" altLang="en-US" sz="3200" u="sng" dirty="0"/>
              <a:t>用多个集线器可连成更大的局域网</a:t>
            </a:r>
          </a:p>
        </p:txBody>
      </p:sp>
      <p:sp>
        <p:nvSpPr>
          <p:cNvPr id="110598" name="Text Box 43"/>
          <p:cNvSpPr txBox="1">
            <a:spLocks noChangeArrowheads="1"/>
          </p:cNvSpPr>
          <p:nvPr/>
        </p:nvSpPr>
        <p:spPr bwMode="auto">
          <a:xfrm>
            <a:off x="2887588" y="2036093"/>
            <a:ext cx="2646878" cy="461665"/>
          </a:xfrm>
          <a:prstGeom prst="rect">
            <a:avLst/>
          </a:prstGeom>
          <a:noFill/>
          <a:ln w="9525">
            <a:noFill/>
            <a:miter lim="800000"/>
            <a:headEnd/>
            <a:tailEnd/>
          </a:ln>
        </p:spPr>
        <p:txBody>
          <a:bodyPr wrap="none">
            <a:spAutoFit/>
          </a:bodyPr>
          <a:lstStyle/>
          <a:p>
            <a:r>
              <a:rPr kumimoji="1" lang="zh-CN" altLang="en-US" sz="2400" b="1" dirty="0">
                <a:solidFill>
                  <a:schemeClr val="tx2"/>
                </a:solidFill>
                <a:latin typeface="华文新魏" pitchFamily="2" charset="-122"/>
                <a:ea typeface="华文新魏" pitchFamily="2" charset="-122"/>
              </a:rPr>
              <a:t>三个独立的碰撞域</a:t>
            </a:r>
          </a:p>
        </p:txBody>
      </p:sp>
      <p:sp>
        <p:nvSpPr>
          <p:cNvPr id="110599" name="AutoShape 44"/>
          <p:cNvSpPr>
            <a:spLocks noChangeArrowheads="1"/>
          </p:cNvSpPr>
          <p:nvPr/>
        </p:nvSpPr>
        <p:spPr bwMode="auto">
          <a:xfrm>
            <a:off x="188838" y="2834605"/>
            <a:ext cx="2560638" cy="2971800"/>
          </a:xfrm>
          <a:prstGeom prst="roundRect">
            <a:avLst>
              <a:gd name="adj" fmla="val 16667"/>
            </a:avLst>
          </a:prstGeom>
          <a:solidFill>
            <a:srgbClr val="FFCCFF"/>
          </a:solidFill>
          <a:ln w="9525">
            <a:noFill/>
            <a:round/>
            <a:headEnd/>
            <a:tailEnd/>
          </a:ln>
        </p:spPr>
        <p:txBody>
          <a:bodyPr wrap="none" anchor="ctr"/>
          <a:lstStyle/>
          <a:p>
            <a:endParaRPr lang="zh-CN" altLang="en-US"/>
          </a:p>
        </p:txBody>
      </p:sp>
      <p:sp>
        <p:nvSpPr>
          <p:cNvPr id="110600" name="Line 45"/>
          <p:cNvSpPr>
            <a:spLocks noChangeShapeType="1"/>
          </p:cNvSpPr>
          <p:nvPr/>
        </p:nvSpPr>
        <p:spPr bwMode="auto">
          <a:xfrm flipH="1">
            <a:off x="590476" y="4385593"/>
            <a:ext cx="639762" cy="736600"/>
          </a:xfrm>
          <a:prstGeom prst="line">
            <a:avLst/>
          </a:prstGeom>
          <a:noFill/>
          <a:ln w="19050">
            <a:solidFill>
              <a:schemeClr val="tx1"/>
            </a:solidFill>
            <a:round/>
            <a:headEnd/>
            <a:tailEnd/>
          </a:ln>
        </p:spPr>
        <p:txBody>
          <a:bodyPr wrap="none" anchor="ctr"/>
          <a:lstStyle/>
          <a:p>
            <a:endParaRPr lang="zh-CN" altLang="en-US"/>
          </a:p>
        </p:txBody>
      </p:sp>
      <p:pic>
        <p:nvPicPr>
          <p:cNvPr id="110601" name="Picture 46"/>
          <p:cNvPicPr>
            <a:picLocks noChangeArrowheads="1"/>
          </p:cNvPicPr>
          <p:nvPr/>
        </p:nvPicPr>
        <p:blipFill>
          <a:blip r:embed="rId3" cstate="print"/>
          <a:srcRect/>
          <a:stretch>
            <a:fillRect/>
          </a:stretch>
        </p:blipFill>
        <p:spPr bwMode="auto">
          <a:xfrm>
            <a:off x="339651" y="4933280"/>
            <a:ext cx="481012" cy="511175"/>
          </a:xfrm>
          <a:prstGeom prst="rect">
            <a:avLst/>
          </a:prstGeom>
          <a:noFill/>
          <a:ln w="12699">
            <a:noFill/>
            <a:miter lim="800000"/>
            <a:headEnd/>
            <a:tailEnd/>
          </a:ln>
        </p:spPr>
      </p:pic>
      <p:sp>
        <p:nvSpPr>
          <p:cNvPr id="110602" name="Line 47"/>
          <p:cNvSpPr>
            <a:spLocks noChangeShapeType="1"/>
          </p:cNvSpPr>
          <p:nvPr/>
        </p:nvSpPr>
        <p:spPr bwMode="auto">
          <a:xfrm>
            <a:off x="1592188" y="4523705"/>
            <a:ext cx="177800" cy="574675"/>
          </a:xfrm>
          <a:prstGeom prst="line">
            <a:avLst/>
          </a:prstGeom>
          <a:noFill/>
          <a:ln w="19050">
            <a:solidFill>
              <a:schemeClr val="tx1"/>
            </a:solidFill>
            <a:round/>
            <a:headEnd/>
            <a:tailEnd/>
          </a:ln>
        </p:spPr>
        <p:txBody>
          <a:bodyPr wrap="none" anchor="ctr"/>
          <a:lstStyle/>
          <a:p>
            <a:endParaRPr lang="zh-CN" altLang="en-US"/>
          </a:p>
        </p:txBody>
      </p:sp>
      <p:sp>
        <p:nvSpPr>
          <p:cNvPr id="110603" name="Line 48"/>
          <p:cNvSpPr>
            <a:spLocks noChangeShapeType="1"/>
          </p:cNvSpPr>
          <p:nvPr/>
        </p:nvSpPr>
        <p:spPr bwMode="auto">
          <a:xfrm>
            <a:off x="1769988" y="4499893"/>
            <a:ext cx="630238" cy="574675"/>
          </a:xfrm>
          <a:prstGeom prst="line">
            <a:avLst/>
          </a:prstGeom>
          <a:noFill/>
          <a:ln w="19050">
            <a:solidFill>
              <a:schemeClr val="tx1"/>
            </a:solidFill>
            <a:round/>
            <a:headEnd/>
            <a:tailEnd/>
          </a:ln>
        </p:spPr>
        <p:txBody>
          <a:bodyPr wrap="none" anchor="ctr"/>
          <a:lstStyle/>
          <a:p>
            <a:endParaRPr lang="zh-CN" altLang="en-US"/>
          </a:p>
        </p:txBody>
      </p:sp>
      <p:sp>
        <p:nvSpPr>
          <p:cNvPr id="110604" name="Line 49"/>
          <p:cNvSpPr>
            <a:spLocks noChangeShapeType="1"/>
          </p:cNvSpPr>
          <p:nvPr/>
        </p:nvSpPr>
        <p:spPr bwMode="auto">
          <a:xfrm flipH="1">
            <a:off x="1187376" y="4396705"/>
            <a:ext cx="171450" cy="742950"/>
          </a:xfrm>
          <a:prstGeom prst="line">
            <a:avLst/>
          </a:prstGeom>
          <a:noFill/>
          <a:ln w="19050">
            <a:solidFill>
              <a:schemeClr val="tx1"/>
            </a:solidFill>
            <a:round/>
            <a:headEnd/>
            <a:tailEnd/>
          </a:ln>
        </p:spPr>
        <p:txBody>
          <a:bodyPr wrap="none" anchor="ctr"/>
          <a:lstStyle/>
          <a:p>
            <a:endParaRPr lang="zh-CN" altLang="en-US"/>
          </a:p>
        </p:txBody>
      </p:sp>
      <p:pic>
        <p:nvPicPr>
          <p:cNvPr id="110605" name="Picture 50"/>
          <p:cNvPicPr>
            <a:picLocks noChangeArrowheads="1"/>
          </p:cNvPicPr>
          <p:nvPr/>
        </p:nvPicPr>
        <p:blipFill>
          <a:blip r:embed="rId3" cstate="print"/>
          <a:srcRect/>
          <a:stretch>
            <a:fillRect/>
          </a:stretch>
        </p:blipFill>
        <p:spPr bwMode="auto">
          <a:xfrm>
            <a:off x="942901" y="4933280"/>
            <a:ext cx="479425" cy="511175"/>
          </a:xfrm>
          <a:prstGeom prst="rect">
            <a:avLst/>
          </a:prstGeom>
          <a:noFill/>
          <a:ln w="12699">
            <a:noFill/>
            <a:miter lim="800000"/>
            <a:headEnd/>
            <a:tailEnd/>
          </a:ln>
        </p:spPr>
      </p:pic>
      <p:pic>
        <p:nvPicPr>
          <p:cNvPr id="110606" name="Picture 51"/>
          <p:cNvPicPr>
            <a:picLocks noChangeArrowheads="1"/>
          </p:cNvPicPr>
          <p:nvPr/>
        </p:nvPicPr>
        <p:blipFill>
          <a:blip r:embed="rId3" cstate="print"/>
          <a:srcRect/>
          <a:stretch>
            <a:fillRect/>
          </a:stretch>
        </p:blipFill>
        <p:spPr bwMode="auto">
          <a:xfrm>
            <a:off x="1544563" y="4933280"/>
            <a:ext cx="479425" cy="511175"/>
          </a:xfrm>
          <a:prstGeom prst="rect">
            <a:avLst/>
          </a:prstGeom>
          <a:noFill/>
          <a:ln w="12699">
            <a:noFill/>
            <a:miter lim="800000"/>
            <a:headEnd/>
            <a:tailEnd/>
          </a:ln>
        </p:spPr>
      </p:pic>
      <p:pic>
        <p:nvPicPr>
          <p:cNvPr id="110607" name="Picture 52"/>
          <p:cNvPicPr>
            <a:picLocks noChangeArrowheads="1"/>
          </p:cNvPicPr>
          <p:nvPr/>
        </p:nvPicPr>
        <p:blipFill>
          <a:blip r:embed="rId3" cstate="print"/>
          <a:srcRect/>
          <a:stretch>
            <a:fillRect/>
          </a:stretch>
        </p:blipFill>
        <p:spPr bwMode="auto">
          <a:xfrm>
            <a:off x="2146226" y="4933280"/>
            <a:ext cx="481012" cy="511175"/>
          </a:xfrm>
          <a:prstGeom prst="rect">
            <a:avLst/>
          </a:prstGeom>
          <a:noFill/>
          <a:ln w="12699">
            <a:noFill/>
            <a:miter lim="800000"/>
            <a:headEnd/>
            <a:tailEnd/>
          </a:ln>
        </p:spPr>
      </p:pic>
      <p:sp>
        <p:nvSpPr>
          <p:cNvPr id="110608" name="Text Box 53"/>
          <p:cNvSpPr txBox="1">
            <a:spLocks noChangeArrowheads="1"/>
          </p:cNvSpPr>
          <p:nvPr/>
        </p:nvSpPr>
        <p:spPr bwMode="auto">
          <a:xfrm>
            <a:off x="323776" y="3980780"/>
            <a:ext cx="793750" cy="457200"/>
          </a:xfrm>
          <a:prstGeom prst="rect">
            <a:avLst/>
          </a:prstGeom>
          <a:noFill/>
          <a:ln w="9525">
            <a:noFill/>
            <a:miter lim="800000"/>
            <a:headEnd/>
            <a:tailEnd/>
          </a:ln>
        </p:spPr>
        <p:txBody>
          <a:bodyPr wrap="none">
            <a:spAutoFit/>
          </a:bodyPr>
          <a:lstStyle/>
          <a:p>
            <a:r>
              <a:rPr kumimoji="1" lang="zh-CN" altLang="en-US" sz="2400" b="1">
                <a:solidFill>
                  <a:schemeClr val="tx2"/>
                </a:solidFill>
                <a:latin typeface="华文新魏" pitchFamily="2" charset="-122"/>
                <a:ea typeface="华文新魏" pitchFamily="2" charset="-122"/>
              </a:rPr>
              <a:t>一系</a:t>
            </a:r>
          </a:p>
        </p:txBody>
      </p:sp>
      <p:pic>
        <p:nvPicPr>
          <p:cNvPr id="110609" name="Picture 54"/>
          <p:cNvPicPr>
            <a:picLocks noChangeAspect="1" noChangeArrowheads="1"/>
          </p:cNvPicPr>
          <p:nvPr/>
        </p:nvPicPr>
        <p:blipFill>
          <a:blip r:embed="rId4" cstate="print"/>
          <a:srcRect/>
          <a:stretch>
            <a:fillRect/>
          </a:stretch>
        </p:blipFill>
        <p:spPr bwMode="auto">
          <a:xfrm rot="-1102812">
            <a:off x="992113" y="4025230"/>
            <a:ext cx="1108075" cy="614363"/>
          </a:xfrm>
          <a:prstGeom prst="rect">
            <a:avLst/>
          </a:prstGeom>
          <a:noFill/>
          <a:ln w="12700">
            <a:noFill/>
            <a:miter lim="800000"/>
            <a:headEnd/>
            <a:tailEnd/>
          </a:ln>
        </p:spPr>
      </p:pic>
      <p:sp>
        <p:nvSpPr>
          <p:cNvPr id="110610" name="AutoShape 55"/>
          <p:cNvSpPr>
            <a:spLocks noChangeArrowheads="1"/>
          </p:cNvSpPr>
          <p:nvPr/>
        </p:nvSpPr>
        <p:spPr bwMode="auto">
          <a:xfrm>
            <a:off x="2900288" y="2834605"/>
            <a:ext cx="2559050" cy="2971800"/>
          </a:xfrm>
          <a:prstGeom prst="roundRect">
            <a:avLst>
              <a:gd name="adj" fmla="val 16667"/>
            </a:avLst>
          </a:prstGeom>
          <a:solidFill>
            <a:srgbClr val="FFFF66"/>
          </a:solidFill>
          <a:ln w="9525">
            <a:noFill/>
            <a:round/>
            <a:headEnd/>
            <a:tailEnd/>
          </a:ln>
        </p:spPr>
        <p:txBody>
          <a:bodyPr wrap="none" anchor="ctr"/>
          <a:lstStyle/>
          <a:p>
            <a:endParaRPr lang="zh-CN" altLang="en-US"/>
          </a:p>
        </p:txBody>
      </p:sp>
      <p:sp>
        <p:nvSpPr>
          <p:cNvPr id="110611" name="Line 56"/>
          <p:cNvSpPr>
            <a:spLocks noChangeShapeType="1"/>
          </p:cNvSpPr>
          <p:nvPr/>
        </p:nvSpPr>
        <p:spPr bwMode="auto">
          <a:xfrm flipH="1">
            <a:off x="3300338" y="4385593"/>
            <a:ext cx="641350" cy="736600"/>
          </a:xfrm>
          <a:prstGeom prst="line">
            <a:avLst/>
          </a:prstGeom>
          <a:noFill/>
          <a:ln w="19050">
            <a:solidFill>
              <a:schemeClr val="tx1"/>
            </a:solidFill>
            <a:round/>
            <a:headEnd/>
            <a:tailEnd/>
          </a:ln>
        </p:spPr>
        <p:txBody>
          <a:bodyPr wrap="none" anchor="ctr"/>
          <a:lstStyle/>
          <a:p>
            <a:endParaRPr lang="zh-CN" altLang="en-US"/>
          </a:p>
        </p:txBody>
      </p:sp>
      <p:pic>
        <p:nvPicPr>
          <p:cNvPr id="110612" name="Picture 57"/>
          <p:cNvPicPr>
            <a:picLocks noChangeArrowheads="1"/>
          </p:cNvPicPr>
          <p:nvPr/>
        </p:nvPicPr>
        <p:blipFill>
          <a:blip r:embed="rId3" cstate="print"/>
          <a:srcRect/>
          <a:stretch>
            <a:fillRect/>
          </a:stretch>
        </p:blipFill>
        <p:spPr bwMode="auto">
          <a:xfrm>
            <a:off x="3049513" y="4933280"/>
            <a:ext cx="481013" cy="511175"/>
          </a:xfrm>
          <a:prstGeom prst="rect">
            <a:avLst/>
          </a:prstGeom>
          <a:noFill/>
          <a:ln w="12699">
            <a:noFill/>
            <a:miter lim="800000"/>
            <a:headEnd/>
            <a:tailEnd/>
          </a:ln>
        </p:spPr>
      </p:pic>
      <p:sp>
        <p:nvSpPr>
          <p:cNvPr id="110613" name="Line 58"/>
          <p:cNvSpPr>
            <a:spLocks noChangeShapeType="1"/>
          </p:cNvSpPr>
          <p:nvPr/>
        </p:nvSpPr>
        <p:spPr bwMode="auto">
          <a:xfrm>
            <a:off x="4302051" y="4523705"/>
            <a:ext cx="177800" cy="574675"/>
          </a:xfrm>
          <a:prstGeom prst="line">
            <a:avLst/>
          </a:prstGeom>
          <a:noFill/>
          <a:ln w="19050">
            <a:solidFill>
              <a:schemeClr val="tx1"/>
            </a:solidFill>
            <a:round/>
            <a:headEnd/>
            <a:tailEnd/>
          </a:ln>
        </p:spPr>
        <p:txBody>
          <a:bodyPr wrap="none" anchor="ctr"/>
          <a:lstStyle/>
          <a:p>
            <a:endParaRPr lang="zh-CN" altLang="en-US"/>
          </a:p>
        </p:txBody>
      </p:sp>
      <p:sp>
        <p:nvSpPr>
          <p:cNvPr id="110614" name="Line 59"/>
          <p:cNvSpPr>
            <a:spLocks noChangeShapeType="1"/>
          </p:cNvSpPr>
          <p:nvPr/>
        </p:nvSpPr>
        <p:spPr bwMode="auto">
          <a:xfrm>
            <a:off x="4479851" y="4499893"/>
            <a:ext cx="631825" cy="574675"/>
          </a:xfrm>
          <a:prstGeom prst="line">
            <a:avLst/>
          </a:prstGeom>
          <a:noFill/>
          <a:ln w="19050">
            <a:solidFill>
              <a:schemeClr val="tx1"/>
            </a:solidFill>
            <a:round/>
            <a:headEnd/>
            <a:tailEnd/>
          </a:ln>
        </p:spPr>
        <p:txBody>
          <a:bodyPr wrap="none" anchor="ctr"/>
          <a:lstStyle/>
          <a:p>
            <a:endParaRPr lang="zh-CN" altLang="en-US"/>
          </a:p>
        </p:txBody>
      </p:sp>
      <p:sp>
        <p:nvSpPr>
          <p:cNvPr id="110615" name="Line 60"/>
          <p:cNvSpPr>
            <a:spLocks noChangeShapeType="1"/>
          </p:cNvSpPr>
          <p:nvPr/>
        </p:nvSpPr>
        <p:spPr bwMode="auto">
          <a:xfrm flipH="1">
            <a:off x="3897238" y="4396705"/>
            <a:ext cx="173038" cy="742950"/>
          </a:xfrm>
          <a:prstGeom prst="line">
            <a:avLst/>
          </a:prstGeom>
          <a:noFill/>
          <a:ln w="19050">
            <a:solidFill>
              <a:schemeClr val="tx1"/>
            </a:solidFill>
            <a:round/>
            <a:headEnd/>
            <a:tailEnd/>
          </a:ln>
        </p:spPr>
        <p:txBody>
          <a:bodyPr wrap="none" anchor="ctr"/>
          <a:lstStyle/>
          <a:p>
            <a:endParaRPr lang="zh-CN" altLang="en-US"/>
          </a:p>
        </p:txBody>
      </p:sp>
      <p:pic>
        <p:nvPicPr>
          <p:cNvPr id="110616" name="Picture 61"/>
          <p:cNvPicPr>
            <a:picLocks noChangeArrowheads="1"/>
          </p:cNvPicPr>
          <p:nvPr/>
        </p:nvPicPr>
        <p:blipFill>
          <a:blip r:embed="rId3" cstate="print"/>
          <a:srcRect/>
          <a:stretch>
            <a:fillRect/>
          </a:stretch>
        </p:blipFill>
        <p:spPr bwMode="auto">
          <a:xfrm>
            <a:off x="3652763" y="4933280"/>
            <a:ext cx="479425" cy="511175"/>
          </a:xfrm>
          <a:prstGeom prst="rect">
            <a:avLst/>
          </a:prstGeom>
          <a:noFill/>
          <a:ln w="12699">
            <a:noFill/>
            <a:miter lim="800000"/>
            <a:headEnd/>
            <a:tailEnd/>
          </a:ln>
        </p:spPr>
      </p:pic>
      <p:pic>
        <p:nvPicPr>
          <p:cNvPr id="110617" name="Picture 62"/>
          <p:cNvPicPr>
            <a:picLocks noChangeArrowheads="1"/>
          </p:cNvPicPr>
          <p:nvPr/>
        </p:nvPicPr>
        <p:blipFill>
          <a:blip r:embed="rId3" cstate="print"/>
          <a:srcRect/>
          <a:stretch>
            <a:fillRect/>
          </a:stretch>
        </p:blipFill>
        <p:spPr bwMode="auto">
          <a:xfrm>
            <a:off x="4254426" y="4933280"/>
            <a:ext cx="479425" cy="511175"/>
          </a:xfrm>
          <a:prstGeom prst="rect">
            <a:avLst/>
          </a:prstGeom>
          <a:noFill/>
          <a:ln w="12699">
            <a:noFill/>
            <a:miter lim="800000"/>
            <a:headEnd/>
            <a:tailEnd/>
          </a:ln>
        </p:spPr>
      </p:pic>
      <p:pic>
        <p:nvPicPr>
          <p:cNvPr id="110618" name="Picture 63"/>
          <p:cNvPicPr>
            <a:picLocks noChangeArrowheads="1"/>
          </p:cNvPicPr>
          <p:nvPr/>
        </p:nvPicPr>
        <p:blipFill>
          <a:blip r:embed="rId3" cstate="print"/>
          <a:srcRect/>
          <a:stretch>
            <a:fillRect/>
          </a:stretch>
        </p:blipFill>
        <p:spPr bwMode="auto">
          <a:xfrm>
            <a:off x="4856088" y="4933280"/>
            <a:ext cx="481013" cy="511175"/>
          </a:xfrm>
          <a:prstGeom prst="rect">
            <a:avLst/>
          </a:prstGeom>
          <a:noFill/>
          <a:ln w="12699">
            <a:noFill/>
            <a:miter lim="800000"/>
            <a:headEnd/>
            <a:tailEnd/>
          </a:ln>
        </p:spPr>
      </p:pic>
      <p:sp>
        <p:nvSpPr>
          <p:cNvPr id="110619" name="Text Box 64"/>
          <p:cNvSpPr txBox="1">
            <a:spLocks noChangeArrowheads="1"/>
          </p:cNvSpPr>
          <p:nvPr/>
        </p:nvSpPr>
        <p:spPr bwMode="auto">
          <a:xfrm>
            <a:off x="2987601" y="3980780"/>
            <a:ext cx="793750" cy="457200"/>
          </a:xfrm>
          <a:prstGeom prst="rect">
            <a:avLst/>
          </a:prstGeom>
          <a:noFill/>
          <a:ln w="9525">
            <a:noFill/>
            <a:miter lim="800000"/>
            <a:headEnd/>
            <a:tailEnd/>
          </a:ln>
        </p:spPr>
        <p:txBody>
          <a:bodyPr wrap="none">
            <a:spAutoFit/>
          </a:bodyPr>
          <a:lstStyle/>
          <a:p>
            <a:r>
              <a:rPr kumimoji="1" lang="zh-CN" altLang="en-US" sz="2400" b="1">
                <a:solidFill>
                  <a:schemeClr val="tx2"/>
                </a:solidFill>
                <a:latin typeface="华文新魏" pitchFamily="2" charset="-122"/>
                <a:ea typeface="华文新魏" pitchFamily="2" charset="-122"/>
              </a:rPr>
              <a:t>二系</a:t>
            </a:r>
          </a:p>
        </p:txBody>
      </p:sp>
      <p:pic>
        <p:nvPicPr>
          <p:cNvPr id="110620" name="Picture 65"/>
          <p:cNvPicPr>
            <a:picLocks noChangeAspect="1" noChangeArrowheads="1"/>
          </p:cNvPicPr>
          <p:nvPr/>
        </p:nvPicPr>
        <p:blipFill>
          <a:blip r:embed="rId4" cstate="print"/>
          <a:srcRect/>
          <a:stretch>
            <a:fillRect/>
          </a:stretch>
        </p:blipFill>
        <p:spPr bwMode="auto">
          <a:xfrm rot="-1102812">
            <a:off x="3701976" y="4025230"/>
            <a:ext cx="1108075" cy="614363"/>
          </a:xfrm>
          <a:prstGeom prst="rect">
            <a:avLst/>
          </a:prstGeom>
          <a:noFill/>
          <a:ln w="12700">
            <a:noFill/>
            <a:miter lim="800000"/>
            <a:headEnd/>
            <a:tailEnd/>
          </a:ln>
        </p:spPr>
      </p:pic>
      <p:sp>
        <p:nvSpPr>
          <p:cNvPr id="110621" name="AutoShape 66"/>
          <p:cNvSpPr>
            <a:spLocks noChangeArrowheads="1"/>
          </p:cNvSpPr>
          <p:nvPr/>
        </p:nvSpPr>
        <p:spPr bwMode="auto">
          <a:xfrm>
            <a:off x="5613326" y="2834605"/>
            <a:ext cx="2559050" cy="2971800"/>
          </a:xfrm>
          <a:prstGeom prst="roundRect">
            <a:avLst>
              <a:gd name="adj" fmla="val 16667"/>
            </a:avLst>
          </a:prstGeom>
          <a:solidFill>
            <a:srgbClr val="FFCC99"/>
          </a:solidFill>
          <a:ln w="9525">
            <a:noFill/>
            <a:round/>
            <a:headEnd/>
            <a:tailEnd/>
          </a:ln>
        </p:spPr>
        <p:txBody>
          <a:bodyPr wrap="none" anchor="ctr"/>
          <a:lstStyle/>
          <a:p>
            <a:endParaRPr lang="zh-CN" altLang="en-US"/>
          </a:p>
        </p:txBody>
      </p:sp>
      <p:sp>
        <p:nvSpPr>
          <p:cNvPr id="110622" name="Line 67"/>
          <p:cNvSpPr>
            <a:spLocks noChangeShapeType="1"/>
          </p:cNvSpPr>
          <p:nvPr/>
        </p:nvSpPr>
        <p:spPr bwMode="auto">
          <a:xfrm flipH="1">
            <a:off x="6014963" y="4385593"/>
            <a:ext cx="639763" cy="736600"/>
          </a:xfrm>
          <a:prstGeom prst="line">
            <a:avLst/>
          </a:prstGeom>
          <a:noFill/>
          <a:ln w="19050">
            <a:solidFill>
              <a:schemeClr val="tx1"/>
            </a:solidFill>
            <a:round/>
            <a:headEnd/>
            <a:tailEnd/>
          </a:ln>
        </p:spPr>
        <p:txBody>
          <a:bodyPr wrap="none" anchor="ctr"/>
          <a:lstStyle/>
          <a:p>
            <a:endParaRPr lang="zh-CN" altLang="en-US"/>
          </a:p>
        </p:txBody>
      </p:sp>
      <p:pic>
        <p:nvPicPr>
          <p:cNvPr id="110623" name="Picture 68"/>
          <p:cNvPicPr>
            <a:picLocks noChangeArrowheads="1"/>
          </p:cNvPicPr>
          <p:nvPr/>
        </p:nvPicPr>
        <p:blipFill>
          <a:blip r:embed="rId3" cstate="print"/>
          <a:srcRect/>
          <a:stretch>
            <a:fillRect/>
          </a:stretch>
        </p:blipFill>
        <p:spPr bwMode="auto">
          <a:xfrm>
            <a:off x="5764138" y="4933280"/>
            <a:ext cx="479425" cy="511175"/>
          </a:xfrm>
          <a:prstGeom prst="rect">
            <a:avLst/>
          </a:prstGeom>
          <a:noFill/>
          <a:ln w="12699">
            <a:noFill/>
            <a:miter lim="800000"/>
            <a:headEnd/>
            <a:tailEnd/>
          </a:ln>
        </p:spPr>
      </p:pic>
      <p:sp>
        <p:nvSpPr>
          <p:cNvPr id="110624" name="Line 69"/>
          <p:cNvSpPr>
            <a:spLocks noChangeShapeType="1"/>
          </p:cNvSpPr>
          <p:nvPr/>
        </p:nvSpPr>
        <p:spPr bwMode="auto">
          <a:xfrm>
            <a:off x="7015088" y="4523705"/>
            <a:ext cx="179388" cy="574675"/>
          </a:xfrm>
          <a:prstGeom prst="line">
            <a:avLst/>
          </a:prstGeom>
          <a:noFill/>
          <a:ln w="19050">
            <a:solidFill>
              <a:schemeClr val="tx1"/>
            </a:solidFill>
            <a:round/>
            <a:headEnd/>
            <a:tailEnd/>
          </a:ln>
        </p:spPr>
        <p:txBody>
          <a:bodyPr wrap="none" anchor="ctr"/>
          <a:lstStyle/>
          <a:p>
            <a:endParaRPr lang="zh-CN" altLang="en-US"/>
          </a:p>
        </p:txBody>
      </p:sp>
      <p:sp>
        <p:nvSpPr>
          <p:cNvPr id="110625" name="Line 70"/>
          <p:cNvSpPr>
            <a:spLocks noChangeShapeType="1"/>
          </p:cNvSpPr>
          <p:nvPr/>
        </p:nvSpPr>
        <p:spPr bwMode="auto">
          <a:xfrm>
            <a:off x="7194476" y="4499893"/>
            <a:ext cx="630237" cy="574675"/>
          </a:xfrm>
          <a:prstGeom prst="line">
            <a:avLst/>
          </a:prstGeom>
          <a:noFill/>
          <a:ln w="19050">
            <a:solidFill>
              <a:schemeClr val="tx1"/>
            </a:solidFill>
            <a:round/>
            <a:headEnd/>
            <a:tailEnd/>
          </a:ln>
        </p:spPr>
        <p:txBody>
          <a:bodyPr wrap="none" anchor="ctr"/>
          <a:lstStyle/>
          <a:p>
            <a:endParaRPr lang="zh-CN" altLang="en-US"/>
          </a:p>
        </p:txBody>
      </p:sp>
      <p:sp>
        <p:nvSpPr>
          <p:cNvPr id="110626" name="Line 71"/>
          <p:cNvSpPr>
            <a:spLocks noChangeShapeType="1"/>
          </p:cNvSpPr>
          <p:nvPr/>
        </p:nvSpPr>
        <p:spPr bwMode="auto">
          <a:xfrm flipH="1">
            <a:off x="6610276" y="4396705"/>
            <a:ext cx="173037" cy="742950"/>
          </a:xfrm>
          <a:prstGeom prst="line">
            <a:avLst/>
          </a:prstGeom>
          <a:noFill/>
          <a:ln w="19050">
            <a:solidFill>
              <a:schemeClr val="tx1"/>
            </a:solidFill>
            <a:round/>
            <a:headEnd/>
            <a:tailEnd/>
          </a:ln>
        </p:spPr>
        <p:txBody>
          <a:bodyPr wrap="none" anchor="ctr"/>
          <a:lstStyle/>
          <a:p>
            <a:endParaRPr lang="zh-CN" altLang="en-US"/>
          </a:p>
        </p:txBody>
      </p:sp>
      <p:pic>
        <p:nvPicPr>
          <p:cNvPr id="110627" name="Picture 72"/>
          <p:cNvPicPr>
            <a:picLocks noChangeArrowheads="1"/>
          </p:cNvPicPr>
          <p:nvPr/>
        </p:nvPicPr>
        <p:blipFill>
          <a:blip r:embed="rId3" cstate="print"/>
          <a:srcRect/>
          <a:stretch>
            <a:fillRect/>
          </a:stretch>
        </p:blipFill>
        <p:spPr bwMode="auto">
          <a:xfrm>
            <a:off x="6365801" y="4933280"/>
            <a:ext cx="479425" cy="511175"/>
          </a:xfrm>
          <a:prstGeom prst="rect">
            <a:avLst/>
          </a:prstGeom>
          <a:noFill/>
          <a:ln w="12699">
            <a:noFill/>
            <a:miter lim="800000"/>
            <a:headEnd/>
            <a:tailEnd/>
          </a:ln>
        </p:spPr>
      </p:pic>
      <p:pic>
        <p:nvPicPr>
          <p:cNvPr id="110628" name="Picture 73"/>
          <p:cNvPicPr>
            <a:picLocks noChangeArrowheads="1"/>
          </p:cNvPicPr>
          <p:nvPr/>
        </p:nvPicPr>
        <p:blipFill>
          <a:blip r:embed="rId3" cstate="print"/>
          <a:srcRect/>
          <a:stretch>
            <a:fillRect/>
          </a:stretch>
        </p:blipFill>
        <p:spPr bwMode="auto">
          <a:xfrm>
            <a:off x="6967463" y="4933280"/>
            <a:ext cx="481013" cy="511175"/>
          </a:xfrm>
          <a:prstGeom prst="rect">
            <a:avLst/>
          </a:prstGeom>
          <a:noFill/>
          <a:ln w="12699">
            <a:noFill/>
            <a:miter lim="800000"/>
            <a:headEnd/>
            <a:tailEnd/>
          </a:ln>
        </p:spPr>
      </p:pic>
      <p:pic>
        <p:nvPicPr>
          <p:cNvPr id="110629" name="Picture 74"/>
          <p:cNvPicPr>
            <a:picLocks noChangeArrowheads="1"/>
          </p:cNvPicPr>
          <p:nvPr/>
        </p:nvPicPr>
        <p:blipFill>
          <a:blip r:embed="rId3" cstate="print"/>
          <a:srcRect/>
          <a:stretch>
            <a:fillRect/>
          </a:stretch>
        </p:blipFill>
        <p:spPr bwMode="auto">
          <a:xfrm>
            <a:off x="7570713" y="4933280"/>
            <a:ext cx="479425" cy="511175"/>
          </a:xfrm>
          <a:prstGeom prst="rect">
            <a:avLst/>
          </a:prstGeom>
          <a:noFill/>
          <a:ln w="12699">
            <a:noFill/>
            <a:miter lim="800000"/>
            <a:headEnd/>
            <a:tailEnd/>
          </a:ln>
        </p:spPr>
      </p:pic>
      <p:sp>
        <p:nvSpPr>
          <p:cNvPr id="110630" name="Text Box 75"/>
          <p:cNvSpPr txBox="1">
            <a:spLocks noChangeArrowheads="1"/>
          </p:cNvSpPr>
          <p:nvPr/>
        </p:nvSpPr>
        <p:spPr bwMode="auto">
          <a:xfrm>
            <a:off x="5651426" y="3980780"/>
            <a:ext cx="793750" cy="457200"/>
          </a:xfrm>
          <a:prstGeom prst="rect">
            <a:avLst/>
          </a:prstGeom>
          <a:noFill/>
          <a:ln w="9525">
            <a:noFill/>
            <a:miter lim="800000"/>
            <a:headEnd/>
            <a:tailEnd/>
          </a:ln>
        </p:spPr>
        <p:txBody>
          <a:bodyPr wrap="none">
            <a:spAutoFit/>
          </a:bodyPr>
          <a:lstStyle/>
          <a:p>
            <a:r>
              <a:rPr kumimoji="1" lang="zh-CN" altLang="en-US" sz="2400" b="1">
                <a:solidFill>
                  <a:schemeClr val="tx2"/>
                </a:solidFill>
                <a:latin typeface="华文新魏" pitchFamily="2" charset="-122"/>
                <a:ea typeface="华文新魏" pitchFamily="2" charset="-122"/>
              </a:rPr>
              <a:t>三系</a:t>
            </a:r>
          </a:p>
        </p:txBody>
      </p:sp>
      <p:pic>
        <p:nvPicPr>
          <p:cNvPr id="110631" name="Picture 76"/>
          <p:cNvPicPr>
            <a:picLocks noChangeAspect="1" noChangeArrowheads="1"/>
          </p:cNvPicPr>
          <p:nvPr/>
        </p:nvPicPr>
        <p:blipFill>
          <a:blip r:embed="rId4" cstate="print"/>
          <a:srcRect/>
          <a:stretch>
            <a:fillRect/>
          </a:stretch>
        </p:blipFill>
        <p:spPr bwMode="auto">
          <a:xfrm rot="-1102812">
            <a:off x="6416601" y="4025230"/>
            <a:ext cx="1106487" cy="614363"/>
          </a:xfrm>
          <a:prstGeom prst="rect">
            <a:avLst/>
          </a:prstGeom>
          <a:noFill/>
          <a:ln w="12700">
            <a:noFill/>
            <a:miter lim="800000"/>
            <a:headEnd/>
            <a:tailEnd/>
          </a:ln>
        </p:spPr>
      </p:pic>
      <p:sp>
        <p:nvSpPr>
          <p:cNvPr id="110632" name="AutoShape 77"/>
          <p:cNvSpPr>
            <a:spLocks/>
          </p:cNvSpPr>
          <p:nvPr/>
        </p:nvSpPr>
        <p:spPr bwMode="auto">
          <a:xfrm rot="5400000" flipV="1">
            <a:off x="4027413" y="-199107"/>
            <a:ext cx="415925" cy="5689600"/>
          </a:xfrm>
          <a:prstGeom prst="leftBrace">
            <a:avLst>
              <a:gd name="adj1" fmla="val 113995"/>
              <a:gd name="adj2" fmla="val 50000"/>
            </a:avLst>
          </a:prstGeom>
          <a:noFill/>
          <a:ln w="9525">
            <a:solidFill>
              <a:schemeClr val="folHlink"/>
            </a:solidFill>
            <a:round/>
            <a:headEnd/>
            <a:tailEnd/>
          </a:ln>
        </p:spPr>
        <p:txBody>
          <a:bodyPr wrap="none" anchor="ctr"/>
          <a:lstStyle/>
          <a:p>
            <a:endParaRPr lang="zh-CN" altLang="en-US"/>
          </a:p>
        </p:txBody>
      </p:sp>
      <p:sp>
        <p:nvSpPr>
          <p:cNvPr id="110633" name="Text Box 78"/>
          <p:cNvSpPr txBox="1">
            <a:spLocks noChangeArrowheads="1"/>
          </p:cNvSpPr>
          <p:nvPr/>
        </p:nvSpPr>
        <p:spPr bwMode="auto">
          <a:xfrm>
            <a:off x="884163" y="2901280"/>
            <a:ext cx="1107996" cy="461665"/>
          </a:xfrm>
          <a:prstGeom prst="rect">
            <a:avLst/>
          </a:prstGeom>
          <a:solidFill>
            <a:schemeClr val="bg1"/>
          </a:solidFill>
          <a:ln w="9525">
            <a:noFill/>
            <a:miter lim="800000"/>
            <a:headEnd/>
            <a:tailEnd/>
          </a:ln>
        </p:spPr>
        <p:txBody>
          <a:bodyPr wrap="none">
            <a:spAutoFit/>
          </a:bodyPr>
          <a:lstStyle/>
          <a:p>
            <a:r>
              <a:rPr kumimoji="1" lang="zh-CN" altLang="en-US" sz="2400" b="1">
                <a:solidFill>
                  <a:schemeClr val="tx2"/>
                </a:solidFill>
                <a:latin typeface="华文新魏" pitchFamily="2" charset="-122"/>
                <a:ea typeface="华文新魏" pitchFamily="2" charset="-122"/>
              </a:rPr>
              <a:t>碰撞域</a:t>
            </a:r>
          </a:p>
        </p:txBody>
      </p:sp>
      <p:sp>
        <p:nvSpPr>
          <p:cNvPr id="110634" name="Text Box 79"/>
          <p:cNvSpPr txBox="1">
            <a:spLocks noChangeArrowheads="1"/>
          </p:cNvSpPr>
          <p:nvPr/>
        </p:nvSpPr>
        <p:spPr bwMode="auto">
          <a:xfrm>
            <a:off x="3692451" y="2901280"/>
            <a:ext cx="1107996" cy="461665"/>
          </a:xfrm>
          <a:prstGeom prst="rect">
            <a:avLst/>
          </a:prstGeom>
          <a:solidFill>
            <a:schemeClr val="bg1"/>
          </a:solidFill>
          <a:ln w="9525">
            <a:noFill/>
            <a:miter lim="800000"/>
            <a:headEnd/>
            <a:tailEnd/>
          </a:ln>
        </p:spPr>
        <p:txBody>
          <a:bodyPr wrap="none">
            <a:spAutoFit/>
          </a:bodyPr>
          <a:lstStyle/>
          <a:p>
            <a:r>
              <a:rPr kumimoji="1" lang="zh-CN" altLang="en-US" sz="2400" b="1" dirty="0">
                <a:solidFill>
                  <a:schemeClr val="tx2"/>
                </a:solidFill>
                <a:latin typeface="华文新魏" pitchFamily="2" charset="-122"/>
                <a:ea typeface="华文新魏" pitchFamily="2" charset="-122"/>
              </a:rPr>
              <a:t>碰撞域</a:t>
            </a:r>
          </a:p>
        </p:txBody>
      </p:sp>
      <p:sp>
        <p:nvSpPr>
          <p:cNvPr id="110635" name="Text Box 80"/>
          <p:cNvSpPr txBox="1">
            <a:spLocks noChangeArrowheads="1"/>
          </p:cNvSpPr>
          <p:nvPr/>
        </p:nvSpPr>
        <p:spPr bwMode="auto">
          <a:xfrm>
            <a:off x="6354688" y="2901280"/>
            <a:ext cx="1098550" cy="457200"/>
          </a:xfrm>
          <a:prstGeom prst="rect">
            <a:avLst/>
          </a:prstGeom>
          <a:solidFill>
            <a:schemeClr val="bg1"/>
          </a:solidFill>
          <a:ln w="9525">
            <a:noFill/>
            <a:miter lim="800000"/>
            <a:headEnd/>
            <a:tailEnd/>
          </a:ln>
        </p:spPr>
        <p:txBody>
          <a:bodyPr wrap="none">
            <a:spAutoFit/>
          </a:bodyPr>
          <a:lstStyle/>
          <a:p>
            <a:r>
              <a:rPr kumimoji="1" lang="zh-CN" altLang="en-US" sz="2400" b="1">
                <a:solidFill>
                  <a:schemeClr val="tx2"/>
                </a:solidFill>
                <a:latin typeface="华文新魏" pitchFamily="2" charset="-122"/>
                <a:ea typeface="华文新魏" pitchFamily="2" charset="-122"/>
              </a:rPr>
              <a:t>碰撞域</a:t>
            </a:r>
          </a:p>
        </p:txBody>
      </p:sp>
      <p:sp>
        <p:nvSpPr>
          <p:cNvPr id="110636" name="日期占位符 44"/>
          <p:cNvSpPr>
            <a:spLocks noGrp="1"/>
          </p:cNvSpPr>
          <p:nvPr>
            <p:ph type="dt" sz="quarter" idx="11"/>
          </p:nvPr>
        </p:nvSpPr>
        <p:spPr>
          <a:xfrm>
            <a:off x="395536" y="6400800"/>
            <a:ext cx="1905000" cy="457200"/>
          </a:xfrm>
          <a:noFill/>
        </p:spPr>
        <p:txBody>
          <a:bodyPr/>
          <a:lstStyle/>
          <a:p>
            <a:fld id="{E412E962-C1B3-4063-A272-73A8A485B819}" type="datetime1">
              <a:rPr lang="zh-CN" altLang="en-US" smtClean="0"/>
              <a:pPr/>
              <a:t>2018/1/14</a:t>
            </a:fld>
            <a:endParaRPr lang="en-US" altLang="zh-CN" dirty="0"/>
          </a:p>
        </p:txBody>
      </p:sp>
      <p:sp>
        <p:nvSpPr>
          <p:cNvPr id="110637" name="灯片编号占位符 45"/>
          <p:cNvSpPr>
            <a:spLocks noGrp="1"/>
          </p:cNvSpPr>
          <p:nvPr>
            <p:ph type="sldNum" sz="quarter" idx="12"/>
          </p:nvPr>
        </p:nvSpPr>
        <p:spPr>
          <a:noFill/>
        </p:spPr>
        <p:txBody>
          <a:bodyPr/>
          <a:lstStyle/>
          <a:p>
            <a:fld id="{FADFA943-BB8A-4AD7-9180-307C938EFCA1}" type="slidenum">
              <a:rPr lang="en-US" altLang="zh-CN" smtClean="0"/>
              <a:pPr/>
              <a:t>43</a:t>
            </a:fld>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type="title"/>
          </p:nvPr>
        </p:nvSpPr>
        <p:spPr>
          <a:xfrm>
            <a:off x="179512" y="188640"/>
            <a:ext cx="7772400" cy="980728"/>
          </a:xfrm>
        </p:spPr>
        <p:txBody>
          <a:bodyPr/>
          <a:lstStyle/>
          <a:p>
            <a:pPr algn="l" eaLnBrk="1" hangingPunct="1"/>
            <a:r>
              <a:rPr lang="zh-CN" altLang="en-US" sz="3200" u="sng" dirty="0"/>
              <a:t>集线器组成的局域网都在一个碰撞域中</a:t>
            </a:r>
          </a:p>
        </p:txBody>
      </p:sp>
      <p:grpSp>
        <p:nvGrpSpPr>
          <p:cNvPr id="43" name="组合 42"/>
          <p:cNvGrpSpPr/>
          <p:nvPr/>
        </p:nvGrpSpPr>
        <p:grpSpPr>
          <a:xfrm>
            <a:off x="323528" y="1124744"/>
            <a:ext cx="8519864" cy="3654226"/>
            <a:chOff x="323528" y="1556792"/>
            <a:chExt cx="8519864" cy="3654226"/>
          </a:xfrm>
        </p:grpSpPr>
        <p:sp>
          <p:nvSpPr>
            <p:cNvPr id="111619" name="AutoShape 42"/>
            <p:cNvSpPr>
              <a:spLocks noChangeArrowheads="1"/>
            </p:cNvSpPr>
            <p:nvPr/>
          </p:nvSpPr>
          <p:spPr bwMode="auto">
            <a:xfrm>
              <a:off x="323528" y="2132856"/>
              <a:ext cx="8519864" cy="3078162"/>
            </a:xfrm>
            <a:prstGeom prst="roundRect">
              <a:avLst>
                <a:gd name="adj" fmla="val 16667"/>
              </a:avLst>
            </a:prstGeom>
            <a:solidFill>
              <a:srgbClr val="CCECFF"/>
            </a:solidFill>
            <a:ln w="9525">
              <a:noFill/>
              <a:round/>
              <a:headEnd/>
              <a:tailEnd/>
            </a:ln>
          </p:spPr>
          <p:txBody>
            <a:bodyPr wrap="none" anchor="ctr"/>
            <a:lstStyle/>
            <a:p>
              <a:endParaRPr lang="zh-CN" altLang="en-US"/>
            </a:p>
          </p:txBody>
        </p:sp>
        <p:sp>
          <p:nvSpPr>
            <p:cNvPr id="111620" name="Line 43"/>
            <p:cNvSpPr>
              <a:spLocks noChangeShapeType="1"/>
            </p:cNvSpPr>
            <p:nvPr/>
          </p:nvSpPr>
          <p:spPr bwMode="auto">
            <a:xfrm flipH="1">
              <a:off x="1929532" y="2774405"/>
              <a:ext cx="2147888" cy="962025"/>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1621" name="Line 44"/>
            <p:cNvSpPr>
              <a:spLocks noChangeShapeType="1"/>
            </p:cNvSpPr>
            <p:nvPr/>
          </p:nvSpPr>
          <p:spPr bwMode="auto">
            <a:xfrm>
              <a:off x="4764807" y="2782342"/>
              <a:ext cx="2671763" cy="919163"/>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1622" name="Line 45"/>
            <p:cNvSpPr>
              <a:spLocks noChangeShapeType="1"/>
            </p:cNvSpPr>
            <p:nvPr/>
          </p:nvSpPr>
          <p:spPr bwMode="auto">
            <a:xfrm>
              <a:off x="4412382" y="2829967"/>
              <a:ext cx="209550" cy="892175"/>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1623" name="Text Box 46"/>
            <p:cNvSpPr txBox="1">
              <a:spLocks noChangeArrowheads="1"/>
            </p:cNvSpPr>
            <p:nvPr/>
          </p:nvSpPr>
          <p:spPr bwMode="auto">
            <a:xfrm>
              <a:off x="569045" y="3499892"/>
              <a:ext cx="800219" cy="461665"/>
            </a:xfrm>
            <a:prstGeom prst="rect">
              <a:avLst/>
            </a:prstGeom>
            <a:noFill/>
            <a:ln w="9525">
              <a:noFill/>
              <a:miter lim="800000"/>
              <a:headEnd/>
              <a:tailEnd/>
            </a:ln>
          </p:spPr>
          <p:txBody>
            <a:bodyPr wrap="none">
              <a:spAutoFit/>
            </a:bodyPr>
            <a:lstStyle/>
            <a:p>
              <a:r>
                <a:rPr kumimoji="1" lang="zh-CN" altLang="en-US" sz="2400" b="1">
                  <a:latin typeface="华文新魏" pitchFamily="2" charset="-122"/>
                  <a:ea typeface="华文新魏" pitchFamily="2" charset="-122"/>
                </a:rPr>
                <a:t>一系</a:t>
              </a:r>
            </a:p>
          </p:txBody>
        </p:sp>
        <p:sp>
          <p:nvSpPr>
            <p:cNvPr id="111624" name="Text Box 47"/>
            <p:cNvSpPr txBox="1">
              <a:spLocks noChangeArrowheads="1"/>
            </p:cNvSpPr>
            <p:nvPr/>
          </p:nvSpPr>
          <p:spPr bwMode="auto">
            <a:xfrm>
              <a:off x="6255470" y="3499892"/>
              <a:ext cx="795337" cy="458788"/>
            </a:xfrm>
            <a:prstGeom prst="rect">
              <a:avLst/>
            </a:prstGeom>
            <a:noFill/>
            <a:ln w="9525">
              <a:noFill/>
              <a:miter lim="800000"/>
              <a:headEnd/>
              <a:tailEnd/>
            </a:ln>
          </p:spPr>
          <p:txBody>
            <a:bodyPr wrap="none">
              <a:spAutoFit/>
            </a:bodyPr>
            <a:lstStyle/>
            <a:p>
              <a:r>
                <a:rPr kumimoji="1" lang="zh-CN" altLang="en-US" sz="2400" b="1">
                  <a:latin typeface="华文新魏" pitchFamily="2" charset="-122"/>
                  <a:ea typeface="华文新魏" pitchFamily="2" charset="-122"/>
                </a:rPr>
                <a:t>三系</a:t>
              </a:r>
            </a:p>
          </p:txBody>
        </p:sp>
        <p:sp>
          <p:nvSpPr>
            <p:cNvPr id="111625" name="Text Box 48"/>
            <p:cNvSpPr txBox="1">
              <a:spLocks noChangeArrowheads="1"/>
            </p:cNvSpPr>
            <p:nvPr/>
          </p:nvSpPr>
          <p:spPr bwMode="auto">
            <a:xfrm>
              <a:off x="3375745" y="3499892"/>
              <a:ext cx="793750" cy="458788"/>
            </a:xfrm>
            <a:prstGeom prst="rect">
              <a:avLst/>
            </a:prstGeom>
            <a:noFill/>
            <a:ln w="9525">
              <a:noFill/>
              <a:miter lim="800000"/>
              <a:headEnd/>
              <a:tailEnd/>
            </a:ln>
          </p:spPr>
          <p:txBody>
            <a:bodyPr wrap="none">
              <a:spAutoFit/>
            </a:bodyPr>
            <a:lstStyle/>
            <a:p>
              <a:r>
                <a:rPr kumimoji="1" lang="zh-CN" altLang="en-US" sz="2400" b="1">
                  <a:latin typeface="华文新魏" pitchFamily="2" charset="-122"/>
                  <a:ea typeface="华文新魏" pitchFamily="2" charset="-122"/>
                </a:rPr>
                <a:t>二系</a:t>
              </a:r>
            </a:p>
          </p:txBody>
        </p:sp>
        <p:sp>
          <p:nvSpPr>
            <p:cNvPr id="111626" name="Text Box 49"/>
            <p:cNvSpPr txBox="1">
              <a:spLocks noChangeArrowheads="1"/>
            </p:cNvSpPr>
            <p:nvPr/>
          </p:nvSpPr>
          <p:spPr bwMode="auto">
            <a:xfrm>
              <a:off x="2174007" y="2277517"/>
              <a:ext cx="1708150" cy="457200"/>
            </a:xfrm>
            <a:prstGeom prst="rect">
              <a:avLst/>
            </a:prstGeom>
            <a:noFill/>
            <a:ln w="9525">
              <a:noFill/>
              <a:miter lim="800000"/>
              <a:headEnd/>
              <a:tailEnd/>
            </a:ln>
          </p:spPr>
          <p:txBody>
            <a:bodyPr wrap="none">
              <a:spAutoFit/>
            </a:bodyPr>
            <a:lstStyle/>
            <a:p>
              <a:r>
                <a:rPr kumimoji="1" lang="zh-CN" altLang="en-US" sz="2400" b="1" dirty="0">
                  <a:latin typeface="华文新魏" pitchFamily="2" charset="-122"/>
                  <a:ea typeface="华文新魏" pitchFamily="2" charset="-122"/>
                </a:rPr>
                <a:t>主干集线器</a:t>
              </a:r>
            </a:p>
          </p:txBody>
        </p:sp>
        <p:sp>
          <p:nvSpPr>
            <p:cNvPr id="111627" name="Text Box 50"/>
            <p:cNvSpPr txBox="1">
              <a:spLocks noChangeArrowheads="1"/>
            </p:cNvSpPr>
            <p:nvPr/>
          </p:nvSpPr>
          <p:spPr bwMode="auto">
            <a:xfrm>
              <a:off x="3059832" y="1556792"/>
              <a:ext cx="2622550" cy="457200"/>
            </a:xfrm>
            <a:prstGeom prst="rect">
              <a:avLst/>
            </a:prstGeom>
            <a:noFill/>
            <a:ln w="9525">
              <a:noFill/>
              <a:miter lim="800000"/>
              <a:headEnd/>
              <a:tailEnd/>
            </a:ln>
          </p:spPr>
          <p:txBody>
            <a:bodyPr wrap="none">
              <a:spAutoFit/>
            </a:bodyPr>
            <a:lstStyle/>
            <a:p>
              <a:r>
                <a:rPr kumimoji="1" lang="zh-CN" altLang="en-US" sz="2400" b="1" dirty="0">
                  <a:latin typeface="华文新魏" pitchFamily="2" charset="-122"/>
                  <a:ea typeface="华文新魏" pitchFamily="2" charset="-122"/>
                </a:rPr>
                <a:t>一个更大的碰撞域</a:t>
              </a:r>
            </a:p>
          </p:txBody>
        </p:sp>
        <p:sp>
          <p:nvSpPr>
            <p:cNvPr id="111628" name="Line 51"/>
            <p:cNvSpPr>
              <a:spLocks noChangeShapeType="1"/>
            </p:cNvSpPr>
            <p:nvPr/>
          </p:nvSpPr>
          <p:spPr bwMode="auto">
            <a:xfrm flipH="1">
              <a:off x="830982" y="3869780"/>
              <a:ext cx="665163" cy="681037"/>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pic>
          <p:nvPicPr>
            <p:cNvPr id="111629" name="Picture 52"/>
            <p:cNvPicPr>
              <a:picLocks noChangeArrowheads="1"/>
            </p:cNvPicPr>
            <p:nvPr/>
          </p:nvPicPr>
          <p:blipFill>
            <a:blip r:embed="rId3" cstate="print"/>
            <a:srcRect/>
            <a:stretch>
              <a:fillRect/>
            </a:stretch>
          </p:blipFill>
          <p:spPr bwMode="auto">
            <a:xfrm>
              <a:off x="570632" y="4376192"/>
              <a:ext cx="498475" cy="471488"/>
            </a:xfrm>
            <a:prstGeom prst="rect">
              <a:avLst/>
            </a:prstGeom>
            <a:noFill/>
            <a:ln w="12699">
              <a:noFill/>
              <a:miter lim="800000"/>
              <a:headEnd/>
              <a:tailEnd/>
            </a:ln>
          </p:spPr>
        </p:pic>
        <p:sp>
          <p:nvSpPr>
            <p:cNvPr id="111630" name="Line 53"/>
            <p:cNvSpPr>
              <a:spLocks noChangeShapeType="1"/>
            </p:cNvSpPr>
            <p:nvPr/>
          </p:nvSpPr>
          <p:spPr bwMode="auto">
            <a:xfrm>
              <a:off x="1870795" y="3998367"/>
              <a:ext cx="185737" cy="530225"/>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1631" name="Line 54"/>
            <p:cNvSpPr>
              <a:spLocks noChangeShapeType="1"/>
            </p:cNvSpPr>
            <p:nvPr/>
          </p:nvSpPr>
          <p:spPr bwMode="auto">
            <a:xfrm>
              <a:off x="2056532" y="3976142"/>
              <a:ext cx="655638" cy="530225"/>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1632" name="Line 55"/>
            <p:cNvSpPr>
              <a:spLocks noChangeShapeType="1"/>
            </p:cNvSpPr>
            <p:nvPr/>
          </p:nvSpPr>
          <p:spPr bwMode="auto">
            <a:xfrm flipH="1">
              <a:off x="1450107" y="3880892"/>
              <a:ext cx="179388" cy="685800"/>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pic>
          <p:nvPicPr>
            <p:cNvPr id="111633" name="Picture 56"/>
            <p:cNvPicPr>
              <a:picLocks noChangeArrowheads="1"/>
            </p:cNvPicPr>
            <p:nvPr/>
          </p:nvPicPr>
          <p:blipFill>
            <a:blip r:embed="rId3" cstate="print"/>
            <a:srcRect/>
            <a:stretch>
              <a:fillRect/>
            </a:stretch>
          </p:blipFill>
          <p:spPr bwMode="auto">
            <a:xfrm>
              <a:off x="1196107" y="4376192"/>
              <a:ext cx="498475" cy="471488"/>
            </a:xfrm>
            <a:prstGeom prst="rect">
              <a:avLst/>
            </a:prstGeom>
            <a:noFill/>
            <a:ln w="12699">
              <a:noFill/>
              <a:miter lim="800000"/>
              <a:headEnd/>
              <a:tailEnd/>
            </a:ln>
          </p:spPr>
        </p:pic>
        <p:pic>
          <p:nvPicPr>
            <p:cNvPr id="111634" name="Picture 57"/>
            <p:cNvPicPr>
              <a:picLocks noChangeArrowheads="1"/>
            </p:cNvPicPr>
            <p:nvPr/>
          </p:nvPicPr>
          <p:blipFill>
            <a:blip r:embed="rId3" cstate="print"/>
            <a:srcRect/>
            <a:stretch>
              <a:fillRect/>
            </a:stretch>
          </p:blipFill>
          <p:spPr bwMode="auto">
            <a:xfrm>
              <a:off x="1821582" y="4376192"/>
              <a:ext cx="498475" cy="471488"/>
            </a:xfrm>
            <a:prstGeom prst="rect">
              <a:avLst/>
            </a:prstGeom>
            <a:noFill/>
            <a:ln w="12699">
              <a:noFill/>
              <a:miter lim="800000"/>
              <a:headEnd/>
              <a:tailEnd/>
            </a:ln>
          </p:spPr>
        </p:pic>
        <p:pic>
          <p:nvPicPr>
            <p:cNvPr id="111635" name="Picture 58"/>
            <p:cNvPicPr>
              <a:picLocks noChangeArrowheads="1"/>
            </p:cNvPicPr>
            <p:nvPr/>
          </p:nvPicPr>
          <p:blipFill>
            <a:blip r:embed="rId3" cstate="print"/>
            <a:srcRect/>
            <a:stretch>
              <a:fillRect/>
            </a:stretch>
          </p:blipFill>
          <p:spPr bwMode="auto">
            <a:xfrm>
              <a:off x="2447057" y="4376192"/>
              <a:ext cx="498475" cy="471488"/>
            </a:xfrm>
            <a:prstGeom prst="rect">
              <a:avLst/>
            </a:prstGeom>
            <a:noFill/>
            <a:ln w="12699">
              <a:noFill/>
              <a:miter lim="800000"/>
              <a:headEnd/>
              <a:tailEnd/>
            </a:ln>
          </p:spPr>
        </p:pic>
        <p:pic>
          <p:nvPicPr>
            <p:cNvPr id="111636" name="Picture 59"/>
            <p:cNvPicPr>
              <a:picLocks noChangeAspect="1" noChangeArrowheads="1"/>
            </p:cNvPicPr>
            <p:nvPr/>
          </p:nvPicPr>
          <p:blipFill>
            <a:blip r:embed="rId4" cstate="print"/>
            <a:srcRect/>
            <a:stretch>
              <a:fillRect/>
            </a:stretch>
          </p:blipFill>
          <p:spPr bwMode="auto">
            <a:xfrm rot="-1102812">
              <a:off x="1248495" y="3537992"/>
              <a:ext cx="1150937" cy="566738"/>
            </a:xfrm>
            <a:prstGeom prst="rect">
              <a:avLst/>
            </a:prstGeom>
            <a:noFill/>
            <a:ln w="12700">
              <a:noFill/>
              <a:miter lim="800000"/>
              <a:headEnd/>
              <a:tailEnd/>
            </a:ln>
          </p:spPr>
        </p:pic>
        <p:sp>
          <p:nvSpPr>
            <p:cNvPr id="111637" name="Line 60"/>
            <p:cNvSpPr>
              <a:spLocks noChangeShapeType="1"/>
            </p:cNvSpPr>
            <p:nvPr/>
          </p:nvSpPr>
          <p:spPr bwMode="auto">
            <a:xfrm flipH="1">
              <a:off x="3647207" y="3869780"/>
              <a:ext cx="665163" cy="681037"/>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pic>
          <p:nvPicPr>
            <p:cNvPr id="111638" name="Picture 61"/>
            <p:cNvPicPr>
              <a:picLocks noChangeArrowheads="1"/>
            </p:cNvPicPr>
            <p:nvPr/>
          </p:nvPicPr>
          <p:blipFill>
            <a:blip r:embed="rId3" cstate="print"/>
            <a:srcRect/>
            <a:stretch>
              <a:fillRect/>
            </a:stretch>
          </p:blipFill>
          <p:spPr bwMode="auto">
            <a:xfrm>
              <a:off x="3386857" y="4376192"/>
              <a:ext cx="498475" cy="471488"/>
            </a:xfrm>
            <a:prstGeom prst="rect">
              <a:avLst/>
            </a:prstGeom>
            <a:noFill/>
            <a:ln w="12699">
              <a:noFill/>
              <a:miter lim="800000"/>
              <a:headEnd/>
              <a:tailEnd/>
            </a:ln>
          </p:spPr>
        </p:pic>
        <p:sp>
          <p:nvSpPr>
            <p:cNvPr id="111639" name="Line 62"/>
            <p:cNvSpPr>
              <a:spLocks noChangeShapeType="1"/>
            </p:cNvSpPr>
            <p:nvPr/>
          </p:nvSpPr>
          <p:spPr bwMode="auto">
            <a:xfrm>
              <a:off x="4687020" y="3998367"/>
              <a:ext cx="185737" cy="530225"/>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1640" name="Line 63"/>
            <p:cNvSpPr>
              <a:spLocks noChangeShapeType="1"/>
            </p:cNvSpPr>
            <p:nvPr/>
          </p:nvSpPr>
          <p:spPr bwMode="auto">
            <a:xfrm>
              <a:off x="4872757" y="3976142"/>
              <a:ext cx="654050" cy="530225"/>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1641" name="Line 64"/>
            <p:cNvSpPr>
              <a:spLocks noChangeShapeType="1"/>
            </p:cNvSpPr>
            <p:nvPr/>
          </p:nvSpPr>
          <p:spPr bwMode="auto">
            <a:xfrm flipH="1">
              <a:off x="4266332" y="3880892"/>
              <a:ext cx="179388" cy="685800"/>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pic>
          <p:nvPicPr>
            <p:cNvPr id="111642" name="Picture 65"/>
            <p:cNvPicPr>
              <a:picLocks noChangeArrowheads="1"/>
            </p:cNvPicPr>
            <p:nvPr/>
          </p:nvPicPr>
          <p:blipFill>
            <a:blip r:embed="rId3" cstate="print"/>
            <a:srcRect/>
            <a:stretch>
              <a:fillRect/>
            </a:stretch>
          </p:blipFill>
          <p:spPr bwMode="auto">
            <a:xfrm>
              <a:off x="4012332" y="4376192"/>
              <a:ext cx="498475" cy="471488"/>
            </a:xfrm>
            <a:prstGeom prst="rect">
              <a:avLst/>
            </a:prstGeom>
            <a:noFill/>
            <a:ln w="12699">
              <a:noFill/>
              <a:miter lim="800000"/>
              <a:headEnd/>
              <a:tailEnd/>
            </a:ln>
          </p:spPr>
        </p:pic>
        <p:pic>
          <p:nvPicPr>
            <p:cNvPr id="111643" name="Picture 66"/>
            <p:cNvPicPr>
              <a:picLocks noChangeArrowheads="1"/>
            </p:cNvPicPr>
            <p:nvPr/>
          </p:nvPicPr>
          <p:blipFill>
            <a:blip r:embed="rId3" cstate="print"/>
            <a:srcRect/>
            <a:stretch>
              <a:fillRect/>
            </a:stretch>
          </p:blipFill>
          <p:spPr bwMode="auto">
            <a:xfrm>
              <a:off x="4637807" y="4376192"/>
              <a:ext cx="498475" cy="471488"/>
            </a:xfrm>
            <a:prstGeom prst="rect">
              <a:avLst/>
            </a:prstGeom>
            <a:noFill/>
            <a:ln w="12699">
              <a:noFill/>
              <a:miter lim="800000"/>
              <a:headEnd/>
              <a:tailEnd/>
            </a:ln>
          </p:spPr>
        </p:pic>
        <p:pic>
          <p:nvPicPr>
            <p:cNvPr id="111644" name="Picture 67"/>
            <p:cNvPicPr>
              <a:picLocks noChangeArrowheads="1"/>
            </p:cNvPicPr>
            <p:nvPr/>
          </p:nvPicPr>
          <p:blipFill>
            <a:blip r:embed="rId3" cstate="print"/>
            <a:srcRect/>
            <a:stretch>
              <a:fillRect/>
            </a:stretch>
          </p:blipFill>
          <p:spPr bwMode="auto">
            <a:xfrm>
              <a:off x="5263282" y="4376192"/>
              <a:ext cx="498475" cy="471488"/>
            </a:xfrm>
            <a:prstGeom prst="rect">
              <a:avLst/>
            </a:prstGeom>
            <a:noFill/>
            <a:ln w="12699">
              <a:noFill/>
              <a:miter lim="800000"/>
              <a:headEnd/>
              <a:tailEnd/>
            </a:ln>
          </p:spPr>
        </p:pic>
        <p:pic>
          <p:nvPicPr>
            <p:cNvPr id="111645" name="Picture 68"/>
            <p:cNvPicPr>
              <a:picLocks noChangeAspect="1" noChangeArrowheads="1"/>
            </p:cNvPicPr>
            <p:nvPr/>
          </p:nvPicPr>
          <p:blipFill>
            <a:blip r:embed="rId4" cstate="print"/>
            <a:srcRect/>
            <a:stretch>
              <a:fillRect/>
            </a:stretch>
          </p:blipFill>
          <p:spPr bwMode="auto">
            <a:xfrm rot="-1102812">
              <a:off x="4064720" y="3537992"/>
              <a:ext cx="1149350" cy="566738"/>
            </a:xfrm>
            <a:prstGeom prst="rect">
              <a:avLst/>
            </a:prstGeom>
            <a:noFill/>
            <a:ln w="12700">
              <a:noFill/>
              <a:miter lim="800000"/>
              <a:headEnd/>
              <a:tailEnd/>
            </a:ln>
          </p:spPr>
        </p:pic>
        <p:sp>
          <p:nvSpPr>
            <p:cNvPr id="111646" name="Line 69"/>
            <p:cNvSpPr>
              <a:spLocks noChangeShapeType="1"/>
            </p:cNvSpPr>
            <p:nvPr/>
          </p:nvSpPr>
          <p:spPr bwMode="auto">
            <a:xfrm flipH="1">
              <a:off x="6465020" y="3869780"/>
              <a:ext cx="665162" cy="681037"/>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pic>
          <p:nvPicPr>
            <p:cNvPr id="111647" name="Picture 70"/>
            <p:cNvPicPr>
              <a:picLocks noChangeArrowheads="1"/>
            </p:cNvPicPr>
            <p:nvPr/>
          </p:nvPicPr>
          <p:blipFill>
            <a:blip r:embed="rId3" cstate="print"/>
            <a:srcRect/>
            <a:stretch>
              <a:fillRect/>
            </a:stretch>
          </p:blipFill>
          <p:spPr bwMode="auto">
            <a:xfrm>
              <a:off x="6204670" y="4376192"/>
              <a:ext cx="498475" cy="471488"/>
            </a:xfrm>
            <a:prstGeom prst="rect">
              <a:avLst/>
            </a:prstGeom>
            <a:noFill/>
            <a:ln w="12699">
              <a:noFill/>
              <a:miter lim="800000"/>
              <a:headEnd/>
              <a:tailEnd/>
            </a:ln>
          </p:spPr>
        </p:pic>
        <p:sp>
          <p:nvSpPr>
            <p:cNvPr id="111648" name="Line 71"/>
            <p:cNvSpPr>
              <a:spLocks noChangeShapeType="1"/>
            </p:cNvSpPr>
            <p:nvPr/>
          </p:nvSpPr>
          <p:spPr bwMode="auto">
            <a:xfrm>
              <a:off x="7504832" y="3998367"/>
              <a:ext cx="185738" cy="530225"/>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1649" name="Line 72"/>
            <p:cNvSpPr>
              <a:spLocks noChangeShapeType="1"/>
            </p:cNvSpPr>
            <p:nvPr/>
          </p:nvSpPr>
          <p:spPr bwMode="auto">
            <a:xfrm>
              <a:off x="7690570" y="3976142"/>
              <a:ext cx="655637" cy="530225"/>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1650" name="Line 73"/>
            <p:cNvSpPr>
              <a:spLocks noChangeShapeType="1"/>
            </p:cNvSpPr>
            <p:nvPr/>
          </p:nvSpPr>
          <p:spPr bwMode="auto">
            <a:xfrm flipH="1">
              <a:off x="7084145" y="3880892"/>
              <a:ext cx="179387" cy="685800"/>
            </a:xfrm>
            <a:prstGeom prst="line">
              <a:avLst/>
            </a:prstGeom>
            <a:noFill/>
            <a:ln w="19050">
              <a:solidFill>
                <a:schemeClr val="tx1"/>
              </a:solidFill>
              <a:round/>
              <a:headEnd/>
              <a:tailEnd/>
            </a:ln>
          </p:spPr>
          <p:txBody>
            <a:bodyPr wrap="none" anchor="ctr"/>
            <a:lstStyle/>
            <a:p>
              <a:endParaRPr lang="zh-CN" altLang="en-US" sz="2400" b="1">
                <a:latin typeface="华文新魏" pitchFamily="2" charset="-122"/>
                <a:ea typeface="华文新魏" pitchFamily="2" charset="-122"/>
              </a:endParaRPr>
            </a:p>
          </p:txBody>
        </p:sp>
        <p:pic>
          <p:nvPicPr>
            <p:cNvPr id="111651" name="Picture 74"/>
            <p:cNvPicPr>
              <a:picLocks noChangeArrowheads="1"/>
            </p:cNvPicPr>
            <p:nvPr/>
          </p:nvPicPr>
          <p:blipFill>
            <a:blip r:embed="rId3" cstate="print"/>
            <a:srcRect/>
            <a:stretch>
              <a:fillRect/>
            </a:stretch>
          </p:blipFill>
          <p:spPr bwMode="auto">
            <a:xfrm>
              <a:off x="6830145" y="4376192"/>
              <a:ext cx="498475" cy="471488"/>
            </a:xfrm>
            <a:prstGeom prst="rect">
              <a:avLst/>
            </a:prstGeom>
            <a:noFill/>
            <a:ln w="12699">
              <a:noFill/>
              <a:miter lim="800000"/>
              <a:headEnd/>
              <a:tailEnd/>
            </a:ln>
          </p:spPr>
        </p:pic>
        <p:pic>
          <p:nvPicPr>
            <p:cNvPr id="111652" name="Picture 75"/>
            <p:cNvPicPr>
              <a:picLocks noChangeArrowheads="1"/>
            </p:cNvPicPr>
            <p:nvPr/>
          </p:nvPicPr>
          <p:blipFill>
            <a:blip r:embed="rId3" cstate="print"/>
            <a:srcRect/>
            <a:stretch>
              <a:fillRect/>
            </a:stretch>
          </p:blipFill>
          <p:spPr bwMode="auto">
            <a:xfrm>
              <a:off x="7455620" y="4376192"/>
              <a:ext cx="498475" cy="471488"/>
            </a:xfrm>
            <a:prstGeom prst="rect">
              <a:avLst/>
            </a:prstGeom>
            <a:noFill/>
            <a:ln w="12699">
              <a:noFill/>
              <a:miter lim="800000"/>
              <a:headEnd/>
              <a:tailEnd/>
            </a:ln>
          </p:spPr>
        </p:pic>
        <p:pic>
          <p:nvPicPr>
            <p:cNvPr id="111653" name="Picture 76"/>
            <p:cNvPicPr>
              <a:picLocks noChangeArrowheads="1"/>
            </p:cNvPicPr>
            <p:nvPr/>
          </p:nvPicPr>
          <p:blipFill>
            <a:blip r:embed="rId3" cstate="print"/>
            <a:srcRect/>
            <a:stretch>
              <a:fillRect/>
            </a:stretch>
          </p:blipFill>
          <p:spPr bwMode="auto">
            <a:xfrm>
              <a:off x="8081095" y="4376192"/>
              <a:ext cx="498475" cy="471488"/>
            </a:xfrm>
            <a:prstGeom prst="rect">
              <a:avLst/>
            </a:prstGeom>
            <a:noFill/>
            <a:ln w="12699">
              <a:noFill/>
              <a:miter lim="800000"/>
              <a:headEnd/>
              <a:tailEnd/>
            </a:ln>
          </p:spPr>
        </p:pic>
        <p:pic>
          <p:nvPicPr>
            <p:cNvPr id="111654" name="Picture 77"/>
            <p:cNvPicPr>
              <a:picLocks noChangeAspect="1" noChangeArrowheads="1"/>
            </p:cNvPicPr>
            <p:nvPr/>
          </p:nvPicPr>
          <p:blipFill>
            <a:blip r:embed="rId4" cstate="print"/>
            <a:srcRect/>
            <a:stretch>
              <a:fillRect/>
            </a:stretch>
          </p:blipFill>
          <p:spPr bwMode="auto">
            <a:xfrm rot="-1102812">
              <a:off x="6882532" y="3537992"/>
              <a:ext cx="1150938" cy="566738"/>
            </a:xfrm>
            <a:prstGeom prst="rect">
              <a:avLst/>
            </a:prstGeom>
            <a:noFill/>
            <a:ln w="12700">
              <a:noFill/>
              <a:miter lim="800000"/>
              <a:headEnd/>
              <a:tailEnd/>
            </a:ln>
          </p:spPr>
        </p:pic>
        <p:pic>
          <p:nvPicPr>
            <p:cNvPr id="111655" name="Picture 78"/>
            <p:cNvPicPr>
              <a:picLocks noChangeAspect="1" noChangeArrowheads="1"/>
            </p:cNvPicPr>
            <p:nvPr/>
          </p:nvPicPr>
          <p:blipFill>
            <a:blip r:embed="rId4" cstate="print"/>
            <a:srcRect/>
            <a:stretch>
              <a:fillRect/>
            </a:stretch>
          </p:blipFill>
          <p:spPr bwMode="auto">
            <a:xfrm rot="-1102812">
              <a:off x="3724995" y="2263230"/>
              <a:ext cx="1538287" cy="757237"/>
            </a:xfrm>
            <a:prstGeom prst="rect">
              <a:avLst/>
            </a:prstGeom>
            <a:noFill/>
            <a:ln w="12700">
              <a:noFill/>
              <a:miter lim="800000"/>
              <a:headEnd/>
              <a:tailEnd/>
            </a:ln>
          </p:spPr>
        </p:pic>
        <p:sp>
          <p:nvSpPr>
            <p:cNvPr id="111656" name="Text Box 79"/>
            <p:cNvSpPr txBox="1">
              <a:spLocks noChangeArrowheads="1"/>
            </p:cNvSpPr>
            <p:nvPr/>
          </p:nvSpPr>
          <p:spPr bwMode="auto">
            <a:xfrm>
              <a:off x="7247657" y="2271167"/>
              <a:ext cx="1098550" cy="457200"/>
            </a:xfrm>
            <a:prstGeom prst="rect">
              <a:avLst/>
            </a:prstGeom>
            <a:solidFill>
              <a:schemeClr val="bg1"/>
            </a:solidFill>
            <a:ln w="9525">
              <a:noFill/>
              <a:miter lim="800000"/>
              <a:headEnd/>
              <a:tailEnd/>
            </a:ln>
          </p:spPr>
          <p:txBody>
            <a:bodyPr wrap="none">
              <a:spAutoFit/>
            </a:bodyPr>
            <a:lstStyle/>
            <a:p>
              <a:r>
                <a:rPr kumimoji="1" lang="zh-CN" altLang="en-US" sz="2400" b="1">
                  <a:latin typeface="华文新魏" pitchFamily="2" charset="-122"/>
                  <a:ea typeface="华文新魏" pitchFamily="2" charset="-122"/>
                </a:rPr>
                <a:t>碰撞域</a:t>
              </a:r>
            </a:p>
          </p:txBody>
        </p:sp>
      </p:grpSp>
      <p:sp>
        <p:nvSpPr>
          <p:cNvPr id="111657" name="日期占位符 41"/>
          <p:cNvSpPr>
            <a:spLocks noGrp="1"/>
          </p:cNvSpPr>
          <p:nvPr>
            <p:ph type="dt" sz="quarter" idx="11"/>
          </p:nvPr>
        </p:nvSpPr>
        <p:spPr>
          <a:xfrm>
            <a:off x="0" y="6453336"/>
            <a:ext cx="1905000" cy="404664"/>
          </a:xfrm>
          <a:noFill/>
        </p:spPr>
        <p:txBody>
          <a:bodyPr/>
          <a:lstStyle/>
          <a:p>
            <a:fld id="{B8CE5731-2C14-4CA0-8E73-5BEABC3063B4}" type="datetime1">
              <a:rPr lang="zh-CN" altLang="en-US" smtClean="0"/>
              <a:pPr/>
              <a:t>2018/1/14</a:t>
            </a:fld>
            <a:endParaRPr lang="en-US" altLang="zh-CN" dirty="0"/>
          </a:p>
        </p:txBody>
      </p:sp>
      <p:sp>
        <p:nvSpPr>
          <p:cNvPr id="111658" name="灯片编号占位符 42"/>
          <p:cNvSpPr>
            <a:spLocks noGrp="1"/>
          </p:cNvSpPr>
          <p:nvPr>
            <p:ph type="sldNum" sz="quarter" idx="12"/>
          </p:nvPr>
        </p:nvSpPr>
        <p:spPr>
          <a:noFill/>
        </p:spPr>
        <p:txBody>
          <a:bodyPr/>
          <a:lstStyle/>
          <a:p>
            <a:fld id="{BAF8F0A4-1C81-490C-837A-EBB55D83EC7E}" type="slidenum">
              <a:rPr lang="en-US" altLang="zh-CN" smtClean="0"/>
              <a:pPr/>
              <a:t>44</a:t>
            </a:fld>
            <a:endParaRPr lang="en-US" altLang="zh-CN"/>
          </a:p>
        </p:txBody>
      </p:sp>
      <p:sp>
        <p:nvSpPr>
          <p:cNvPr id="44" name="Rectangle 2"/>
          <p:cNvSpPr txBox="1">
            <a:spLocks noChangeArrowheads="1"/>
          </p:cNvSpPr>
          <p:nvPr/>
        </p:nvSpPr>
        <p:spPr bwMode="auto">
          <a:xfrm>
            <a:off x="395536" y="4869160"/>
            <a:ext cx="8748464" cy="1656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优点</a:t>
            </a:r>
          </a:p>
          <a:p>
            <a:pPr marL="742950" lvl="1" indent="-285750" fontAlgn="base">
              <a:buFontTx/>
              <a:buChar char="–"/>
            </a:pPr>
            <a:r>
              <a:rPr kumimoji="1" lang="zh-CN" altLang="en-US" sz="2000" b="1" i="0" u="none" strike="noStrike" kern="0" cap="none" spc="0" normalizeH="0" baseline="0" noProof="0" dirty="0">
                <a:ln>
                  <a:noFill/>
                </a:ln>
                <a:solidFill>
                  <a:srgbClr val="333399"/>
                </a:solidFill>
                <a:effectLst/>
                <a:uLnTx/>
                <a:uFillTx/>
                <a:latin typeface="华文新魏" pitchFamily="2" charset="-122"/>
                <a:ea typeface="华文新魏" pitchFamily="2" charset="-122"/>
              </a:rPr>
              <a:t>扩大了局域网覆盖的</a:t>
            </a:r>
            <a:r>
              <a:rPr kumimoji="1" lang="zh-CN" altLang="en-US" sz="2000" b="1" kern="0" dirty="0">
                <a:solidFill>
                  <a:srgbClr val="333399"/>
                </a:solidFill>
                <a:latin typeface="华文新魏" pitchFamily="2" charset="-122"/>
                <a:ea typeface="华文新魏" pitchFamily="2" charset="-122"/>
              </a:rPr>
              <a:t>地理范围，计算机能够进行跨碰撞域的通信</a:t>
            </a:r>
            <a:endParaRPr kumimoji="1" lang="zh-CN" altLang="en-US" sz="2000" b="1" i="0" u="none" strike="noStrike" kern="0" cap="none" spc="0" normalizeH="0" baseline="0" noProof="0" dirty="0">
              <a:ln>
                <a:noFill/>
              </a:ln>
              <a:solidFill>
                <a:srgbClr val="333399"/>
              </a:solidFill>
              <a:effectLst/>
              <a:uLnTx/>
              <a:uFillTx/>
              <a:latin typeface="华文新魏" pitchFamily="2" charset="-122"/>
              <a:ea typeface="华文新魏" pitchFamily="2" charset="-122"/>
            </a:endParaRPr>
          </a:p>
          <a:p>
            <a:pPr marL="342900" marR="0" lvl="0" indent="-342900" algn="l" defTabSz="914400" rtl="0" eaLnBrk="1" fontAlgn="base" latinLnBrk="0" hangingPunct="1">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缺点</a:t>
            </a:r>
          </a:p>
          <a:p>
            <a:pPr marL="742950" marR="0" lvl="1" indent="-285750" algn="l" defTabSz="914400" rtl="0" eaLnBrk="1" fontAlgn="base" latinLnBrk="0" hangingPunct="1">
              <a:buClrTx/>
              <a:buSzTx/>
              <a:buFontTx/>
              <a:buChar char="–"/>
              <a:tabLst/>
              <a:defRPr/>
            </a:pPr>
            <a:r>
              <a:rPr kumimoji="1" lang="zh-CN" altLang="en-US" sz="2000" b="1" i="0" u="none" strike="noStrike" kern="0" cap="none" spc="0" normalizeH="0" baseline="0" noProof="0" dirty="0">
                <a:ln>
                  <a:noFill/>
                </a:ln>
                <a:solidFill>
                  <a:srgbClr val="333399"/>
                </a:solidFill>
                <a:effectLst/>
                <a:uLnTx/>
                <a:uFillTx/>
                <a:latin typeface="华文新魏" pitchFamily="2" charset="-122"/>
                <a:ea typeface="华文新魏" pitchFamily="2" charset="-122"/>
              </a:rPr>
              <a:t>碰撞域增大，总的吞吐量并未提高</a:t>
            </a:r>
          </a:p>
          <a:p>
            <a:pPr marL="742950" marR="0" lvl="1" indent="-285750" algn="l" defTabSz="914400" rtl="0" eaLnBrk="1" fontAlgn="base" latinLnBrk="0" hangingPunct="1">
              <a:buClrTx/>
              <a:buSzTx/>
              <a:buFontTx/>
              <a:buChar char="–"/>
              <a:tabLst/>
              <a:defRPr/>
            </a:pPr>
            <a:r>
              <a:rPr kumimoji="1" lang="zh-CN" altLang="en-US" sz="2000" b="1" i="0" u="none" strike="noStrike" kern="0" cap="none" spc="0" normalizeH="0" baseline="0" noProof="0" dirty="0">
                <a:ln>
                  <a:noFill/>
                </a:ln>
                <a:solidFill>
                  <a:srgbClr val="333399"/>
                </a:solidFill>
                <a:effectLst/>
                <a:uLnTx/>
                <a:uFillTx/>
                <a:latin typeface="华文新魏" pitchFamily="2" charset="-122"/>
                <a:ea typeface="华文新魏" pitchFamily="2" charset="-122"/>
              </a:rPr>
              <a:t>如果不同的碰撞域使用不同的数据率，就不能用集线器互连起来</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332656"/>
            <a:ext cx="8064896" cy="5259387"/>
          </a:xfrm>
        </p:spPr>
        <p:txBody>
          <a:bodyPr/>
          <a:lstStyle/>
          <a:p>
            <a:pPr eaLnBrk="1" hangingPunct="1">
              <a:buFontTx/>
              <a:buNone/>
              <a:defRPr/>
            </a:pPr>
            <a:r>
              <a:rPr lang="en-US" altLang="zh-CN" sz="3200" u="sng" dirty="0">
                <a:solidFill>
                  <a:schemeClr val="accent6"/>
                </a:solidFill>
                <a:ea typeface="华文新魏" pitchFamily="2" charset="-122"/>
              </a:rPr>
              <a:t>4</a:t>
            </a:r>
            <a:r>
              <a:rPr lang="en-US" altLang="zh-CN" sz="3200" b="1" u="sng" dirty="0">
                <a:solidFill>
                  <a:schemeClr val="accent6"/>
                </a:solidFill>
                <a:ea typeface="华文新魏" pitchFamily="2" charset="-122"/>
              </a:rPr>
              <a:t>.5.2  </a:t>
            </a:r>
            <a:r>
              <a:rPr lang="zh-CN" altLang="zh-CN" sz="3200" b="1" u="sng" dirty="0">
                <a:solidFill>
                  <a:schemeClr val="accent6"/>
                </a:solidFill>
                <a:ea typeface="华文新魏" pitchFamily="2" charset="-122"/>
              </a:rPr>
              <a:t>交换</a:t>
            </a:r>
            <a:r>
              <a:rPr lang="en-US" altLang="zh-CN" sz="3200" b="1" u="sng" dirty="0">
                <a:solidFill>
                  <a:schemeClr val="accent6"/>
                </a:solidFill>
                <a:ea typeface="华文新魏" pitchFamily="2" charset="-122"/>
              </a:rPr>
              <a:t>Ethernet</a:t>
            </a:r>
            <a:r>
              <a:rPr lang="zh-CN" altLang="zh-CN" sz="3200" b="1" u="sng" dirty="0">
                <a:solidFill>
                  <a:schemeClr val="accent6"/>
                </a:solidFill>
                <a:ea typeface="华文新魏" pitchFamily="2" charset="-122"/>
              </a:rPr>
              <a:t>与高速</a:t>
            </a:r>
            <a:r>
              <a:rPr lang="en-US" altLang="zh-CN" sz="3200" b="1" u="sng" dirty="0">
                <a:solidFill>
                  <a:schemeClr val="accent6"/>
                </a:solidFill>
                <a:ea typeface="华文新魏" pitchFamily="2" charset="-122"/>
              </a:rPr>
              <a:t>Ethernet</a:t>
            </a:r>
            <a:r>
              <a:rPr lang="zh-CN" altLang="zh-CN" sz="3200" b="1" u="sng" dirty="0">
                <a:solidFill>
                  <a:schemeClr val="accent6"/>
                </a:solidFill>
                <a:ea typeface="华文新魏" pitchFamily="2" charset="-122"/>
              </a:rPr>
              <a:t>组网方法</a:t>
            </a:r>
            <a:endParaRPr lang="en-US" altLang="zh-CN" sz="3200" b="1" u="sng" dirty="0">
              <a:solidFill>
                <a:schemeClr val="accent6"/>
              </a:solidFill>
              <a:ea typeface="华文新魏" pitchFamily="2" charset="-122"/>
            </a:endParaRPr>
          </a:p>
          <a:p>
            <a:pPr eaLnBrk="1" hangingPunct="1">
              <a:defRPr/>
            </a:pPr>
            <a:r>
              <a:rPr lang="zh-CN" altLang="zh-CN" b="1" u="sng" dirty="0">
                <a:solidFill>
                  <a:schemeClr val="accent6"/>
                </a:solidFill>
                <a:ea typeface="华文新魏" pitchFamily="2" charset="-122"/>
              </a:rPr>
              <a:t>典型的交换以太网组网结构</a:t>
            </a:r>
            <a:endParaRPr lang="zh-CN" altLang="en-US" b="1" u="sng" dirty="0">
              <a:solidFill>
                <a:schemeClr val="accent6"/>
              </a:solidFill>
              <a:ea typeface="华文新魏" pitchFamily="2" charset="-122"/>
            </a:endParaRPr>
          </a:p>
        </p:txBody>
      </p:sp>
      <p:sp>
        <p:nvSpPr>
          <p:cNvPr id="5734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8040394F-CDED-4034-B6D0-C15F404CD58E}" type="slidenum">
              <a:rPr lang="zh-CN" altLang="en-US">
                <a:solidFill>
                  <a:srgbClr val="000000"/>
                </a:solidFill>
              </a:rPr>
              <a:pPr>
                <a:defRPr/>
              </a:pPr>
              <a:t>45</a:t>
            </a:fld>
            <a:endParaRPr lang="en-US" altLang="zh-CN">
              <a:solidFill>
                <a:srgbClr val="000000"/>
              </a:solidFill>
            </a:endParaRPr>
          </a:p>
        </p:txBody>
      </p:sp>
      <p:pic>
        <p:nvPicPr>
          <p:cNvPr id="68610" name="Picture 2"/>
          <p:cNvPicPr>
            <a:picLocks noChangeAspect="1" noChangeArrowheads="1"/>
          </p:cNvPicPr>
          <p:nvPr/>
        </p:nvPicPr>
        <p:blipFill>
          <a:blip r:embed="rId2" cstate="print"/>
          <a:srcRect/>
          <a:stretch>
            <a:fillRect/>
          </a:stretch>
        </p:blipFill>
        <p:spPr bwMode="auto">
          <a:xfrm>
            <a:off x="1259631" y="1556792"/>
            <a:ext cx="6357109" cy="439248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539552" y="332656"/>
            <a:ext cx="7772400" cy="874713"/>
          </a:xfrm>
        </p:spPr>
        <p:txBody>
          <a:bodyPr/>
          <a:lstStyle/>
          <a:p>
            <a:pPr algn="l" eaLnBrk="1" hangingPunct="1">
              <a:defRPr/>
            </a:pPr>
            <a:r>
              <a:rPr lang="en-US" altLang="zh-CN" sz="2800" u="sng" dirty="0">
                <a:latin typeface="+mn-lt"/>
                <a:ea typeface="华文新魏" pitchFamily="2" charset="-122"/>
              </a:rPr>
              <a:t>4.5.3  </a:t>
            </a:r>
            <a:r>
              <a:rPr lang="zh-CN" altLang="zh-CN" sz="2800" u="sng" dirty="0">
                <a:latin typeface="+mn-lt"/>
                <a:ea typeface="华文新魏" pitchFamily="2" charset="-122"/>
              </a:rPr>
              <a:t>局域网结构化布线的基本概念</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684213" y="1196975"/>
            <a:ext cx="7772400" cy="4899025"/>
          </a:xfrm>
        </p:spPr>
        <p:txBody>
          <a:bodyPr/>
          <a:lstStyle/>
          <a:p>
            <a:pPr eaLnBrk="1" hangingPunct="1">
              <a:defRPr/>
            </a:pPr>
            <a:r>
              <a:rPr lang="zh-CN" altLang="zh-CN" b="1" u="sng" dirty="0">
                <a:solidFill>
                  <a:schemeClr val="accent6"/>
                </a:solidFill>
                <a:latin typeface="华文新魏" pitchFamily="2" charset="-122"/>
                <a:ea typeface="华文新魏" pitchFamily="2" charset="-122"/>
              </a:rPr>
              <a:t>建筑物综合布线系统结构示意图</a:t>
            </a:r>
            <a:endParaRPr lang="zh-CN" altLang="en-US" b="1" u="sng" dirty="0">
              <a:solidFill>
                <a:schemeClr val="accent6"/>
              </a:solidFill>
              <a:latin typeface="华文新魏" pitchFamily="2" charset="-122"/>
              <a:ea typeface="华文新魏" pitchFamily="2" charset="-122"/>
            </a:endParaRPr>
          </a:p>
        </p:txBody>
      </p:sp>
      <p:sp>
        <p:nvSpPr>
          <p:cNvPr id="7173"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D669CC2-31C1-42DC-BDE1-DC514685CE4F}" type="slidenum">
              <a:rPr lang="zh-CN" altLang="en-US">
                <a:solidFill>
                  <a:srgbClr val="000000"/>
                </a:solidFill>
              </a:rPr>
              <a:pPr>
                <a:defRPr/>
              </a:pPr>
              <a:t>46</a:t>
            </a:fld>
            <a:endParaRPr lang="en-US" altLang="zh-CN">
              <a:solidFill>
                <a:srgbClr val="000000"/>
              </a:solidFill>
            </a:endParaRPr>
          </a:p>
        </p:txBody>
      </p:sp>
      <p:sp>
        <p:nvSpPr>
          <p:cNvPr id="717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7170" name="Object 1" descr="蓝色面巾纸"/>
          <p:cNvGraphicFramePr>
            <a:graphicFrameLocks noChangeAspect="1"/>
          </p:cNvGraphicFramePr>
          <p:nvPr/>
        </p:nvGraphicFramePr>
        <p:xfrm>
          <a:off x="1908175" y="1763713"/>
          <a:ext cx="4535488" cy="4672012"/>
        </p:xfrm>
        <a:graphic>
          <a:graphicData uri="http://schemas.openxmlformats.org/presentationml/2006/ole">
            <mc:AlternateContent xmlns:mc="http://schemas.openxmlformats.org/markup-compatibility/2006">
              <mc:Choice xmlns:v="urn:schemas-microsoft-com:vml" Requires="v">
                <p:oleObj spid="_x0000_s316437" name="Visio" r:id="rId3" imgW="4224240" imgH="4350600" progId="Visio.Drawing.11">
                  <p:embed/>
                </p:oleObj>
              </mc:Choice>
              <mc:Fallback>
                <p:oleObj name="Visio" r:id="rId3" imgW="4224240" imgH="4350600" progId="Visio.Drawing.11">
                  <p:embed/>
                  <p:pic>
                    <p:nvPicPr>
                      <p:cNvPr id="0" name="Picture 14"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763713"/>
                        <a:ext cx="4535488" cy="4672012"/>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83568" y="332656"/>
            <a:ext cx="7772400" cy="1019175"/>
          </a:xfrm>
        </p:spPr>
        <p:txBody>
          <a:bodyPr/>
          <a:lstStyle/>
          <a:p>
            <a:pPr algn="l" eaLnBrk="1" hangingPunct="1">
              <a:defRPr/>
            </a:pPr>
            <a:r>
              <a:rPr lang="en-US" altLang="zh-CN" sz="3200" u="sng" dirty="0">
                <a:latin typeface="+mn-lt"/>
                <a:ea typeface="华文新魏" pitchFamily="2" charset="-122"/>
              </a:rPr>
              <a:t>4.6   </a:t>
            </a:r>
            <a:r>
              <a:rPr lang="zh-CN" altLang="zh-CN" sz="3200" u="sng" dirty="0">
                <a:latin typeface="+mn-lt"/>
                <a:ea typeface="华文新魏" pitchFamily="2" charset="-122"/>
              </a:rPr>
              <a:t>局域网互联与网桥</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683568" y="1412776"/>
            <a:ext cx="7991475" cy="4611687"/>
          </a:xfrm>
        </p:spPr>
        <p:txBody>
          <a:bodyPr/>
          <a:lstStyle/>
          <a:p>
            <a:pPr eaLnBrk="1" hangingPunct="1">
              <a:buFontTx/>
              <a:buNone/>
              <a:defRPr/>
            </a:pPr>
            <a:r>
              <a:rPr lang="en-US" altLang="zh-CN" sz="2800" u="sng" dirty="0">
                <a:solidFill>
                  <a:schemeClr val="accent6"/>
                </a:solidFill>
                <a:ea typeface="华文新魏" pitchFamily="2" charset="-122"/>
              </a:rPr>
              <a:t>4</a:t>
            </a:r>
            <a:r>
              <a:rPr lang="en-US" altLang="zh-CN" sz="2800" b="1" u="sng" dirty="0">
                <a:solidFill>
                  <a:schemeClr val="accent6"/>
                </a:solidFill>
                <a:ea typeface="华文新魏" pitchFamily="2" charset="-122"/>
              </a:rPr>
              <a:t>.6.1  </a:t>
            </a:r>
            <a:r>
              <a:rPr lang="zh-CN" altLang="zh-CN" sz="2800" b="1" u="sng" dirty="0">
                <a:solidFill>
                  <a:schemeClr val="accent6"/>
                </a:solidFill>
                <a:ea typeface="华文新魏" pitchFamily="2" charset="-122"/>
              </a:rPr>
              <a:t>局域网互联与网桥的基本概念</a:t>
            </a:r>
            <a:endParaRPr lang="en-US" altLang="zh-CN" sz="2800" b="1" u="sng" dirty="0">
              <a:solidFill>
                <a:schemeClr val="accent6"/>
              </a:solidFill>
              <a:ea typeface="华文新魏" pitchFamily="2" charset="-122"/>
            </a:endParaRPr>
          </a:p>
          <a:p>
            <a:pPr eaLnBrk="1" hangingPunct="1">
              <a:buFontTx/>
              <a:buNone/>
              <a:defRPr/>
            </a:pPr>
            <a:endParaRPr lang="en-US" altLang="zh-CN" sz="800" b="1" u="sng" dirty="0">
              <a:solidFill>
                <a:schemeClr val="accent6"/>
              </a:solidFill>
              <a:ea typeface="华文新魏" pitchFamily="2" charset="-122"/>
            </a:endParaRPr>
          </a:p>
          <a:p>
            <a:pPr eaLnBrk="1" hangingPunct="1">
              <a:defRPr/>
            </a:pPr>
            <a:r>
              <a:rPr lang="zh-CN" altLang="zh-CN" b="1" dirty="0">
                <a:ea typeface="华文新魏" pitchFamily="2" charset="-122"/>
              </a:rPr>
              <a:t>网桥</a:t>
            </a:r>
            <a:r>
              <a:rPr lang="zh-CN" altLang="en-US" b="1" dirty="0">
                <a:ea typeface="华文新魏" pitchFamily="2" charset="-122"/>
              </a:rPr>
              <a:t>是</a:t>
            </a:r>
            <a:r>
              <a:rPr lang="zh-CN" altLang="zh-CN" b="1" dirty="0">
                <a:ea typeface="华文新魏" pitchFamily="2" charset="-122"/>
              </a:rPr>
              <a:t>实现两个或两个以上相同类型的同构局域网的互联，也可以实现两个或两个以上不同类型的异构局域网的互联</a:t>
            </a:r>
            <a:r>
              <a:rPr lang="zh-CN" altLang="en-US" b="1" dirty="0">
                <a:ea typeface="华文新魏" pitchFamily="2" charset="-122"/>
              </a:rPr>
              <a:t>设备</a:t>
            </a:r>
            <a:r>
              <a:rPr lang="zh-CN" altLang="zh-CN" b="1" dirty="0">
                <a:ea typeface="华文新魏" pitchFamily="2" charset="-122"/>
              </a:rPr>
              <a:t>。</a:t>
            </a:r>
            <a:endParaRPr lang="en-US" altLang="zh-CN" b="1" dirty="0">
              <a:ea typeface="华文新魏" pitchFamily="2" charset="-122"/>
            </a:endParaRPr>
          </a:p>
          <a:p>
            <a:pPr eaLnBrk="1" hangingPunct="1">
              <a:defRPr/>
            </a:pPr>
            <a:endParaRPr lang="en-US" altLang="zh-CN" sz="800" b="1" u="sng" dirty="0">
              <a:ea typeface="华文新魏" pitchFamily="2" charset="-122"/>
            </a:endParaRPr>
          </a:p>
          <a:p>
            <a:pPr>
              <a:defRPr/>
            </a:pPr>
            <a:r>
              <a:rPr lang="zh-CN" altLang="zh-CN" b="1" u="sng" dirty="0">
                <a:ea typeface="华文新魏" pitchFamily="2" charset="-122"/>
              </a:rPr>
              <a:t>网桥主要有两大主要的功能</a:t>
            </a:r>
            <a:r>
              <a:rPr lang="zh-CN" altLang="zh-CN" b="1" dirty="0">
                <a:ea typeface="华文新魏" pitchFamily="2" charset="-122"/>
              </a:rPr>
              <a:t>：</a:t>
            </a:r>
          </a:p>
          <a:p>
            <a:pPr>
              <a:buFontTx/>
              <a:buNone/>
              <a:defRPr/>
            </a:pPr>
            <a:r>
              <a:rPr lang="zh-CN" altLang="en-US" b="1" dirty="0">
                <a:ea typeface="华文新魏" pitchFamily="2" charset="-122"/>
              </a:rPr>
              <a:t>    </a:t>
            </a:r>
            <a:r>
              <a:rPr lang="en-US" altLang="zh-CN" b="1" dirty="0">
                <a:ea typeface="华文新魏" pitchFamily="2" charset="-122"/>
              </a:rPr>
              <a:t>—</a:t>
            </a:r>
            <a:r>
              <a:rPr lang="zh-CN" altLang="en-US" b="1" dirty="0">
                <a:ea typeface="华文新魏" pitchFamily="2" charset="-122"/>
              </a:rPr>
              <a:t> </a:t>
            </a:r>
            <a:r>
              <a:rPr lang="zh-CN" altLang="zh-CN" b="1" dirty="0">
                <a:ea typeface="华文新魏" pitchFamily="2" charset="-122"/>
              </a:rPr>
              <a:t>端口号与对应的</a:t>
            </a:r>
            <a:r>
              <a:rPr lang="en-US" altLang="zh-CN" b="1" dirty="0">
                <a:ea typeface="华文新魏" pitchFamily="2" charset="-122"/>
              </a:rPr>
              <a:t>MAC</a:t>
            </a:r>
            <a:r>
              <a:rPr lang="zh-CN" altLang="zh-CN" b="1" dirty="0">
                <a:ea typeface="华文新魏" pitchFamily="2" charset="-122"/>
              </a:rPr>
              <a:t>地址表的转发表生成与维护</a:t>
            </a:r>
          </a:p>
          <a:p>
            <a:pPr>
              <a:buFontTx/>
              <a:buNone/>
              <a:defRPr/>
            </a:pPr>
            <a:r>
              <a:rPr lang="zh-CN" altLang="en-US" b="1" dirty="0">
                <a:ea typeface="华文新魏" pitchFamily="2" charset="-122"/>
              </a:rPr>
              <a:t>    </a:t>
            </a:r>
            <a:r>
              <a:rPr lang="en-US" altLang="zh-CN" b="1" dirty="0">
                <a:ea typeface="华文新魏" pitchFamily="2" charset="-122"/>
              </a:rPr>
              <a:t>—</a:t>
            </a:r>
            <a:r>
              <a:rPr lang="zh-CN" altLang="en-US" b="1" dirty="0">
                <a:ea typeface="华文新魏" pitchFamily="2" charset="-122"/>
              </a:rPr>
              <a:t> </a:t>
            </a:r>
            <a:r>
              <a:rPr lang="zh-CN" altLang="zh-CN" b="1" dirty="0">
                <a:ea typeface="华文新魏" pitchFamily="2" charset="-122"/>
              </a:rPr>
              <a:t>帧接收、过滤与转发</a:t>
            </a:r>
          </a:p>
          <a:p>
            <a:pPr eaLnBrk="1" hangingPunct="1">
              <a:buFontTx/>
              <a:buNone/>
              <a:defRPr/>
            </a:pPr>
            <a:endParaRPr lang="zh-CN" altLang="en-US" b="1" u="sng" dirty="0">
              <a:solidFill>
                <a:schemeClr val="accent6"/>
              </a:solidFill>
              <a:ea typeface="华文新魏" pitchFamily="2" charset="-122"/>
            </a:endParaRPr>
          </a:p>
        </p:txBody>
      </p:sp>
      <p:sp>
        <p:nvSpPr>
          <p:cNvPr id="58372"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D6E9B79-26C0-4A33-8FD0-0B5AF15C3517}" type="slidenum">
              <a:rPr lang="zh-CN" altLang="en-US">
                <a:solidFill>
                  <a:srgbClr val="000000"/>
                </a:solidFill>
              </a:rPr>
              <a:pPr>
                <a:defRPr/>
              </a:pPr>
              <a:t>47</a:t>
            </a:fld>
            <a:endParaRPr lang="en-US" altLang="zh-CN">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899592" y="404664"/>
            <a:ext cx="6980238" cy="5330825"/>
          </a:xfrm>
        </p:spPr>
        <p:txBody>
          <a:bodyPr/>
          <a:lstStyle/>
          <a:p>
            <a:pPr eaLnBrk="1" hangingPunct="1">
              <a:defRPr/>
            </a:pPr>
            <a:r>
              <a:rPr lang="zh-CN" altLang="zh-CN" sz="3200" b="1" u="sng" dirty="0">
                <a:solidFill>
                  <a:schemeClr val="accent6"/>
                </a:solidFill>
                <a:latin typeface="华文新魏" pitchFamily="2" charset="-122"/>
                <a:ea typeface="华文新魏" pitchFamily="2" charset="-122"/>
              </a:rPr>
              <a:t>网桥结构与工作原理</a:t>
            </a:r>
            <a:endParaRPr lang="zh-CN" altLang="en-US" sz="3200" b="1" u="sng" dirty="0">
              <a:solidFill>
                <a:schemeClr val="accent6"/>
              </a:solidFill>
              <a:latin typeface="华文新魏" pitchFamily="2" charset="-122"/>
              <a:ea typeface="华文新魏" pitchFamily="2" charset="-122"/>
            </a:endParaRPr>
          </a:p>
        </p:txBody>
      </p:sp>
      <p:sp>
        <p:nvSpPr>
          <p:cNvPr id="5939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CFBE44D-6EB7-4E3F-9354-7105B37F9AD8}" type="slidenum">
              <a:rPr lang="zh-CN" altLang="en-US">
                <a:solidFill>
                  <a:srgbClr val="000000"/>
                </a:solidFill>
              </a:rPr>
              <a:pPr>
                <a:defRPr/>
              </a:pPr>
              <a:t>48</a:t>
            </a:fld>
            <a:endParaRPr lang="en-US" altLang="zh-CN">
              <a:solidFill>
                <a:srgbClr val="000000"/>
              </a:solidFill>
            </a:endParaRPr>
          </a:p>
        </p:txBody>
      </p:sp>
      <p:pic>
        <p:nvPicPr>
          <p:cNvPr id="83969" name="Picture 1"/>
          <p:cNvPicPr>
            <a:picLocks noChangeAspect="1" noChangeArrowheads="1"/>
          </p:cNvPicPr>
          <p:nvPr/>
        </p:nvPicPr>
        <p:blipFill>
          <a:blip r:embed="rId2" cstate="print"/>
          <a:srcRect/>
          <a:stretch>
            <a:fillRect/>
          </a:stretch>
        </p:blipFill>
        <p:spPr bwMode="auto">
          <a:xfrm>
            <a:off x="1476375" y="1268413"/>
            <a:ext cx="6119813" cy="510857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4"/>
          <p:cNvSpPr>
            <a:spLocks noGrp="1" noChangeArrowheads="1"/>
          </p:cNvSpPr>
          <p:nvPr>
            <p:ph type="title"/>
          </p:nvPr>
        </p:nvSpPr>
        <p:spPr>
          <a:xfrm>
            <a:off x="179512" y="332656"/>
            <a:ext cx="7453312" cy="1055712"/>
          </a:xfrm>
        </p:spPr>
        <p:txBody>
          <a:bodyPr/>
          <a:lstStyle/>
          <a:p>
            <a:pPr algn="l" eaLnBrk="1" hangingPunct="1"/>
            <a:r>
              <a:rPr lang="zh-CN" altLang="en-US" sz="3200" u="sng" dirty="0"/>
              <a:t>网桥使各网段成为隔离开的碰撞域 </a:t>
            </a:r>
          </a:p>
        </p:txBody>
      </p:sp>
      <p:grpSp>
        <p:nvGrpSpPr>
          <p:cNvPr id="41" name="组合 40"/>
          <p:cNvGrpSpPr/>
          <p:nvPr/>
        </p:nvGrpSpPr>
        <p:grpSpPr>
          <a:xfrm>
            <a:off x="0" y="2132856"/>
            <a:ext cx="8931275" cy="2447925"/>
            <a:chOff x="0" y="1772816"/>
            <a:chExt cx="8931275" cy="2447925"/>
          </a:xfrm>
        </p:grpSpPr>
        <p:sp>
          <p:nvSpPr>
            <p:cNvPr id="116738" name="Oval 30"/>
            <p:cNvSpPr>
              <a:spLocks noChangeArrowheads="1"/>
            </p:cNvSpPr>
            <p:nvPr/>
          </p:nvSpPr>
          <p:spPr bwMode="auto">
            <a:xfrm>
              <a:off x="6210300" y="1772816"/>
              <a:ext cx="2720975" cy="2447925"/>
            </a:xfrm>
            <a:prstGeom prst="ellipse">
              <a:avLst/>
            </a:prstGeom>
            <a:solidFill>
              <a:srgbClr val="CCECFF"/>
            </a:solidFill>
            <a:ln w="9525">
              <a:noFill/>
              <a:prstDash val="dash"/>
              <a:round/>
              <a:headEnd/>
              <a:tailEnd/>
            </a:ln>
          </p:spPr>
          <p:txBody>
            <a:bodyPr wrap="none" anchor="ctr"/>
            <a:lstStyle/>
            <a:p>
              <a:endParaRPr lang="zh-CN" altLang="en-US" sz="2400" b="1">
                <a:latin typeface="华文新魏" pitchFamily="2" charset="-122"/>
                <a:ea typeface="华文新魏" pitchFamily="2" charset="-122"/>
              </a:endParaRPr>
            </a:p>
          </p:txBody>
        </p:sp>
        <p:sp>
          <p:nvSpPr>
            <p:cNvPr id="116739" name="Oval 29"/>
            <p:cNvSpPr>
              <a:spLocks noChangeArrowheads="1"/>
            </p:cNvSpPr>
            <p:nvPr/>
          </p:nvSpPr>
          <p:spPr bwMode="auto">
            <a:xfrm>
              <a:off x="3062287" y="1772816"/>
              <a:ext cx="2722563" cy="2447925"/>
            </a:xfrm>
            <a:prstGeom prst="ellipse">
              <a:avLst/>
            </a:prstGeom>
            <a:solidFill>
              <a:srgbClr val="99FF99"/>
            </a:solidFill>
            <a:ln w="9525">
              <a:noFill/>
              <a:prstDash val="dash"/>
              <a:round/>
              <a:headEnd/>
              <a:tailEnd/>
            </a:ln>
          </p:spPr>
          <p:txBody>
            <a:bodyPr wrap="none" anchor="ctr"/>
            <a:lstStyle/>
            <a:p>
              <a:endParaRPr lang="zh-CN" altLang="en-US" sz="2400" b="1">
                <a:latin typeface="华文新魏" pitchFamily="2" charset="-122"/>
                <a:ea typeface="华文新魏" pitchFamily="2" charset="-122"/>
              </a:endParaRPr>
            </a:p>
          </p:txBody>
        </p:sp>
        <p:sp>
          <p:nvSpPr>
            <p:cNvPr id="116740" name="Oval 31"/>
            <p:cNvSpPr>
              <a:spLocks noChangeArrowheads="1"/>
            </p:cNvSpPr>
            <p:nvPr/>
          </p:nvSpPr>
          <p:spPr bwMode="auto">
            <a:xfrm>
              <a:off x="0" y="1772816"/>
              <a:ext cx="2720975" cy="2447925"/>
            </a:xfrm>
            <a:prstGeom prst="ellipse">
              <a:avLst/>
            </a:prstGeom>
            <a:solidFill>
              <a:srgbClr val="FFCC99"/>
            </a:solidFill>
            <a:ln w="9525">
              <a:noFill/>
              <a:prstDash val="dash"/>
              <a:round/>
              <a:headEnd/>
              <a:tailEnd/>
            </a:ln>
          </p:spPr>
          <p:txBody>
            <a:bodyPr wrap="none" anchor="ctr"/>
            <a:lstStyle/>
            <a:p>
              <a:endParaRPr lang="zh-CN" altLang="en-US" sz="2400" b="1">
                <a:latin typeface="华文新魏" pitchFamily="2" charset="-122"/>
                <a:ea typeface="华文新魏" pitchFamily="2" charset="-122"/>
              </a:endParaRPr>
            </a:p>
          </p:txBody>
        </p:sp>
        <p:sp>
          <p:nvSpPr>
            <p:cNvPr id="116742" name="Line 5"/>
            <p:cNvSpPr>
              <a:spLocks noChangeShapeType="1"/>
            </p:cNvSpPr>
            <p:nvPr/>
          </p:nvSpPr>
          <p:spPr bwMode="auto">
            <a:xfrm>
              <a:off x="8177212" y="2582441"/>
              <a:ext cx="0" cy="636587"/>
            </a:xfrm>
            <a:prstGeom prst="line">
              <a:avLst/>
            </a:prstGeom>
            <a:noFill/>
            <a:ln w="28575">
              <a:solidFill>
                <a:schemeClr val="folHlink"/>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6743" name="Line 6"/>
            <p:cNvSpPr>
              <a:spLocks noChangeShapeType="1"/>
            </p:cNvSpPr>
            <p:nvPr/>
          </p:nvSpPr>
          <p:spPr bwMode="auto">
            <a:xfrm flipV="1">
              <a:off x="6435725" y="2591966"/>
              <a:ext cx="2003425" cy="4762"/>
            </a:xfrm>
            <a:prstGeom prst="line">
              <a:avLst/>
            </a:prstGeom>
            <a:noFill/>
            <a:ln w="28575">
              <a:solidFill>
                <a:schemeClr val="folHlink"/>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6744" name="Rectangle 7"/>
            <p:cNvSpPr>
              <a:spLocks noChangeArrowheads="1"/>
            </p:cNvSpPr>
            <p:nvPr/>
          </p:nvSpPr>
          <p:spPr bwMode="auto">
            <a:xfrm>
              <a:off x="8393112" y="2506241"/>
              <a:ext cx="114300" cy="133350"/>
            </a:xfrm>
            <a:prstGeom prst="rect">
              <a:avLst/>
            </a:prstGeom>
            <a:solidFill>
              <a:schemeClr val="tx1"/>
            </a:solidFill>
            <a:ln w="12700">
              <a:solidFill>
                <a:schemeClr val="tx1"/>
              </a:solidFill>
              <a:miter lim="800000"/>
              <a:headEnd/>
              <a:tailEnd/>
            </a:ln>
          </p:spPr>
          <p:txBody>
            <a:bodyPr wrap="none" anchor="ctr"/>
            <a:lstStyle/>
            <a:p>
              <a:endParaRPr lang="zh-CN" altLang="en-US" sz="2400" b="1">
                <a:latin typeface="华文新魏" pitchFamily="2" charset="-122"/>
                <a:ea typeface="华文新魏" pitchFamily="2" charset="-122"/>
              </a:endParaRPr>
            </a:p>
          </p:txBody>
        </p:sp>
        <p:sp>
          <p:nvSpPr>
            <p:cNvPr id="116745" name="Line 8"/>
            <p:cNvSpPr>
              <a:spLocks noChangeShapeType="1"/>
            </p:cNvSpPr>
            <p:nvPr/>
          </p:nvSpPr>
          <p:spPr bwMode="auto">
            <a:xfrm>
              <a:off x="6846887" y="2596728"/>
              <a:ext cx="0" cy="609600"/>
            </a:xfrm>
            <a:prstGeom prst="line">
              <a:avLst/>
            </a:prstGeom>
            <a:noFill/>
            <a:ln w="28575">
              <a:solidFill>
                <a:schemeClr val="folHlink"/>
              </a:solidFill>
              <a:round/>
              <a:headEnd/>
              <a:tailEnd/>
            </a:ln>
          </p:spPr>
          <p:txBody>
            <a:bodyPr wrap="none" anchor="ctr"/>
            <a:lstStyle/>
            <a:p>
              <a:endParaRPr lang="zh-CN" altLang="en-US" sz="2400" b="1">
                <a:latin typeface="华文新魏" pitchFamily="2" charset="-122"/>
                <a:ea typeface="华文新魏" pitchFamily="2" charset="-122"/>
              </a:endParaRPr>
            </a:p>
          </p:txBody>
        </p:sp>
        <p:pic>
          <p:nvPicPr>
            <p:cNvPr id="116746" name="Picture 9"/>
            <p:cNvPicPr>
              <a:picLocks noChangeArrowheads="1"/>
            </p:cNvPicPr>
            <p:nvPr/>
          </p:nvPicPr>
          <p:blipFill>
            <a:blip r:embed="rId2" cstate="print"/>
            <a:srcRect/>
            <a:stretch>
              <a:fillRect/>
            </a:stretch>
          </p:blipFill>
          <p:spPr bwMode="auto">
            <a:xfrm>
              <a:off x="6572250" y="3172991"/>
              <a:ext cx="554037" cy="639762"/>
            </a:xfrm>
            <a:prstGeom prst="rect">
              <a:avLst/>
            </a:prstGeom>
            <a:noFill/>
            <a:ln w="9525">
              <a:noFill/>
              <a:miter lim="800000"/>
              <a:headEnd/>
              <a:tailEnd/>
            </a:ln>
          </p:spPr>
        </p:pic>
        <p:pic>
          <p:nvPicPr>
            <p:cNvPr id="116747" name="Picture 10"/>
            <p:cNvPicPr>
              <a:picLocks noChangeArrowheads="1"/>
            </p:cNvPicPr>
            <p:nvPr/>
          </p:nvPicPr>
          <p:blipFill>
            <a:blip r:embed="rId2" cstate="print"/>
            <a:srcRect/>
            <a:stretch>
              <a:fillRect/>
            </a:stretch>
          </p:blipFill>
          <p:spPr bwMode="auto">
            <a:xfrm>
              <a:off x="7877175" y="3169816"/>
              <a:ext cx="555625" cy="641350"/>
            </a:xfrm>
            <a:prstGeom prst="rect">
              <a:avLst/>
            </a:prstGeom>
            <a:noFill/>
            <a:ln w="9525">
              <a:noFill/>
              <a:miter lim="800000"/>
              <a:headEnd/>
              <a:tailEnd/>
            </a:ln>
          </p:spPr>
        </p:pic>
        <p:sp>
          <p:nvSpPr>
            <p:cNvPr id="116748" name="Line 11"/>
            <p:cNvSpPr>
              <a:spLocks noChangeShapeType="1"/>
            </p:cNvSpPr>
            <p:nvPr/>
          </p:nvSpPr>
          <p:spPr bwMode="auto">
            <a:xfrm>
              <a:off x="5114925" y="2564978"/>
              <a:ext cx="0" cy="636588"/>
            </a:xfrm>
            <a:prstGeom prst="line">
              <a:avLst/>
            </a:prstGeom>
            <a:noFill/>
            <a:ln w="28575">
              <a:solidFill>
                <a:schemeClr val="folHlink"/>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6749" name="Line 12"/>
            <p:cNvSpPr>
              <a:spLocks noChangeShapeType="1"/>
            </p:cNvSpPr>
            <p:nvPr/>
          </p:nvSpPr>
          <p:spPr bwMode="auto">
            <a:xfrm flipV="1">
              <a:off x="3371850" y="2574503"/>
              <a:ext cx="2005012" cy="3175"/>
            </a:xfrm>
            <a:prstGeom prst="line">
              <a:avLst/>
            </a:prstGeom>
            <a:noFill/>
            <a:ln w="28575">
              <a:solidFill>
                <a:schemeClr val="folHlink"/>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6750" name="Line 13"/>
            <p:cNvSpPr>
              <a:spLocks noChangeShapeType="1"/>
            </p:cNvSpPr>
            <p:nvPr/>
          </p:nvSpPr>
          <p:spPr bwMode="auto">
            <a:xfrm>
              <a:off x="3784600" y="2577678"/>
              <a:ext cx="0" cy="609600"/>
            </a:xfrm>
            <a:prstGeom prst="line">
              <a:avLst/>
            </a:prstGeom>
            <a:noFill/>
            <a:ln w="28575">
              <a:solidFill>
                <a:schemeClr val="folHlink"/>
              </a:solidFill>
              <a:round/>
              <a:headEnd/>
              <a:tailEnd/>
            </a:ln>
          </p:spPr>
          <p:txBody>
            <a:bodyPr wrap="none" anchor="ctr"/>
            <a:lstStyle/>
            <a:p>
              <a:endParaRPr lang="zh-CN" altLang="en-US" sz="2400" b="1">
                <a:latin typeface="华文新魏" pitchFamily="2" charset="-122"/>
                <a:ea typeface="华文新魏" pitchFamily="2" charset="-122"/>
              </a:endParaRPr>
            </a:p>
          </p:txBody>
        </p:sp>
        <p:pic>
          <p:nvPicPr>
            <p:cNvPr id="116751" name="Picture 14"/>
            <p:cNvPicPr>
              <a:picLocks noChangeArrowheads="1"/>
            </p:cNvPicPr>
            <p:nvPr/>
          </p:nvPicPr>
          <p:blipFill>
            <a:blip r:embed="rId2" cstate="print"/>
            <a:srcRect/>
            <a:stretch>
              <a:fillRect/>
            </a:stretch>
          </p:blipFill>
          <p:spPr bwMode="auto">
            <a:xfrm>
              <a:off x="3508375" y="3153941"/>
              <a:ext cx="555625" cy="641350"/>
            </a:xfrm>
            <a:prstGeom prst="rect">
              <a:avLst/>
            </a:prstGeom>
            <a:noFill/>
            <a:ln w="9525">
              <a:noFill/>
              <a:miter lim="800000"/>
              <a:headEnd/>
              <a:tailEnd/>
            </a:ln>
          </p:spPr>
        </p:pic>
        <p:pic>
          <p:nvPicPr>
            <p:cNvPr id="116752" name="Picture 15"/>
            <p:cNvPicPr>
              <a:picLocks noChangeArrowheads="1"/>
            </p:cNvPicPr>
            <p:nvPr/>
          </p:nvPicPr>
          <p:blipFill>
            <a:blip r:embed="rId2" cstate="print"/>
            <a:srcRect/>
            <a:stretch>
              <a:fillRect/>
            </a:stretch>
          </p:blipFill>
          <p:spPr bwMode="auto">
            <a:xfrm>
              <a:off x="4814887" y="3152353"/>
              <a:ext cx="554038" cy="641350"/>
            </a:xfrm>
            <a:prstGeom prst="rect">
              <a:avLst/>
            </a:prstGeom>
            <a:noFill/>
            <a:ln w="9525">
              <a:noFill/>
              <a:miter lim="800000"/>
              <a:headEnd/>
              <a:tailEnd/>
            </a:ln>
          </p:spPr>
        </p:pic>
        <p:sp>
          <p:nvSpPr>
            <p:cNvPr id="116753" name="Line 16"/>
            <p:cNvSpPr>
              <a:spLocks noChangeShapeType="1"/>
            </p:cNvSpPr>
            <p:nvPr/>
          </p:nvSpPr>
          <p:spPr bwMode="auto">
            <a:xfrm>
              <a:off x="2019300" y="2587203"/>
              <a:ext cx="0" cy="635000"/>
            </a:xfrm>
            <a:prstGeom prst="line">
              <a:avLst/>
            </a:prstGeom>
            <a:noFill/>
            <a:ln w="28575">
              <a:solidFill>
                <a:schemeClr val="folHlink"/>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6754" name="Rectangle 17"/>
            <p:cNvSpPr>
              <a:spLocks noChangeArrowheads="1"/>
            </p:cNvSpPr>
            <p:nvPr/>
          </p:nvSpPr>
          <p:spPr bwMode="auto">
            <a:xfrm>
              <a:off x="227012" y="2531641"/>
              <a:ext cx="114300" cy="130175"/>
            </a:xfrm>
            <a:prstGeom prst="rect">
              <a:avLst/>
            </a:prstGeom>
            <a:solidFill>
              <a:schemeClr val="tx1"/>
            </a:solidFill>
            <a:ln w="12700">
              <a:solidFill>
                <a:schemeClr val="tx1"/>
              </a:solidFill>
              <a:miter lim="800000"/>
              <a:headEnd/>
              <a:tailEnd/>
            </a:ln>
          </p:spPr>
          <p:txBody>
            <a:bodyPr wrap="none" anchor="ctr"/>
            <a:lstStyle/>
            <a:p>
              <a:endParaRPr lang="zh-CN" altLang="en-US" sz="2400" b="1">
                <a:latin typeface="华文新魏" pitchFamily="2" charset="-122"/>
                <a:ea typeface="华文新魏" pitchFamily="2" charset="-122"/>
              </a:endParaRPr>
            </a:p>
          </p:txBody>
        </p:sp>
        <p:sp>
          <p:nvSpPr>
            <p:cNvPr id="116755" name="Line 18"/>
            <p:cNvSpPr>
              <a:spLocks noChangeShapeType="1"/>
            </p:cNvSpPr>
            <p:nvPr/>
          </p:nvSpPr>
          <p:spPr bwMode="auto">
            <a:xfrm flipV="1">
              <a:off x="277812" y="2596728"/>
              <a:ext cx="2006600" cy="1588"/>
            </a:xfrm>
            <a:prstGeom prst="line">
              <a:avLst/>
            </a:prstGeom>
            <a:noFill/>
            <a:ln w="28575">
              <a:solidFill>
                <a:schemeClr val="folHlink"/>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16756" name="Line 19"/>
            <p:cNvSpPr>
              <a:spLocks noChangeShapeType="1"/>
            </p:cNvSpPr>
            <p:nvPr/>
          </p:nvSpPr>
          <p:spPr bwMode="auto">
            <a:xfrm>
              <a:off x="690562" y="2598316"/>
              <a:ext cx="0" cy="612775"/>
            </a:xfrm>
            <a:prstGeom prst="line">
              <a:avLst/>
            </a:prstGeom>
            <a:noFill/>
            <a:ln w="28575">
              <a:solidFill>
                <a:schemeClr val="folHlink"/>
              </a:solidFill>
              <a:round/>
              <a:headEnd/>
              <a:tailEnd/>
            </a:ln>
          </p:spPr>
          <p:txBody>
            <a:bodyPr wrap="none" anchor="ctr"/>
            <a:lstStyle/>
            <a:p>
              <a:endParaRPr lang="zh-CN" altLang="en-US" sz="2400" b="1">
                <a:latin typeface="华文新魏" pitchFamily="2" charset="-122"/>
                <a:ea typeface="华文新魏" pitchFamily="2" charset="-122"/>
              </a:endParaRPr>
            </a:p>
          </p:txBody>
        </p:sp>
        <p:pic>
          <p:nvPicPr>
            <p:cNvPr id="116757" name="Picture 20"/>
            <p:cNvPicPr>
              <a:picLocks noChangeArrowheads="1"/>
            </p:cNvPicPr>
            <p:nvPr/>
          </p:nvPicPr>
          <p:blipFill>
            <a:blip r:embed="rId2" cstate="print"/>
            <a:srcRect/>
            <a:stretch>
              <a:fillRect/>
            </a:stretch>
          </p:blipFill>
          <p:spPr bwMode="auto">
            <a:xfrm>
              <a:off x="415925" y="3174578"/>
              <a:ext cx="554037" cy="642938"/>
            </a:xfrm>
            <a:prstGeom prst="rect">
              <a:avLst/>
            </a:prstGeom>
            <a:noFill/>
            <a:ln w="9525">
              <a:noFill/>
              <a:miter lim="800000"/>
              <a:headEnd/>
              <a:tailEnd/>
            </a:ln>
          </p:spPr>
        </p:pic>
        <p:pic>
          <p:nvPicPr>
            <p:cNvPr id="116758" name="Picture 21"/>
            <p:cNvPicPr>
              <a:picLocks noChangeArrowheads="1"/>
            </p:cNvPicPr>
            <p:nvPr/>
          </p:nvPicPr>
          <p:blipFill>
            <a:blip r:embed="rId2" cstate="print"/>
            <a:srcRect/>
            <a:stretch>
              <a:fillRect/>
            </a:stretch>
          </p:blipFill>
          <p:spPr bwMode="auto">
            <a:xfrm>
              <a:off x="1722437" y="3172991"/>
              <a:ext cx="552450" cy="642937"/>
            </a:xfrm>
            <a:prstGeom prst="rect">
              <a:avLst/>
            </a:prstGeom>
            <a:noFill/>
            <a:ln w="9525">
              <a:noFill/>
              <a:miter lim="800000"/>
              <a:headEnd/>
              <a:tailEnd/>
            </a:ln>
          </p:spPr>
        </p:pic>
        <p:sp>
          <p:nvSpPr>
            <p:cNvPr id="116759" name="Rectangle 22"/>
            <p:cNvSpPr>
              <a:spLocks noChangeArrowheads="1"/>
            </p:cNvSpPr>
            <p:nvPr/>
          </p:nvSpPr>
          <p:spPr bwMode="auto">
            <a:xfrm>
              <a:off x="5715000" y="1976016"/>
              <a:ext cx="480902"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400" b="1">
                  <a:latin typeface="华文新魏" pitchFamily="2" charset="-122"/>
                  <a:ea typeface="华文新魏" pitchFamily="2" charset="-122"/>
                </a:rPr>
                <a:t>B</a:t>
              </a:r>
              <a:r>
                <a:rPr kumimoji="1" lang="en-US" altLang="zh-CN" sz="2400" b="1" baseline="-25000">
                  <a:latin typeface="华文新魏" pitchFamily="2" charset="-122"/>
                  <a:ea typeface="华文新魏" pitchFamily="2" charset="-122"/>
                </a:rPr>
                <a:t>2</a:t>
              </a:r>
            </a:p>
          </p:txBody>
        </p:sp>
        <p:pic>
          <p:nvPicPr>
            <p:cNvPr id="116760" name="Picture 23"/>
            <p:cNvPicPr>
              <a:picLocks noChangeArrowheads="1"/>
            </p:cNvPicPr>
            <p:nvPr/>
          </p:nvPicPr>
          <p:blipFill>
            <a:blip r:embed="rId3" cstate="print"/>
            <a:srcRect/>
            <a:stretch>
              <a:fillRect/>
            </a:stretch>
          </p:blipFill>
          <p:spPr bwMode="auto">
            <a:xfrm>
              <a:off x="2255837" y="2079203"/>
              <a:ext cx="1190625" cy="836613"/>
            </a:xfrm>
            <a:prstGeom prst="rect">
              <a:avLst/>
            </a:prstGeom>
            <a:noFill/>
            <a:ln w="12699">
              <a:noFill/>
              <a:miter lim="800000"/>
              <a:headEnd/>
              <a:tailEnd/>
            </a:ln>
          </p:spPr>
        </p:pic>
        <p:pic>
          <p:nvPicPr>
            <p:cNvPr id="116761" name="Picture 24"/>
            <p:cNvPicPr>
              <a:picLocks noChangeArrowheads="1"/>
            </p:cNvPicPr>
            <p:nvPr/>
          </p:nvPicPr>
          <p:blipFill>
            <a:blip r:embed="rId3" cstate="print"/>
            <a:srcRect/>
            <a:stretch>
              <a:fillRect/>
            </a:stretch>
          </p:blipFill>
          <p:spPr bwMode="auto">
            <a:xfrm>
              <a:off x="5319712" y="2079203"/>
              <a:ext cx="1190625" cy="836613"/>
            </a:xfrm>
            <a:prstGeom prst="rect">
              <a:avLst/>
            </a:prstGeom>
            <a:noFill/>
            <a:ln w="12699">
              <a:noFill/>
              <a:miter lim="800000"/>
              <a:headEnd/>
              <a:tailEnd/>
            </a:ln>
          </p:spPr>
        </p:pic>
        <p:sp>
          <p:nvSpPr>
            <p:cNvPr id="116762" name="Rectangle 25"/>
            <p:cNvSpPr>
              <a:spLocks noChangeArrowheads="1"/>
            </p:cNvSpPr>
            <p:nvPr/>
          </p:nvSpPr>
          <p:spPr bwMode="auto">
            <a:xfrm>
              <a:off x="2652712" y="1976016"/>
              <a:ext cx="445636"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400" b="1">
                  <a:latin typeface="华文新魏" pitchFamily="2" charset="-122"/>
                  <a:ea typeface="华文新魏" pitchFamily="2" charset="-122"/>
                </a:rPr>
                <a:t>B</a:t>
              </a:r>
              <a:r>
                <a:rPr kumimoji="1" lang="en-US" altLang="zh-CN" sz="2400" b="1" baseline="-25000">
                  <a:latin typeface="华文新魏" pitchFamily="2" charset="-122"/>
                  <a:ea typeface="华文新魏" pitchFamily="2" charset="-122"/>
                </a:rPr>
                <a:t>1</a:t>
              </a:r>
            </a:p>
          </p:txBody>
        </p:sp>
        <p:sp>
          <p:nvSpPr>
            <p:cNvPr id="116763" name="Line 26"/>
            <p:cNvSpPr>
              <a:spLocks noChangeShapeType="1"/>
            </p:cNvSpPr>
            <p:nvPr/>
          </p:nvSpPr>
          <p:spPr bwMode="auto">
            <a:xfrm>
              <a:off x="849312" y="2791991"/>
              <a:ext cx="936625" cy="0"/>
            </a:xfrm>
            <a:prstGeom prst="line">
              <a:avLst/>
            </a:prstGeom>
            <a:noFill/>
            <a:ln w="38100">
              <a:solidFill>
                <a:schemeClr val="folHlink"/>
              </a:solidFill>
              <a:round/>
              <a:headEnd type="triangle" w="med" len="lg"/>
              <a:tailEnd type="triangle" w="med" len="lg"/>
            </a:ln>
          </p:spPr>
          <p:txBody>
            <a:bodyPr/>
            <a:lstStyle/>
            <a:p>
              <a:endParaRPr lang="zh-CN" altLang="en-US" sz="2400" b="1">
                <a:latin typeface="华文新魏" pitchFamily="2" charset="-122"/>
                <a:ea typeface="华文新魏" pitchFamily="2" charset="-122"/>
              </a:endParaRPr>
            </a:p>
          </p:txBody>
        </p:sp>
        <p:sp>
          <p:nvSpPr>
            <p:cNvPr id="116764" name="Line 27"/>
            <p:cNvSpPr>
              <a:spLocks noChangeShapeType="1"/>
            </p:cNvSpPr>
            <p:nvPr/>
          </p:nvSpPr>
          <p:spPr bwMode="auto">
            <a:xfrm>
              <a:off x="3997325" y="2791991"/>
              <a:ext cx="935037" cy="0"/>
            </a:xfrm>
            <a:prstGeom prst="line">
              <a:avLst/>
            </a:prstGeom>
            <a:noFill/>
            <a:ln w="38100">
              <a:solidFill>
                <a:schemeClr val="folHlink"/>
              </a:solidFill>
              <a:round/>
              <a:headEnd type="triangle" w="med" len="lg"/>
              <a:tailEnd type="triangle" w="med" len="lg"/>
            </a:ln>
          </p:spPr>
          <p:txBody>
            <a:bodyPr/>
            <a:lstStyle/>
            <a:p>
              <a:endParaRPr lang="zh-CN" altLang="en-US" sz="2400" b="1">
                <a:latin typeface="华文新魏" pitchFamily="2" charset="-122"/>
                <a:ea typeface="华文新魏" pitchFamily="2" charset="-122"/>
              </a:endParaRPr>
            </a:p>
          </p:txBody>
        </p:sp>
        <p:sp>
          <p:nvSpPr>
            <p:cNvPr id="116765" name="Line 28"/>
            <p:cNvSpPr>
              <a:spLocks noChangeShapeType="1"/>
            </p:cNvSpPr>
            <p:nvPr/>
          </p:nvSpPr>
          <p:spPr bwMode="auto">
            <a:xfrm>
              <a:off x="7059612" y="2791991"/>
              <a:ext cx="935038" cy="0"/>
            </a:xfrm>
            <a:prstGeom prst="line">
              <a:avLst/>
            </a:prstGeom>
            <a:noFill/>
            <a:ln w="38100">
              <a:solidFill>
                <a:schemeClr val="folHlink"/>
              </a:solidFill>
              <a:round/>
              <a:headEnd type="triangle" w="med" len="lg"/>
              <a:tailEnd type="triangle" w="med" len="lg"/>
            </a:ln>
          </p:spPr>
          <p:txBody>
            <a:bodyPr/>
            <a:lstStyle/>
            <a:p>
              <a:endParaRPr lang="zh-CN" altLang="en-US" sz="2400" b="1">
                <a:latin typeface="华文新魏" pitchFamily="2" charset="-122"/>
                <a:ea typeface="华文新魏" pitchFamily="2" charset="-122"/>
              </a:endParaRPr>
            </a:p>
          </p:txBody>
        </p:sp>
        <p:sp>
          <p:nvSpPr>
            <p:cNvPr id="116766" name="Rectangle 32"/>
            <p:cNvSpPr>
              <a:spLocks noChangeArrowheads="1"/>
            </p:cNvSpPr>
            <p:nvPr/>
          </p:nvSpPr>
          <p:spPr bwMode="auto">
            <a:xfrm>
              <a:off x="849312" y="2079203"/>
              <a:ext cx="1106073"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400" b="1">
                  <a:latin typeface="华文新魏" pitchFamily="2" charset="-122"/>
                  <a:ea typeface="华文新魏" pitchFamily="2" charset="-122"/>
                </a:rPr>
                <a:t>碰撞域</a:t>
              </a:r>
              <a:endParaRPr kumimoji="1" lang="zh-CN" altLang="en-US" sz="2400" b="1" baseline="-25000">
                <a:latin typeface="华文新魏" pitchFamily="2" charset="-122"/>
                <a:ea typeface="华文新魏" pitchFamily="2" charset="-122"/>
              </a:endParaRPr>
            </a:p>
          </p:txBody>
        </p:sp>
        <p:sp>
          <p:nvSpPr>
            <p:cNvPr id="116767" name="Rectangle 33"/>
            <p:cNvSpPr>
              <a:spLocks noChangeArrowheads="1"/>
            </p:cNvSpPr>
            <p:nvPr/>
          </p:nvSpPr>
          <p:spPr bwMode="auto">
            <a:xfrm>
              <a:off x="3997325" y="2079203"/>
              <a:ext cx="1106073"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400" b="1">
                  <a:latin typeface="华文新魏" pitchFamily="2" charset="-122"/>
                  <a:ea typeface="华文新魏" pitchFamily="2" charset="-122"/>
                </a:rPr>
                <a:t>碰撞域</a:t>
              </a:r>
              <a:endParaRPr kumimoji="1" lang="zh-CN" altLang="en-US" sz="2400" b="1" baseline="-25000">
                <a:latin typeface="华文新魏" pitchFamily="2" charset="-122"/>
                <a:ea typeface="华文新魏" pitchFamily="2" charset="-122"/>
              </a:endParaRPr>
            </a:p>
          </p:txBody>
        </p:sp>
        <p:sp>
          <p:nvSpPr>
            <p:cNvPr id="116768" name="Rectangle 34"/>
            <p:cNvSpPr>
              <a:spLocks noChangeArrowheads="1"/>
            </p:cNvSpPr>
            <p:nvPr/>
          </p:nvSpPr>
          <p:spPr bwMode="auto">
            <a:xfrm>
              <a:off x="7061200" y="2079203"/>
              <a:ext cx="1106073"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400" b="1">
                  <a:latin typeface="华文新魏" pitchFamily="2" charset="-122"/>
                  <a:ea typeface="华文新魏" pitchFamily="2" charset="-122"/>
                </a:rPr>
                <a:t>碰撞域</a:t>
              </a:r>
              <a:endParaRPr kumimoji="1" lang="zh-CN" altLang="en-US" sz="2400" b="1" baseline="-25000">
                <a:latin typeface="华文新魏" pitchFamily="2" charset="-122"/>
                <a:ea typeface="华文新魏" pitchFamily="2" charset="-122"/>
              </a:endParaRPr>
            </a:p>
          </p:txBody>
        </p:sp>
        <p:sp>
          <p:nvSpPr>
            <p:cNvPr id="116769" name="Rectangle 35"/>
            <p:cNvSpPr>
              <a:spLocks noChangeArrowheads="1"/>
            </p:cNvSpPr>
            <p:nvPr/>
          </p:nvSpPr>
          <p:spPr bwMode="auto">
            <a:xfrm>
              <a:off x="168275" y="3098378"/>
              <a:ext cx="387928"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400" b="1">
                  <a:latin typeface="华文新魏" pitchFamily="2" charset="-122"/>
                  <a:ea typeface="华文新魏" pitchFamily="2" charset="-122"/>
                </a:rPr>
                <a:t>A</a:t>
              </a:r>
              <a:endParaRPr kumimoji="1" lang="en-US" altLang="zh-CN" sz="2400" b="1" baseline="-25000">
                <a:latin typeface="华文新魏" pitchFamily="2" charset="-122"/>
                <a:ea typeface="华文新魏" pitchFamily="2" charset="-122"/>
              </a:endParaRPr>
            </a:p>
          </p:txBody>
        </p:sp>
        <p:sp>
          <p:nvSpPr>
            <p:cNvPr id="116770" name="Rectangle 36"/>
            <p:cNvSpPr>
              <a:spLocks noChangeArrowheads="1"/>
            </p:cNvSpPr>
            <p:nvPr/>
          </p:nvSpPr>
          <p:spPr bwMode="auto">
            <a:xfrm>
              <a:off x="1498600" y="3098378"/>
              <a:ext cx="363883"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400" b="1">
                  <a:latin typeface="华文新魏" pitchFamily="2" charset="-122"/>
                  <a:ea typeface="华文新魏" pitchFamily="2" charset="-122"/>
                </a:rPr>
                <a:t>B</a:t>
              </a:r>
              <a:endParaRPr kumimoji="1" lang="en-US" altLang="zh-CN" sz="2400" b="1" baseline="-25000">
                <a:latin typeface="华文新魏" pitchFamily="2" charset="-122"/>
                <a:ea typeface="华文新魏" pitchFamily="2" charset="-122"/>
              </a:endParaRPr>
            </a:p>
          </p:txBody>
        </p:sp>
        <p:sp>
          <p:nvSpPr>
            <p:cNvPr id="116771" name="Rectangle 37"/>
            <p:cNvSpPr>
              <a:spLocks noChangeArrowheads="1"/>
            </p:cNvSpPr>
            <p:nvPr/>
          </p:nvSpPr>
          <p:spPr bwMode="auto">
            <a:xfrm>
              <a:off x="3232150" y="3098378"/>
              <a:ext cx="384722"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400" b="1">
                  <a:latin typeface="华文新魏" pitchFamily="2" charset="-122"/>
                  <a:ea typeface="华文新魏" pitchFamily="2" charset="-122"/>
                </a:rPr>
                <a:t>C</a:t>
              </a:r>
              <a:endParaRPr kumimoji="1" lang="en-US" altLang="zh-CN" sz="2400" b="1" baseline="-25000">
                <a:latin typeface="华文新魏" pitchFamily="2" charset="-122"/>
                <a:ea typeface="华文新魏" pitchFamily="2" charset="-122"/>
              </a:endParaRPr>
            </a:p>
          </p:txBody>
        </p:sp>
        <p:sp>
          <p:nvSpPr>
            <p:cNvPr id="116772" name="Rectangle 38"/>
            <p:cNvSpPr>
              <a:spLocks noChangeArrowheads="1"/>
            </p:cNvSpPr>
            <p:nvPr/>
          </p:nvSpPr>
          <p:spPr bwMode="auto">
            <a:xfrm>
              <a:off x="4592637" y="3098378"/>
              <a:ext cx="405561"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400" b="1">
                  <a:latin typeface="华文新魏" pitchFamily="2" charset="-122"/>
                  <a:ea typeface="华文新魏" pitchFamily="2" charset="-122"/>
                </a:rPr>
                <a:t>D</a:t>
              </a:r>
              <a:endParaRPr kumimoji="1" lang="en-US" altLang="zh-CN" sz="2400" b="1" baseline="-25000">
                <a:latin typeface="华文新魏" pitchFamily="2" charset="-122"/>
                <a:ea typeface="华文新魏" pitchFamily="2" charset="-122"/>
              </a:endParaRPr>
            </a:p>
          </p:txBody>
        </p:sp>
        <p:sp>
          <p:nvSpPr>
            <p:cNvPr id="116773" name="Rectangle 39"/>
            <p:cNvSpPr>
              <a:spLocks noChangeArrowheads="1"/>
            </p:cNvSpPr>
            <p:nvPr/>
          </p:nvSpPr>
          <p:spPr bwMode="auto">
            <a:xfrm>
              <a:off x="6359525" y="3098378"/>
              <a:ext cx="339838"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400" b="1">
                  <a:latin typeface="华文新魏" pitchFamily="2" charset="-122"/>
                  <a:ea typeface="华文新魏" pitchFamily="2" charset="-122"/>
                </a:rPr>
                <a:t>E</a:t>
              </a:r>
              <a:endParaRPr kumimoji="1" lang="en-US" altLang="zh-CN" sz="2400" b="1" baseline="-25000">
                <a:latin typeface="华文新魏" pitchFamily="2" charset="-122"/>
                <a:ea typeface="华文新魏" pitchFamily="2" charset="-122"/>
              </a:endParaRPr>
            </a:p>
          </p:txBody>
        </p:sp>
        <p:sp>
          <p:nvSpPr>
            <p:cNvPr id="116774" name="Rectangle 40"/>
            <p:cNvSpPr>
              <a:spLocks noChangeArrowheads="1"/>
            </p:cNvSpPr>
            <p:nvPr/>
          </p:nvSpPr>
          <p:spPr bwMode="auto">
            <a:xfrm>
              <a:off x="7656512" y="3098378"/>
              <a:ext cx="344647"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400" b="1">
                  <a:latin typeface="华文新魏" pitchFamily="2" charset="-122"/>
                  <a:ea typeface="华文新魏" pitchFamily="2" charset="-122"/>
                </a:rPr>
                <a:t>F</a:t>
              </a:r>
              <a:endParaRPr kumimoji="1" lang="en-US" altLang="zh-CN" sz="2400" b="1" baseline="-25000">
                <a:latin typeface="华文新魏" pitchFamily="2" charset="-122"/>
                <a:ea typeface="华文新魏" pitchFamily="2" charset="-122"/>
              </a:endParaRPr>
            </a:p>
          </p:txBody>
        </p:sp>
      </p:grpSp>
      <p:sp>
        <p:nvSpPr>
          <p:cNvPr id="116775" name="日期占位符 39"/>
          <p:cNvSpPr>
            <a:spLocks noGrp="1"/>
          </p:cNvSpPr>
          <p:nvPr>
            <p:ph type="dt" sz="quarter" idx="10"/>
          </p:nvPr>
        </p:nvSpPr>
        <p:spPr>
          <a:xfrm>
            <a:off x="0" y="6525344"/>
            <a:ext cx="1905000" cy="332656"/>
          </a:xfrm>
          <a:noFill/>
        </p:spPr>
        <p:txBody>
          <a:bodyPr/>
          <a:lstStyle/>
          <a:p>
            <a:fld id="{5C4B1B11-BE5D-4F21-9B1D-9F11DDD32F80}" type="datetime1">
              <a:rPr lang="zh-CN" altLang="en-US" smtClean="0"/>
              <a:pPr/>
              <a:t>2018/1/14</a:t>
            </a:fld>
            <a:endParaRPr lang="en-US" altLang="zh-CN" dirty="0"/>
          </a:p>
        </p:txBody>
      </p:sp>
      <p:sp>
        <p:nvSpPr>
          <p:cNvPr id="116776" name="灯片编号占位符 40"/>
          <p:cNvSpPr>
            <a:spLocks noGrp="1"/>
          </p:cNvSpPr>
          <p:nvPr>
            <p:ph type="sldNum" sz="quarter" idx="11"/>
          </p:nvPr>
        </p:nvSpPr>
        <p:spPr>
          <a:xfrm>
            <a:off x="3810000" y="6400800"/>
            <a:ext cx="5334000" cy="457200"/>
          </a:xfrm>
          <a:noFill/>
        </p:spPr>
        <p:txBody>
          <a:bodyPr/>
          <a:lstStyle/>
          <a:p>
            <a:pPr algn="r"/>
            <a:fld id="{883119D7-332D-4F80-A0D1-9D663CA07E0F}" type="slidenum">
              <a:rPr lang="en-US" altLang="zh-CN" smtClean="0"/>
              <a:pPr algn="r"/>
              <a:t>49</a:t>
            </a:fld>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476672"/>
            <a:ext cx="8208912" cy="5688632"/>
          </a:xfrm>
        </p:spPr>
        <p:txBody>
          <a:bodyPr/>
          <a:lstStyle/>
          <a:p>
            <a:pPr eaLnBrk="1" hangingPunct="1">
              <a:buFontTx/>
              <a:buNone/>
              <a:defRPr/>
            </a:pPr>
            <a:r>
              <a:rPr lang="zh-CN" altLang="zh-CN" sz="3200" b="1" u="sng" dirty="0">
                <a:solidFill>
                  <a:schemeClr val="accent6"/>
                </a:solidFill>
                <a:latin typeface="华文新魏" pitchFamily="2" charset="-122"/>
                <a:ea typeface="华文新魏" pitchFamily="2" charset="-122"/>
              </a:rPr>
              <a:t>介质访问控制的基本概念</a:t>
            </a:r>
            <a:endParaRPr lang="en-US" altLang="zh-CN" sz="3200" b="1" u="sng" dirty="0">
              <a:solidFill>
                <a:schemeClr val="accent6"/>
              </a:solidFill>
              <a:latin typeface="华文新魏" pitchFamily="2" charset="-122"/>
              <a:ea typeface="华文新魏" pitchFamily="2" charset="-122"/>
            </a:endParaRPr>
          </a:p>
          <a:p>
            <a:pPr eaLnBrk="1" hangingPunct="1">
              <a:defRPr/>
            </a:pPr>
            <a:endParaRPr lang="en-US" altLang="zh-CN" b="1" dirty="0">
              <a:latin typeface="华文新魏" pitchFamily="2" charset="-122"/>
              <a:ea typeface="华文新魏" pitchFamily="2" charset="-122"/>
            </a:endParaRPr>
          </a:p>
          <a:p>
            <a:pPr eaLnBrk="1" hangingPunct="1">
              <a:defRPr/>
            </a:pP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介质访问控制方法</a:t>
            </a:r>
            <a:endParaRPr lang="en-US" altLang="zh-CN" b="1" dirty="0">
              <a:latin typeface="华文新魏" pitchFamily="2" charset="-122"/>
              <a:ea typeface="华文新魏" pitchFamily="2" charset="-122"/>
            </a:endParaRPr>
          </a:p>
          <a:p>
            <a:pPr lvl="1" eaLnBrk="1" hangingPunct="1">
              <a:spcAft>
                <a:spcPts val="0"/>
              </a:spcAft>
              <a:defRPr/>
            </a:pPr>
            <a:r>
              <a:rPr lang="zh-CN" altLang="en-US" sz="2400" b="1" dirty="0">
                <a:latin typeface="华文新魏" pitchFamily="2" charset="-122"/>
                <a:ea typeface="华文新魏" pitchFamily="2" charset="-122"/>
              </a:rPr>
              <a:t>集中控制</a:t>
            </a:r>
            <a:endParaRPr lang="en-US" altLang="zh-CN" sz="2400" b="1" dirty="0">
              <a:latin typeface="华文新魏" pitchFamily="2" charset="-122"/>
              <a:ea typeface="华文新魏" pitchFamily="2" charset="-122"/>
            </a:endParaRPr>
          </a:p>
          <a:p>
            <a:pPr lvl="1" eaLnBrk="1" hangingPunct="1">
              <a:spcAft>
                <a:spcPts val="0"/>
              </a:spcAft>
              <a:defRPr/>
            </a:pPr>
            <a:r>
              <a:rPr lang="zh-CN" altLang="zh-CN" sz="2400" b="1" dirty="0">
                <a:latin typeface="华文新魏" pitchFamily="2" charset="-122"/>
                <a:ea typeface="华文新魏" pitchFamily="2" charset="-122"/>
              </a:rPr>
              <a:t>分布式控制</a:t>
            </a:r>
            <a:r>
              <a:rPr lang="en-US" altLang="zh-CN" sz="2400" b="1" dirty="0">
                <a:latin typeface="华文新魏" pitchFamily="2" charset="-122"/>
                <a:ea typeface="华文新魏" pitchFamily="2" charset="-122"/>
              </a:rPr>
              <a:t>  </a:t>
            </a:r>
          </a:p>
          <a:p>
            <a:pPr lvl="1" eaLnBrk="1" hangingPunct="1">
              <a:spcBef>
                <a:spcPts val="0"/>
              </a:spcBef>
              <a:buNone/>
              <a:defRPr/>
            </a:pPr>
            <a:r>
              <a:rPr lang="en-US" altLang="zh-CN" sz="2400" dirty="0">
                <a:latin typeface="华文新魏" pitchFamily="2" charset="-122"/>
                <a:ea typeface="华文新魏" pitchFamily="2" charset="-122"/>
              </a:rPr>
              <a:t>	</a:t>
            </a:r>
            <a:r>
              <a:rPr lang="zh-CN" altLang="zh-CN" sz="2400" b="1" dirty="0">
                <a:latin typeface="华文新魏" pitchFamily="2" charset="-122"/>
                <a:ea typeface="华文新魏" pitchFamily="2" charset="-122"/>
              </a:rPr>
              <a:t>局域网中不存在中心主机，而是由每个主机各自决定是否发送数据，以及出现冲突时如何处理。</a:t>
            </a:r>
            <a:endParaRPr lang="en-US" altLang="zh-CN" sz="2400"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“介质访问控制方法”要解决的三个基本问题：</a:t>
            </a:r>
            <a:endParaRPr lang="en-US" altLang="zh-CN" b="1" dirty="0">
              <a:latin typeface="华文新魏" pitchFamily="2" charset="-122"/>
              <a:ea typeface="华文新魏" pitchFamily="2" charset="-122"/>
            </a:endParaRPr>
          </a:p>
          <a:p>
            <a:pPr eaLnBrk="1" hangingPunct="1">
              <a:spcAft>
                <a:spcPts val="0"/>
              </a:spcAft>
              <a:buFontTx/>
              <a:buNone/>
              <a:defRPr/>
            </a:pPr>
            <a:r>
              <a:rPr lang="zh-CN" altLang="en-US" b="1" dirty="0">
                <a:latin typeface="华文新魏" pitchFamily="2" charset="-122"/>
                <a:ea typeface="华文新魏" pitchFamily="2" charset="-122"/>
              </a:rPr>
              <a:t>     </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 </a:t>
            </a:r>
            <a:r>
              <a:rPr lang="zh-CN" altLang="zh-CN" b="1" dirty="0">
                <a:latin typeface="华文新魏" pitchFamily="2" charset="-122"/>
                <a:ea typeface="华文新魏" pitchFamily="2" charset="-122"/>
              </a:rPr>
              <a:t>什么时候发送数据？</a:t>
            </a:r>
            <a:endParaRPr lang="en-US" altLang="zh-CN" b="1" dirty="0">
              <a:latin typeface="华文新魏" pitchFamily="2" charset="-122"/>
              <a:ea typeface="华文新魏" pitchFamily="2" charset="-122"/>
            </a:endParaRPr>
          </a:p>
          <a:p>
            <a:pPr eaLnBrk="1" hangingPunct="1">
              <a:spcAft>
                <a:spcPts val="0"/>
              </a:spcAft>
              <a:buFontTx/>
              <a:buNone/>
              <a:defRPr/>
            </a:pPr>
            <a:r>
              <a:rPr lang="zh-CN" altLang="en-US" b="1" dirty="0">
                <a:latin typeface="华文新魏" pitchFamily="2" charset="-122"/>
                <a:ea typeface="华文新魏" pitchFamily="2" charset="-122"/>
              </a:rPr>
              <a:t>     </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 </a:t>
            </a:r>
            <a:r>
              <a:rPr lang="zh-CN" altLang="zh-CN" b="1" dirty="0">
                <a:latin typeface="华文新魏" pitchFamily="2" charset="-122"/>
                <a:ea typeface="华文新魏" pitchFamily="2" charset="-122"/>
              </a:rPr>
              <a:t>如何发现冲突？</a:t>
            </a:r>
            <a:endParaRPr lang="en-US" altLang="zh-CN" b="1" dirty="0">
              <a:latin typeface="华文新魏" pitchFamily="2" charset="-122"/>
              <a:ea typeface="华文新魏" pitchFamily="2" charset="-122"/>
            </a:endParaRPr>
          </a:p>
          <a:p>
            <a:pPr eaLnBrk="1" hangingPunct="1">
              <a:spcAft>
                <a:spcPts val="0"/>
              </a:spcAft>
              <a:buFontTx/>
              <a:buNone/>
              <a:defRPr/>
            </a:pPr>
            <a:r>
              <a:rPr lang="zh-CN" altLang="en-US" b="1" dirty="0">
                <a:latin typeface="华文新魏" pitchFamily="2" charset="-122"/>
                <a:ea typeface="华文新魏" pitchFamily="2" charset="-122"/>
              </a:rPr>
              <a:t>     </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 </a:t>
            </a:r>
            <a:r>
              <a:rPr lang="zh-CN" altLang="zh-CN" b="1" dirty="0">
                <a:latin typeface="华文新魏" pitchFamily="2" charset="-122"/>
                <a:ea typeface="华文新魏" pitchFamily="2" charset="-122"/>
              </a:rPr>
              <a:t>出现冲突怎么办？</a:t>
            </a:r>
          </a:p>
          <a:p>
            <a:pPr eaLnBrk="1" hangingPunct="1">
              <a:buFontTx/>
              <a:buNone/>
              <a:defRPr/>
            </a:pPr>
            <a:endParaRPr lang="zh-CN" altLang="en-US" b="1" u="sng" dirty="0">
              <a:solidFill>
                <a:schemeClr val="accent6"/>
              </a:solidFill>
              <a:ea typeface="华文新魏" pitchFamily="2" charset="-122"/>
            </a:endParaRPr>
          </a:p>
        </p:txBody>
      </p:sp>
      <p:sp>
        <p:nvSpPr>
          <p:cNvPr id="15364" name="页脚占位符 3"/>
          <p:cNvSpPr>
            <a:spLocks noGrp="1"/>
          </p:cNvSpPr>
          <p:nvPr>
            <p:ph type="ftr" sz="quarter" idx="11"/>
          </p:nvPr>
        </p:nvSpPr>
        <p:spPr>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4</a:t>
            </a:r>
            <a:r>
              <a:rPr lang="zh-CN" altLang="en-US" dirty="0">
                <a:solidFill>
                  <a:srgbClr val="3333CC"/>
                </a:solidFill>
              </a:rPr>
              <a:t>章 介质访问控制子层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BA35FA61-BFC5-4058-B149-FBDFF432DBB7}" type="slidenum">
              <a:rPr lang="zh-CN" altLang="en-US">
                <a:solidFill>
                  <a:srgbClr val="000000"/>
                </a:solidFill>
              </a:rPr>
              <a:pPr>
                <a:defRPr/>
              </a:pPr>
              <a:t>5</a:t>
            </a:fld>
            <a:endParaRPr lang="en-US" altLang="zh-CN">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3568" y="764704"/>
            <a:ext cx="7772400" cy="5114925"/>
          </a:xfrm>
        </p:spPr>
        <p:txBody>
          <a:bodyPr/>
          <a:lstStyle/>
          <a:p>
            <a:pPr eaLnBrk="1" hangingPunct="1">
              <a:buFontTx/>
              <a:buNone/>
              <a:defRPr/>
            </a:pPr>
            <a:r>
              <a:rPr lang="zh-CN" altLang="zh-CN" sz="3600" b="1" u="sng" dirty="0">
                <a:solidFill>
                  <a:schemeClr val="accent6"/>
                </a:solidFill>
                <a:ea typeface="华文新魏" pitchFamily="2" charset="-122"/>
              </a:rPr>
              <a:t>源路由网桥</a:t>
            </a:r>
            <a:endParaRPr lang="en-US" altLang="zh-CN" sz="3600" b="1" u="sng" dirty="0">
              <a:solidFill>
                <a:schemeClr val="accent6"/>
              </a:solidFill>
              <a:ea typeface="华文新魏" pitchFamily="2" charset="-122"/>
            </a:endParaRPr>
          </a:p>
          <a:p>
            <a:pPr eaLnBrk="1" hangingPunct="1">
              <a:defRPr/>
            </a:pPr>
            <a:r>
              <a:rPr lang="zh-CN" altLang="zh-CN" b="1" dirty="0">
                <a:ea typeface="华文新魏" pitchFamily="2" charset="-122"/>
              </a:rPr>
              <a:t>源路由网桥由发送帧的源主机负责路由选择。</a:t>
            </a:r>
            <a:endParaRPr lang="en-US" altLang="zh-CN" b="1" dirty="0">
              <a:ea typeface="华文新魏" pitchFamily="2" charset="-122"/>
            </a:endParaRPr>
          </a:p>
          <a:p>
            <a:pPr eaLnBrk="1" hangingPunct="1">
              <a:defRPr/>
            </a:pPr>
            <a:r>
              <a:rPr lang="zh-CN" altLang="zh-CN" b="1" dirty="0">
                <a:ea typeface="华文新魏" pitchFamily="2" charset="-122"/>
              </a:rPr>
              <a:t>每个主机在发送帧时，将详细的路由信息写在帧头部，网桥根据源主机确定的路由转发帧。</a:t>
            </a:r>
            <a:endParaRPr lang="en-US" altLang="zh-CN" b="1" dirty="0">
              <a:ea typeface="华文新魏" pitchFamily="2" charset="-122"/>
            </a:endParaRPr>
          </a:p>
          <a:p>
            <a:pPr eaLnBrk="1" hangingPunct="1">
              <a:defRPr/>
            </a:pPr>
            <a:r>
              <a:rPr lang="zh-CN" altLang="zh-CN" b="1" dirty="0">
                <a:ea typeface="华文新魏" pitchFamily="2" charset="-122"/>
              </a:rPr>
              <a:t>为了发现合适的路由，源主机以广播方式向目的主机发送用于探测的发现帧。</a:t>
            </a:r>
            <a:endParaRPr lang="en-US" altLang="zh-CN" b="1" dirty="0">
              <a:ea typeface="华文新魏" pitchFamily="2" charset="-122"/>
            </a:endParaRPr>
          </a:p>
          <a:p>
            <a:pPr eaLnBrk="1" hangingPunct="1">
              <a:defRPr/>
            </a:pPr>
            <a:r>
              <a:rPr lang="zh-CN" altLang="zh-CN" b="1" dirty="0">
                <a:ea typeface="华文新魏" pitchFamily="2" charset="-122"/>
              </a:rPr>
              <a:t>源主机得到这些路由信息后，从可能的路由中选择出一个最佳路由。</a:t>
            </a:r>
            <a:endParaRPr lang="en-US" altLang="zh-CN" b="1" dirty="0">
              <a:ea typeface="华文新魏" pitchFamily="2" charset="-122"/>
            </a:endParaRPr>
          </a:p>
          <a:p>
            <a:pPr eaLnBrk="1" hangingPunct="1">
              <a:defRPr/>
            </a:pPr>
            <a:r>
              <a:rPr lang="zh-CN" altLang="zh-CN" b="1" dirty="0">
                <a:ea typeface="华文新魏" pitchFamily="2" charset="-122"/>
              </a:rPr>
              <a:t>常用的方法是：如果有超过一条的路径，源主机将选择经过的中间经过的网桥跳数最少的路径。</a:t>
            </a:r>
            <a:endParaRPr lang="zh-CN" altLang="en-US" b="1" u="sng" dirty="0">
              <a:ea typeface="华文新魏" pitchFamily="2" charset="-122"/>
            </a:endParaRPr>
          </a:p>
        </p:txBody>
      </p:sp>
      <p:sp>
        <p:nvSpPr>
          <p:cNvPr id="60420"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C9717EE-EA76-4154-87D3-BF60BFC621C8}" type="slidenum">
              <a:rPr lang="zh-CN" altLang="en-US">
                <a:solidFill>
                  <a:srgbClr val="000000"/>
                </a:solidFill>
              </a:rPr>
              <a:pPr>
                <a:defRPr/>
              </a:pPr>
              <a:t>50</a:t>
            </a:fld>
            <a:endParaRPr lang="en-US" altLang="zh-CN">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548680"/>
            <a:ext cx="7920235" cy="5187950"/>
          </a:xfrm>
        </p:spPr>
        <p:txBody>
          <a:bodyPr/>
          <a:lstStyle/>
          <a:p>
            <a:pPr eaLnBrk="1" hangingPunct="1">
              <a:buFontTx/>
              <a:buNone/>
              <a:defRPr/>
            </a:pPr>
            <a:r>
              <a:rPr lang="zh-CN" altLang="zh-CN" sz="3600" b="1" u="sng" dirty="0">
                <a:solidFill>
                  <a:schemeClr val="accent6"/>
                </a:solidFill>
                <a:latin typeface="华文新魏" pitchFamily="2" charset="-122"/>
                <a:ea typeface="华文新魏" pitchFamily="2" charset="-122"/>
              </a:rPr>
              <a:t>透明网桥</a:t>
            </a:r>
            <a:endParaRPr lang="en-US" altLang="zh-CN" sz="3600" b="1" u="sng" dirty="0">
              <a:solidFill>
                <a:schemeClr val="accent6"/>
              </a:solidFill>
              <a:latin typeface="华文新魏" pitchFamily="2" charset="-122"/>
              <a:ea typeface="华文新魏" pitchFamily="2" charset="-122"/>
            </a:endParaRPr>
          </a:p>
          <a:p>
            <a:pPr eaLnBrk="1" hangingPunct="1">
              <a:buFontTx/>
              <a:buNone/>
              <a:defRPr/>
            </a:pPr>
            <a:endParaRPr lang="en-US" altLang="zh-CN" sz="800" b="1" dirty="0">
              <a:solidFill>
                <a:schemeClr val="accent6"/>
              </a:solidFill>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用透明网桥互联局域网时，网桥的转发表开始是空的。网桥采取与交换机</a:t>
            </a:r>
            <a:r>
              <a:rPr lang="zh-CN" altLang="en-US" b="1" dirty="0">
                <a:latin typeface="华文新魏" pitchFamily="2" charset="-122"/>
                <a:ea typeface="华文新魏" pitchFamily="2" charset="-122"/>
              </a:rPr>
              <a:t>采取</a:t>
            </a:r>
            <a:r>
              <a:rPr lang="zh-CN" altLang="zh-CN" b="1" dirty="0">
                <a:latin typeface="华文新魏" pitchFamily="2" charset="-122"/>
                <a:ea typeface="华文新魏" pitchFamily="2" charset="-122"/>
              </a:rPr>
              <a:t>自学习方法</a:t>
            </a:r>
            <a:r>
              <a:rPr lang="zh-CN" altLang="en-US" b="1" dirty="0">
                <a:latin typeface="华文新魏" pitchFamily="2" charset="-122"/>
                <a:ea typeface="华文新魏" pitchFamily="2" charset="-122"/>
              </a:rPr>
              <a:t>，</a:t>
            </a:r>
            <a:r>
              <a:rPr lang="zh-CN" altLang="zh-CN" b="1" dirty="0">
                <a:latin typeface="华文新魏" pitchFamily="2" charset="-122"/>
                <a:ea typeface="华文新魏" pitchFamily="2" charset="-122"/>
              </a:rPr>
              <a:t>在转发帧的过程中，逐渐将建立和更新转发表。</a:t>
            </a:r>
            <a:endParaRPr lang="en-US" altLang="zh-CN" b="1" dirty="0">
              <a:latin typeface="华文新魏" pitchFamily="2" charset="-122"/>
              <a:ea typeface="华文新魏" pitchFamily="2" charset="-122"/>
            </a:endParaRPr>
          </a:p>
          <a:p>
            <a:pPr eaLnBrk="1" hangingPunct="1">
              <a:defRPr/>
            </a:pPr>
            <a:endParaRPr lang="en-US" altLang="zh-CN" sz="800"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透明网桥通过自学习算法生成和维护网桥转发表，是一种即插即用的局域网互联设备</a:t>
            </a:r>
            <a:r>
              <a:rPr lang="zh-CN" altLang="en-US" dirty="0">
                <a:latin typeface="华文新魏" pitchFamily="2" charset="-122"/>
                <a:ea typeface="华文新魏" pitchFamily="2" charset="-122"/>
              </a:rPr>
              <a:t>，其标准是 </a:t>
            </a:r>
            <a:r>
              <a:rPr lang="en-US" altLang="zh-CN" dirty="0">
                <a:latin typeface="华文新魏" pitchFamily="2" charset="-122"/>
                <a:ea typeface="华文新魏" pitchFamily="2" charset="-122"/>
              </a:rPr>
              <a:t>IEEE 802.1D</a:t>
            </a:r>
          </a:p>
          <a:p>
            <a:pPr eaLnBrk="1" hangingPunct="1">
              <a:defRPr/>
            </a:pPr>
            <a:endParaRPr lang="en-US" altLang="zh-CN" sz="800" b="1" dirty="0">
              <a:latin typeface="华文新魏" pitchFamily="2" charset="-122"/>
              <a:ea typeface="华文新魏" pitchFamily="2" charset="-122"/>
            </a:endParaRPr>
          </a:p>
          <a:p>
            <a:pPr eaLnBrk="1" hangingPunct="1">
              <a:defRPr/>
            </a:pPr>
            <a:r>
              <a:rPr lang="zh-CN" altLang="zh-CN" b="1" dirty="0">
                <a:latin typeface="华文新魏" pitchFamily="2" charset="-122"/>
                <a:ea typeface="华文新魏" pitchFamily="2" charset="-122"/>
              </a:rPr>
              <a:t>局域网的主机不负责帧传输路径的选择。互联的局域网主机不需要知道网桥的存在，也不需要了解网桥之间的连接关系，网桥对主机是透明的。</a:t>
            </a:r>
            <a:endParaRPr lang="zh-CN" altLang="en-US" b="1" u="sng" dirty="0">
              <a:latin typeface="华文新魏" pitchFamily="2" charset="-122"/>
              <a:ea typeface="华文新魏" pitchFamily="2" charset="-122"/>
            </a:endParaRPr>
          </a:p>
        </p:txBody>
      </p:sp>
      <p:sp>
        <p:nvSpPr>
          <p:cNvPr id="61444"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05A088A-B341-4833-A9B6-F5D4FB46E144}" type="slidenum">
              <a:rPr lang="zh-CN" altLang="en-US">
                <a:solidFill>
                  <a:srgbClr val="000000"/>
                </a:solidFill>
              </a:rPr>
              <a:pPr>
                <a:defRPr/>
              </a:pPr>
              <a:t>51</a:t>
            </a:fld>
            <a:endParaRPr lang="en-US" altLang="zh-CN">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body" idx="1"/>
          </p:nvPr>
        </p:nvSpPr>
        <p:spPr>
          <a:xfrm>
            <a:off x="323528" y="1700808"/>
            <a:ext cx="8281987" cy="4321175"/>
          </a:xfrm>
        </p:spPr>
        <p:txBody>
          <a:bodyPr/>
          <a:lstStyle/>
          <a:p>
            <a:pPr eaLnBrk="1" hangingPunct="1"/>
            <a:r>
              <a:rPr lang="zh-CN" altLang="en-US" dirty="0">
                <a:latin typeface="华文新魏" pitchFamily="2" charset="-122"/>
                <a:ea typeface="华文新魏" pitchFamily="2" charset="-122"/>
              </a:rPr>
              <a:t>若从 </a:t>
            </a:r>
            <a:r>
              <a:rPr lang="en-US" altLang="zh-CN" dirty="0">
                <a:latin typeface="华文新魏" pitchFamily="2" charset="-122"/>
                <a:ea typeface="华文新魏" pitchFamily="2" charset="-122"/>
              </a:rPr>
              <a:t>A </a:t>
            </a:r>
            <a:r>
              <a:rPr lang="zh-CN" altLang="en-US" dirty="0">
                <a:latin typeface="华文新魏" pitchFamily="2" charset="-122"/>
                <a:ea typeface="华文新魏" pitchFamily="2" charset="-122"/>
              </a:rPr>
              <a:t>发出的帧从接口 </a:t>
            </a:r>
            <a:r>
              <a:rPr lang="en-US" altLang="zh-CN" dirty="0">
                <a:latin typeface="华文新魏" pitchFamily="2" charset="-122"/>
                <a:ea typeface="华文新魏" pitchFamily="2" charset="-122"/>
              </a:rPr>
              <a:t>x </a:t>
            </a:r>
            <a:r>
              <a:rPr lang="zh-CN" altLang="en-US" dirty="0">
                <a:latin typeface="华文新魏" pitchFamily="2" charset="-122"/>
                <a:ea typeface="华文新魏" pitchFamily="2" charset="-122"/>
              </a:rPr>
              <a:t>进入了某网桥，那么从这个接口出发沿相反方向一定可把一个帧传送到 </a:t>
            </a:r>
            <a:r>
              <a:rPr lang="en-US" altLang="zh-CN" dirty="0">
                <a:latin typeface="华文新魏" pitchFamily="2" charset="-122"/>
                <a:ea typeface="华文新魏" pitchFamily="2" charset="-122"/>
              </a:rPr>
              <a:t>A</a:t>
            </a:r>
            <a:r>
              <a:rPr lang="zh-CN" altLang="en-US" dirty="0">
                <a:latin typeface="华文新魏" pitchFamily="2" charset="-122"/>
                <a:ea typeface="华文新魏" pitchFamily="2" charset="-122"/>
              </a:rPr>
              <a:t>。</a:t>
            </a:r>
          </a:p>
          <a:p>
            <a:pPr eaLnBrk="1" hangingPunct="1"/>
            <a:r>
              <a:rPr lang="zh-CN" altLang="en-US" dirty="0">
                <a:latin typeface="华文新魏" pitchFamily="2" charset="-122"/>
                <a:ea typeface="华文新魏" pitchFamily="2" charset="-122"/>
              </a:rPr>
              <a:t>网桥每收到一个帧，就记下其源地址和进入网桥的接口，作为转发表中的一个项目。</a:t>
            </a:r>
          </a:p>
          <a:p>
            <a:pPr eaLnBrk="1" hangingPunct="1"/>
            <a:r>
              <a:rPr lang="zh-CN" altLang="en-US" dirty="0">
                <a:latin typeface="华文新魏" pitchFamily="2" charset="-122"/>
                <a:ea typeface="华文新魏" pitchFamily="2" charset="-122"/>
              </a:rPr>
              <a:t>在建立转发表时是把帧首部中的源地址写在“地址”这一栏的下面。</a:t>
            </a:r>
          </a:p>
          <a:p>
            <a:pPr eaLnBrk="1" hangingPunct="1"/>
            <a:r>
              <a:rPr lang="zh-CN" altLang="en-US" dirty="0">
                <a:latin typeface="华文新魏" pitchFamily="2" charset="-122"/>
                <a:ea typeface="华文新魏" pitchFamily="2" charset="-122"/>
              </a:rPr>
              <a:t>在转发帧时，则是根据收到的帧首部中的目的地址来转发的。这时就把在“地址”栏下面已经记下的源地址当作目的地址，而把记下的进入接口当作转发接口。</a:t>
            </a:r>
          </a:p>
        </p:txBody>
      </p:sp>
      <p:sp>
        <p:nvSpPr>
          <p:cNvPr id="121859"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186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1861" name="Rectangle 5"/>
          <p:cNvSpPr>
            <a:spLocks noGrp="1" noChangeArrowheads="1"/>
          </p:cNvSpPr>
          <p:nvPr>
            <p:ph type="title"/>
          </p:nvPr>
        </p:nvSpPr>
        <p:spPr>
          <a:xfrm>
            <a:off x="251520" y="0"/>
            <a:ext cx="8116887" cy="1462087"/>
          </a:xfrm>
        </p:spPr>
        <p:txBody>
          <a:bodyPr/>
          <a:lstStyle/>
          <a:p>
            <a:pPr algn="l" eaLnBrk="1" hangingPunct="1"/>
            <a:r>
              <a:rPr lang="zh-CN" altLang="en-US" sz="3200" u="sng" dirty="0"/>
              <a:t>透明网桥</a:t>
            </a:r>
            <a:r>
              <a:rPr lang="zh-CN" altLang="en-US" sz="3200" u="sng" dirty="0">
                <a:solidFill>
                  <a:srgbClr val="FF0000"/>
                </a:solidFill>
              </a:rPr>
              <a:t>自学习算法</a:t>
            </a:r>
            <a:br>
              <a:rPr lang="en-US" altLang="zh-CN" sz="3200" u="sng" dirty="0">
                <a:solidFill>
                  <a:srgbClr val="FF0000"/>
                </a:solidFill>
              </a:rPr>
            </a:br>
            <a:r>
              <a:rPr lang="zh-CN" altLang="en-US" sz="3200" u="sng" dirty="0"/>
              <a:t>处理收到的帧和建立转发表 </a:t>
            </a:r>
          </a:p>
        </p:txBody>
      </p:sp>
      <p:sp>
        <p:nvSpPr>
          <p:cNvPr id="121862" name="日期占位符 6"/>
          <p:cNvSpPr>
            <a:spLocks noGrp="1"/>
          </p:cNvSpPr>
          <p:nvPr>
            <p:ph type="dt" sz="quarter" idx="11"/>
          </p:nvPr>
        </p:nvSpPr>
        <p:spPr>
          <a:noFill/>
        </p:spPr>
        <p:txBody>
          <a:bodyPr/>
          <a:lstStyle/>
          <a:p>
            <a:fld id="{F4ABDCEF-3BAB-4312-943D-145280489629}" type="datetime1">
              <a:rPr lang="zh-CN" altLang="en-US" smtClean="0"/>
              <a:pPr/>
              <a:t>2018/1/14</a:t>
            </a:fld>
            <a:endParaRPr lang="en-US" altLang="zh-CN"/>
          </a:p>
        </p:txBody>
      </p:sp>
      <p:sp>
        <p:nvSpPr>
          <p:cNvPr id="121863" name="灯片编号占位符 7"/>
          <p:cNvSpPr>
            <a:spLocks noGrp="1"/>
          </p:cNvSpPr>
          <p:nvPr>
            <p:ph type="sldNum" sz="quarter" idx="12"/>
          </p:nvPr>
        </p:nvSpPr>
        <p:spPr>
          <a:noFill/>
        </p:spPr>
        <p:txBody>
          <a:bodyPr/>
          <a:lstStyle/>
          <a:p>
            <a:fld id="{6F27D881-B1D0-40A5-9D5C-03B59B0E5702}" type="slidenum">
              <a:rPr lang="en-US" altLang="zh-CN" smtClean="0"/>
              <a:pPr/>
              <a:t>52</a:t>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6"/>
          <p:cNvSpPr>
            <a:spLocks noChangeArrowheads="1"/>
          </p:cNvSpPr>
          <p:nvPr/>
        </p:nvSpPr>
        <p:spPr bwMode="auto">
          <a:xfrm>
            <a:off x="2224088" y="3949700"/>
            <a:ext cx="1490794" cy="408317"/>
          </a:xfrm>
          <a:prstGeom prst="rect">
            <a:avLst/>
          </a:prstGeom>
          <a:noFill/>
          <a:ln w="12700">
            <a:noFill/>
            <a:miter lim="800000"/>
            <a:headEnd/>
            <a:tailEnd/>
          </a:ln>
        </p:spPr>
        <p:txBody>
          <a:bodyPr wrap="none" lIns="90488" tIns="44450" rIns="90488" bIns="44450">
            <a:spAutoFit/>
          </a:bodyPr>
          <a:lstStyle/>
          <a:p>
            <a:pPr defTabSz="762000" eaLnBrk="0" hangingPunct="0">
              <a:lnSpc>
                <a:spcPct val="115000"/>
              </a:lnSpc>
            </a:pPr>
            <a:r>
              <a:rPr kumimoji="1" lang="zh-CN" altLang="en-US" sz="1800" b="1">
                <a:latin typeface="Arial" pitchFamily="34" charset="0"/>
                <a:ea typeface="黑体" pitchFamily="49" charset="-122"/>
              </a:rPr>
              <a:t>地址      接口</a:t>
            </a:r>
            <a:endParaRPr kumimoji="1" lang="zh-CN" altLang="en-US" sz="1800" b="1" baseline="-25000">
              <a:latin typeface="Arial" pitchFamily="34" charset="0"/>
              <a:ea typeface="黑体" pitchFamily="49" charset="-122"/>
            </a:endParaRPr>
          </a:p>
        </p:txBody>
      </p:sp>
      <p:sp>
        <p:nvSpPr>
          <p:cNvPr id="122883" name="Rectangle 4"/>
          <p:cNvSpPr>
            <a:spLocks noGrp="1" noChangeArrowheads="1"/>
          </p:cNvSpPr>
          <p:nvPr>
            <p:ph type="title"/>
          </p:nvPr>
        </p:nvSpPr>
        <p:spPr>
          <a:xfrm>
            <a:off x="539552" y="0"/>
            <a:ext cx="8208912" cy="1462087"/>
          </a:xfrm>
        </p:spPr>
        <p:txBody>
          <a:bodyPr/>
          <a:lstStyle/>
          <a:p>
            <a:pPr algn="ctr" eaLnBrk="1" hangingPunct="1"/>
            <a:r>
              <a:rPr lang="zh-CN" altLang="en-US" dirty="0"/>
              <a:t>透明网桥转发表的建立过程举例</a:t>
            </a:r>
          </a:p>
        </p:txBody>
      </p:sp>
      <p:sp>
        <p:nvSpPr>
          <p:cNvPr id="122884" name="Line 5"/>
          <p:cNvSpPr>
            <a:spLocks noChangeShapeType="1"/>
          </p:cNvSpPr>
          <p:nvPr/>
        </p:nvSpPr>
        <p:spPr bwMode="auto">
          <a:xfrm>
            <a:off x="5099050" y="2630488"/>
            <a:ext cx="0" cy="592137"/>
          </a:xfrm>
          <a:prstGeom prst="line">
            <a:avLst/>
          </a:prstGeom>
          <a:noFill/>
          <a:ln w="28575">
            <a:solidFill>
              <a:schemeClr val="folHlink"/>
            </a:solidFill>
            <a:round/>
            <a:headEnd/>
            <a:tailEnd/>
          </a:ln>
        </p:spPr>
        <p:txBody>
          <a:bodyPr wrap="none" anchor="ctr"/>
          <a:lstStyle/>
          <a:p>
            <a:endParaRPr lang="zh-CN" altLang="en-US" b="1"/>
          </a:p>
        </p:txBody>
      </p:sp>
      <p:sp>
        <p:nvSpPr>
          <p:cNvPr id="122885" name="Line 7"/>
          <p:cNvSpPr>
            <a:spLocks noChangeShapeType="1"/>
          </p:cNvSpPr>
          <p:nvPr/>
        </p:nvSpPr>
        <p:spPr bwMode="auto">
          <a:xfrm>
            <a:off x="8631238" y="2647950"/>
            <a:ext cx="0" cy="590550"/>
          </a:xfrm>
          <a:prstGeom prst="line">
            <a:avLst/>
          </a:prstGeom>
          <a:noFill/>
          <a:ln w="28575">
            <a:solidFill>
              <a:schemeClr val="folHlink"/>
            </a:solidFill>
            <a:round/>
            <a:headEnd/>
            <a:tailEnd/>
          </a:ln>
        </p:spPr>
        <p:txBody>
          <a:bodyPr wrap="none" anchor="ctr"/>
          <a:lstStyle/>
          <a:p>
            <a:endParaRPr lang="zh-CN" altLang="en-US" b="1"/>
          </a:p>
        </p:txBody>
      </p:sp>
      <p:sp>
        <p:nvSpPr>
          <p:cNvPr id="122886" name="Line 8"/>
          <p:cNvSpPr>
            <a:spLocks noChangeShapeType="1"/>
          </p:cNvSpPr>
          <p:nvPr/>
        </p:nvSpPr>
        <p:spPr bwMode="auto">
          <a:xfrm flipV="1">
            <a:off x="6872288" y="2655888"/>
            <a:ext cx="2024062" cy="4762"/>
          </a:xfrm>
          <a:prstGeom prst="line">
            <a:avLst/>
          </a:prstGeom>
          <a:noFill/>
          <a:ln w="28575">
            <a:solidFill>
              <a:schemeClr val="folHlink"/>
            </a:solidFill>
            <a:round/>
            <a:headEnd/>
            <a:tailEnd/>
          </a:ln>
        </p:spPr>
        <p:txBody>
          <a:bodyPr wrap="none" anchor="ctr"/>
          <a:lstStyle/>
          <a:p>
            <a:endParaRPr lang="zh-CN" altLang="en-US" b="1"/>
          </a:p>
        </p:txBody>
      </p:sp>
      <p:sp>
        <p:nvSpPr>
          <p:cNvPr id="122887" name="Rectangle 9"/>
          <p:cNvSpPr>
            <a:spLocks noChangeArrowheads="1"/>
          </p:cNvSpPr>
          <p:nvPr/>
        </p:nvSpPr>
        <p:spPr bwMode="auto">
          <a:xfrm>
            <a:off x="8848725" y="2576513"/>
            <a:ext cx="115888" cy="123825"/>
          </a:xfrm>
          <a:prstGeom prst="rect">
            <a:avLst/>
          </a:prstGeom>
          <a:solidFill>
            <a:schemeClr val="folHlink"/>
          </a:solidFill>
          <a:ln w="12700">
            <a:solidFill>
              <a:schemeClr val="folHlink"/>
            </a:solidFill>
            <a:miter lim="800000"/>
            <a:headEnd/>
            <a:tailEnd/>
          </a:ln>
        </p:spPr>
        <p:txBody>
          <a:bodyPr wrap="none" anchor="ctr"/>
          <a:lstStyle/>
          <a:p>
            <a:endParaRPr lang="zh-CN" altLang="en-US" b="1"/>
          </a:p>
        </p:txBody>
      </p:sp>
      <p:sp>
        <p:nvSpPr>
          <p:cNvPr id="122888" name="Line 10"/>
          <p:cNvSpPr>
            <a:spLocks noChangeShapeType="1"/>
          </p:cNvSpPr>
          <p:nvPr/>
        </p:nvSpPr>
        <p:spPr bwMode="auto">
          <a:xfrm>
            <a:off x="7480300" y="2660650"/>
            <a:ext cx="0" cy="565150"/>
          </a:xfrm>
          <a:prstGeom prst="line">
            <a:avLst/>
          </a:prstGeom>
          <a:noFill/>
          <a:ln w="28575">
            <a:solidFill>
              <a:schemeClr val="folHlink"/>
            </a:solidFill>
            <a:round/>
            <a:headEnd/>
            <a:tailEnd/>
          </a:ln>
        </p:spPr>
        <p:txBody>
          <a:bodyPr wrap="none" anchor="ctr"/>
          <a:lstStyle/>
          <a:p>
            <a:endParaRPr lang="zh-CN" altLang="en-US" b="1"/>
          </a:p>
        </p:txBody>
      </p:sp>
      <p:pic>
        <p:nvPicPr>
          <p:cNvPr id="122889" name="Picture 11"/>
          <p:cNvPicPr>
            <a:picLocks noChangeArrowheads="1"/>
          </p:cNvPicPr>
          <p:nvPr/>
        </p:nvPicPr>
        <p:blipFill>
          <a:blip r:embed="rId2" cstate="print"/>
          <a:srcRect/>
          <a:stretch>
            <a:fillRect/>
          </a:stretch>
        </p:blipFill>
        <p:spPr bwMode="auto">
          <a:xfrm>
            <a:off x="7200900" y="3195638"/>
            <a:ext cx="560388" cy="595312"/>
          </a:xfrm>
          <a:prstGeom prst="rect">
            <a:avLst/>
          </a:prstGeom>
          <a:noFill/>
          <a:ln w="9525">
            <a:noFill/>
            <a:miter lim="800000"/>
            <a:headEnd/>
            <a:tailEnd/>
          </a:ln>
        </p:spPr>
      </p:pic>
      <p:pic>
        <p:nvPicPr>
          <p:cNvPr id="122890" name="Picture 12"/>
          <p:cNvPicPr>
            <a:picLocks noChangeArrowheads="1"/>
          </p:cNvPicPr>
          <p:nvPr/>
        </p:nvPicPr>
        <p:blipFill>
          <a:blip r:embed="rId2" cstate="print"/>
          <a:srcRect/>
          <a:stretch>
            <a:fillRect/>
          </a:stretch>
        </p:blipFill>
        <p:spPr bwMode="auto">
          <a:xfrm>
            <a:off x="8328025" y="3192463"/>
            <a:ext cx="560388" cy="596900"/>
          </a:xfrm>
          <a:prstGeom prst="rect">
            <a:avLst/>
          </a:prstGeom>
          <a:noFill/>
          <a:ln w="9525">
            <a:noFill/>
            <a:miter lim="800000"/>
            <a:headEnd/>
            <a:tailEnd/>
          </a:ln>
        </p:spPr>
      </p:pic>
      <p:sp>
        <p:nvSpPr>
          <p:cNvPr id="122891" name="Line 13"/>
          <p:cNvSpPr>
            <a:spLocks noChangeShapeType="1"/>
          </p:cNvSpPr>
          <p:nvPr/>
        </p:nvSpPr>
        <p:spPr bwMode="auto">
          <a:xfrm>
            <a:off x="3351213" y="2643188"/>
            <a:ext cx="2509837" cy="1587"/>
          </a:xfrm>
          <a:prstGeom prst="line">
            <a:avLst/>
          </a:prstGeom>
          <a:noFill/>
          <a:ln w="28575">
            <a:solidFill>
              <a:schemeClr val="folHlink"/>
            </a:solidFill>
            <a:round/>
            <a:headEnd/>
            <a:tailEnd/>
          </a:ln>
        </p:spPr>
        <p:txBody>
          <a:bodyPr wrap="none" anchor="ctr"/>
          <a:lstStyle/>
          <a:p>
            <a:endParaRPr lang="zh-CN" altLang="en-US" b="1"/>
          </a:p>
        </p:txBody>
      </p:sp>
      <p:sp>
        <p:nvSpPr>
          <p:cNvPr id="122892" name="Line 14"/>
          <p:cNvSpPr>
            <a:spLocks noChangeShapeType="1"/>
          </p:cNvSpPr>
          <p:nvPr/>
        </p:nvSpPr>
        <p:spPr bwMode="auto">
          <a:xfrm>
            <a:off x="4043363" y="2643188"/>
            <a:ext cx="0" cy="566737"/>
          </a:xfrm>
          <a:prstGeom prst="line">
            <a:avLst/>
          </a:prstGeom>
          <a:noFill/>
          <a:ln w="28575">
            <a:solidFill>
              <a:schemeClr val="folHlink"/>
            </a:solidFill>
            <a:round/>
            <a:headEnd/>
            <a:tailEnd/>
          </a:ln>
        </p:spPr>
        <p:txBody>
          <a:bodyPr wrap="none" anchor="ctr"/>
          <a:lstStyle/>
          <a:p>
            <a:endParaRPr lang="zh-CN" altLang="en-US" b="1"/>
          </a:p>
        </p:txBody>
      </p:sp>
      <p:pic>
        <p:nvPicPr>
          <p:cNvPr id="122893" name="Picture 15"/>
          <p:cNvPicPr>
            <a:picLocks noChangeArrowheads="1"/>
          </p:cNvPicPr>
          <p:nvPr/>
        </p:nvPicPr>
        <p:blipFill>
          <a:blip r:embed="rId2" cstate="print"/>
          <a:srcRect/>
          <a:stretch>
            <a:fillRect/>
          </a:stretch>
        </p:blipFill>
        <p:spPr bwMode="auto">
          <a:xfrm>
            <a:off x="3765550" y="3178175"/>
            <a:ext cx="560388" cy="595313"/>
          </a:xfrm>
          <a:prstGeom prst="rect">
            <a:avLst/>
          </a:prstGeom>
          <a:noFill/>
          <a:ln w="9525">
            <a:noFill/>
            <a:miter lim="800000"/>
            <a:headEnd/>
            <a:tailEnd/>
          </a:ln>
        </p:spPr>
      </p:pic>
      <p:pic>
        <p:nvPicPr>
          <p:cNvPr id="122894" name="Picture 16"/>
          <p:cNvPicPr>
            <a:picLocks noChangeArrowheads="1"/>
          </p:cNvPicPr>
          <p:nvPr/>
        </p:nvPicPr>
        <p:blipFill>
          <a:blip r:embed="rId2" cstate="print"/>
          <a:srcRect/>
          <a:stretch>
            <a:fillRect/>
          </a:stretch>
        </p:blipFill>
        <p:spPr bwMode="auto">
          <a:xfrm>
            <a:off x="4806950" y="3176588"/>
            <a:ext cx="560388" cy="595312"/>
          </a:xfrm>
          <a:prstGeom prst="rect">
            <a:avLst/>
          </a:prstGeom>
          <a:noFill/>
          <a:ln w="9525">
            <a:noFill/>
            <a:miter lim="800000"/>
            <a:headEnd/>
            <a:tailEnd/>
          </a:ln>
        </p:spPr>
      </p:pic>
      <p:sp>
        <p:nvSpPr>
          <p:cNvPr id="122895" name="Line 17"/>
          <p:cNvSpPr>
            <a:spLocks noChangeShapeType="1"/>
          </p:cNvSpPr>
          <p:nvPr/>
        </p:nvSpPr>
        <p:spPr bwMode="auto">
          <a:xfrm>
            <a:off x="1985963" y="2651125"/>
            <a:ext cx="0" cy="590550"/>
          </a:xfrm>
          <a:prstGeom prst="line">
            <a:avLst/>
          </a:prstGeom>
          <a:noFill/>
          <a:ln w="28575">
            <a:solidFill>
              <a:schemeClr val="folHlink"/>
            </a:solidFill>
            <a:round/>
            <a:headEnd/>
            <a:tailEnd/>
          </a:ln>
        </p:spPr>
        <p:txBody>
          <a:bodyPr wrap="none" anchor="ctr"/>
          <a:lstStyle/>
          <a:p>
            <a:endParaRPr lang="zh-CN" altLang="en-US" b="1"/>
          </a:p>
        </p:txBody>
      </p:sp>
      <p:sp>
        <p:nvSpPr>
          <p:cNvPr id="122896" name="Rectangle 18"/>
          <p:cNvSpPr>
            <a:spLocks noChangeArrowheads="1"/>
          </p:cNvSpPr>
          <p:nvPr/>
        </p:nvSpPr>
        <p:spPr bwMode="auto">
          <a:xfrm>
            <a:off x="174625" y="2598738"/>
            <a:ext cx="115888" cy="122237"/>
          </a:xfrm>
          <a:prstGeom prst="rect">
            <a:avLst/>
          </a:prstGeom>
          <a:solidFill>
            <a:schemeClr val="folHlink"/>
          </a:solidFill>
          <a:ln w="12700">
            <a:solidFill>
              <a:schemeClr val="folHlink"/>
            </a:solidFill>
            <a:miter lim="800000"/>
            <a:headEnd/>
            <a:tailEnd/>
          </a:ln>
        </p:spPr>
        <p:txBody>
          <a:bodyPr wrap="none" anchor="ctr"/>
          <a:lstStyle/>
          <a:p>
            <a:endParaRPr lang="zh-CN" altLang="en-US" b="1"/>
          </a:p>
        </p:txBody>
      </p:sp>
      <p:sp>
        <p:nvSpPr>
          <p:cNvPr id="122897" name="Line 19"/>
          <p:cNvSpPr>
            <a:spLocks noChangeShapeType="1"/>
          </p:cNvSpPr>
          <p:nvPr/>
        </p:nvSpPr>
        <p:spPr bwMode="auto">
          <a:xfrm flipV="1">
            <a:off x="250825" y="2660650"/>
            <a:ext cx="2001838" cy="1588"/>
          </a:xfrm>
          <a:prstGeom prst="line">
            <a:avLst/>
          </a:prstGeom>
          <a:noFill/>
          <a:ln w="28575">
            <a:solidFill>
              <a:schemeClr val="folHlink"/>
            </a:solidFill>
            <a:round/>
            <a:headEnd/>
            <a:tailEnd/>
          </a:ln>
        </p:spPr>
        <p:txBody>
          <a:bodyPr wrap="none" anchor="ctr"/>
          <a:lstStyle/>
          <a:p>
            <a:endParaRPr lang="zh-CN" altLang="en-US" b="1"/>
          </a:p>
        </p:txBody>
      </p:sp>
      <p:sp>
        <p:nvSpPr>
          <p:cNvPr id="122898" name="Line 20"/>
          <p:cNvSpPr>
            <a:spLocks noChangeShapeType="1"/>
          </p:cNvSpPr>
          <p:nvPr/>
        </p:nvSpPr>
        <p:spPr bwMode="auto">
          <a:xfrm>
            <a:off x="642938" y="2662238"/>
            <a:ext cx="0" cy="568325"/>
          </a:xfrm>
          <a:prstGeom prst="line">
            <a:avLst/>
          </a:prstGeom>
          <a:noFill/>
          <a:ln w="28575">
            <a:solidFill>
              <a:schemeClr val="folHlink"/>
            </a:solidFill>
            <a:round/>
            <a:headEnd/>
            <a:tailEnd/>
          </a:ln>
        </p:spPr>
        <p:txBody>
          <a:bodyPr wrap="none" anchor="ctr"/>
          <a:lstStyle/>
          <a:p>
            <a:endParaRPr lang="zh-CN" altLang="en-US" b="1"/>
          </a:p>
        </p:txBody>
      </p:sp>
      <p:pic>
        <p:nvPicPr>
          <p:cNvPr id="122899" name="Picture 21"/>
          <p:cNvPicPr>
            <a:picLocks noChangeArrowheads="1"/>
          </p:cNvPicPr>
          <p:nvPr/>
        </p:nvPicPr>
        <p:blipFill>
          <a:blip r:embed="rId2" cstate="print"/>
          <a:srcRect/>
          <a:stretch>
            <a:fillRect/>
          </a:stretch>
        </p:blipFill>
        <p:spPr bwMode="auto">
          <a:xfrm>
            <a:off x="365125" y="3197225"/>
            <a:ext cx="558800" cy="598488"/>
          </a:xfrm>
          <a:prstGeom prst="rect">
            <a:avLst/>
          </a:prstGeom>
          <a:noFill/>
          <a:ln w="9525">
            <a:noFill/>
            <a:miter lim="800000"/>
            <a:headEnd/>
            <a:tailEnd/>
          </a:ln>
        </p:spPr>
      </p:pic>
      <p:pic>
        <p:nvPicPr>
          <p:cNvPr id="122900" name="Picture 22"/>
          <p:cNvPicPr>
            <a:picLocks noChangeArrowheads="1"/>
          </p:cNvPicPr>
          <p:nvPr/>
        </p:nvPicPr>
        <p:blipFill>
          <a:blip r:embed="rId2" cstate="print"/>
          <a:srcRect/>
          <a:stretch>
            <a:fillRect/>
          </a:stretch>
        </p:blipFill>
        <p:spPr bwMode="auto">
          <a:xfrm>
            <a:off x="1684338" y="3195638"/>
            <a:ext cx="558800" cy="596900"/>
          </a:xfrm>
          <a:prstGeom prst="rect">
            <a:avLst/>
          </a:prstGeom>
          <a:noFill/>
          <a:ln w="9525">
            <a:noFill/>
            <a:miter lim="800000"/>
            <a:headEnd/>
            <a:tailEnd/>
          </a:ln>
        </p:spPr>
      </p:pic>
      <p:sp>
        <p:nvSpPr>
          <p:cNvPr id="122901" name="Rectangle 23"/>
          <p:cNvSpPr>
            <a:spLocks noChangeArrowheads="1"/>
          </p:cNvSpPr>
          <p:nvPr/>
        </p:nvSpPr>
        <p:spPr bwMode="auto">
          <a:xfrm>
            <a:off x="6100763" y="1989138"/>
            <a:ext cx="434415"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B</a:t>
            </a:r>
            <a:r>
              <a:rPr kumimoji="1" lang="en-US" altLang="zh-CN" sz="1800" b="1" baseline="-25000">
                <a:latin typeface="Arial" pitchFamily="34" charset="0"/>
                <a:ea typeface="黑体" pitchFamily="49" charset="-122"/>
              </a:rPr>
              <a:t>2</a:t>
            </a:r>
          </a:p>
        </p:txBody>
      </p:sp>
      <p:pic>
        <p:nvPicPr>
          <p:cNvPr id="122902" name="Picture 24"/>
          <p:cNvPicPr>
            <a:picLocks noChangeArrowheads="1"/>
          </p:cNvPicPr>
          <p:nvPr/>
        </p:nvPicPr>
        <p:blipFill>
          <a:blip r:embed="rId3" cstate="print"/>
          <a:srcRect/>
          <a:stretch>
            <a:fillRect/>
          </a:stretch>
        </p:blipFill>
        <p:spPr bwMode="auto">
          <a:xfrm>
            <a:off x="2224088" y="2085975"/>
            <a:ext cx="1201737" cy="776288"/>
          </a:xfrm>
          <a:prstGeom prst="rect">
            <a:avLst/>
          </a:prstGeom>
          <a:noFill/>
          <a:ln w="12699">
            <a:noFill/>
            <a:miter lim="800000"/>
            <a:headEnd/>
            <a:tailEnd/>
          </a:ln>
        </p:spPr>
      </p:pic>
      <p:pic>
        <p:nvPicPr>
          <p:cNvPr id="122903" name="Picture 25"/>
          <p:cNvPicPr>
            <a:picLocks noChangeArrowheads="1"/>
          </p:cNvPicPr>
          <p:nvPr/>
        </p:nvPicPr>
        <p:blipFill>
          <a:blip r:embed="rId3" cstate="print"/>
          <a:srcRect/>
          <a:stretch>
            <a:fillRect/>
          </a:stretch>
        </p:blipFill>
        <p:spPr bwMode="auto">
          <a:xfrm>
            <a:off x="5700713" y="2085975"/>
            <a:ext cx="1203325" cy="776288"/>
          </a:xfrm>
          <a:prstGeom prst="rect">
            <a:avLst/>
          </a:prstGeom>
          <a:noFill/>
          <a:ln w="12699">
            <a:noFill/>
            <a:miter lim="800000"/>
            <a:headEnd/>
            <a:tailEnd/>
          </a:ln>
        </p:spPr>
      </p:pic>
      <p:sp>
        <p:nvSpPr>
          <p:cNvPr id="122904" name="Rectangle 26"/>
          <p:cNvSpPr>
            <a:spLocks noChangeArrowheads="1"/>
          </p:cNvSpPr>
          <p:nvPr/>
        </p:nvSpPr>
        <p:spPr bwMode="auto">
          <a:xfrm>
            <a:off x="2624138" y="1989138"/>
            <a:ext cx="434415"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B</a:t>
            </a:r>
            <a:r>
              <a:rPr kumimoji="1" lang="en-US" altLang="zh-CN" sz="1800" b="1" baseline="-25000">
                <a:latin typeface="Arial" pitchFamily="34" charset="0"/>
                <a:ea typeface="黑体" pitchFamily="49" charset="-122"/>
              </a:rPr>
              <a:t>1</a:t>
            </a:r>
          </a:p>
        </p:txBody>
      </p:sp>
      <p:sp>
        <p:nvSpPr>
          <p:cNvPr id="122905" name="Rectangle 27"/>
          <p:cNvSpPr>
            <a:spLocks noChangeArrowheads="1"/>
          </p:cNvSpPr>
          <p:nvPr/>
        </p:nvSpPr>
        <p:spPr bwMode="auto">
          <a:xfrm>
            <a:off x="115888" y="3125788"/>
            <a:ext cx="349456"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A</a:t>
            </a:r>
            <a:endParaRPr kumimoji="1" lang="en-US" altLang="zh-CN" sz="1800" b="1" baseline="-25000">
              <a:latin typeface="Arial" pitchFamily="34" charset="0"/>
              <a:ea typeface="黑体" pitchFamily="49" charset="-122"/>
            </a:endParaRPr>
          </a:p>
        </p:txBody>
      </p:sp>
      <p:sp>
        <p:nvSpPr>
          <p:cNvPr id="122906" name="Rectangle 28"/>
          <p:cNvSpPr>
            <a:spLocks noChangeArrowheads="1"/>
          </p:cNvSpPr>
          <p:nvPr/>
        </p:nvSpPr>
        <p:spPr bwMode="auto">
          <a:xfrm>
            <a:off x="1458913" y="3125788"/>
            <a:ext cx="349456"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B</a:t>
            </a:r>
            <a:endParaRPr kumimoji="1" lang="en-US" altLang="zh-CN" sz="1800" b="1" baseline="-25000">
              <a:latin typeface="Arial" pitchFamily="34" charset="0"/>
              <a:ea typeface="黑体" pitchFamily="49" charset="-122"/>
            </a:endParaRPr>
          </a:p>
        </p:txBody>
      </p:sp>
      <p:sp>
        <p:nvSpPr>
          <p:cNvPr id="122907" name="Rectangle 29"/>
          <p:cNvSpPr>
            <a:spLocks noChangeArrowheads="1"/>
          </p:cNvSpPr>
          <p:nvPr/>
        </p:nvSpPr>
        <p:spPr bwMode="auto">
          <a:xfrm>
            <a:off x="3484563" y="3125788"/>
            <a:ext cx="349456"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C</a:t>
            </a:r>
            <a:endParaRPr kumimoji="1" lang="en-US" altLang="zh-CN" sz="1800" b="1" baseline="-25000">
              <a:latin typeface="Arial" pitchFamily="34" charset="0"/>
              <a:ea typeface="黑体" pitchFamily="49" charset="-122"/>
            </a:endParaRPr>
          </a:p>
        </p:txBody>
      </p:sp>
      <p:sp>
        <p:nvSpPr>
          <p:cNvPr id="122908" name="Rectangle 30"/>
          <p:cNvSpPr>
            <a:spLocks noChangeArrowheads="1"/>
          </p:cNvSpPr>
          <p:nvPr/>
        </p:nvSpPr>
        <p:spPr bwMode="auto">
          <a:xfrm>
            <a:off x="4583113" y="3125788"/>
            <a:ext cx="349456"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D</a:t>
            </a:r>
            <a:endParaRPr kumimoji="1" lang="en-US" altLang="zh-CN" sz="1800" b="1" baseline="-25000">
              <a:latin typeface="Arial" pitchFamily="34" charset="0"/>
              <a:ea typeface="黑体" pitchFamily="49" charset="-122"/>
            </a:endParaRPr>
          </a:p>
        </p:txBody>
      </p:sp>
      <p:sp>
        <p:nvSpPr>
          <p:cNvPr id="122909" name="Rectangle 31"/>
          <p:cNvSpPr>
            <a:spLocks noChangeArrowheads="1"/>
          </p:cNvSpPr>
          <p:nvPr/>
        </p:nvSpPr>
        <p:spPr bwMode="auto">
          <a:xfrm>
            <a:off x="6986588" y="3125788"/>
            <a:ext cx="336632"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E</a:t>
            </a:r>
            <a:endParaRPr kumimoji="1" lang="en-US" altLang="zh-CN" sz="1800" b="1" baseline="-25000">
              <a:latin typeface="Arial" pitchFamily="34" charset="0"/>
              <a:ea typeface="黑体" pitchFamily="49" charset="-122"/>
            </a:endParaRPr>
          </a:p>
        </p:txBody>
      </p:sp>
      <p:sp>
        <p:nvSpPr>
          <p:cNvPr id="122910" name="Rectangle 32"/>
          <p:cNvSpPr>
            <a:spLocks noChangeArrowheads="1"/>
          </p:cNvSpPr>
          <p:nvPr/>
        </p:nvSpPr>
        <p:spPr bwMode="auto">
          <a:xfrm>
            <a:off x="8104188" y="3125788"/>
            <a:ext cx="3238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F</a:t>
            </a:r>
            <a:endParaRPr kumimoji="1" lang="en-US" altLang="zh-CN" sz="1800" b="1" baseline="-25000">
              <a:latin typeface="Arial" pitchFamily="34" charset="0"/>
              <a:ea typeface="黑体" pitchFamily="49" charset="-122"/>
            </a:endParaRPr>
          </a:p>
        </p:txBody>
      </p:sp>
      <p:sp>
        <p:nvSpPr>
          <p:cNvPr id="122911" name="Rectangle 33"/>
          <p:cNvSpPr>
            <a:spLocks noChangeArrowheads="1"/>
          </p:cNvSpPr>
          <p:nvPr/>
        </p:nvSpPr>
        <p:spPr bwMode="auto">
          <a:xfrm>
            <a:off x="1920875" y="2214563"/>
            <a:ext cx="310984"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1</a:t>
            </a:r>
            <a:endParaRPr kumimoji="1" lang="en-US" altLang="zh-CN" sz="1800" b="1" baseline="-25000">
              <a:latin typeface="Arial" pitchFamily="34" charset="0"/>
              <a:ea typeface="黑体" pitchFamily="49" charset="-122"/>
            </a:endParaRPr>
          </a:p>
        </p:txBody>
      </p:sp>
      <p:sp>
        <p:nvSpPr>
          <p:cNvPr id="122912" name="Rectangle 34"/>
          <p:cNvSpPr>
            <a:spLocks noChangeArrowheads="1"/>
          </p:cNvSpPr>
          <p:nvPr/>
        </p:nvSpPr>
        <p:spPr bwMode="auto">
          <a:xfrm>
            <a:off x="3381375" y="2214563"/>
            <a:ext cx="310984"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2</a:t>
            </a:r>
            <a:endParaRPr kumimoji="1" lang="en-US" altLang="zh-CN" sz="1800" b="1" baseline="-25000">
              <a:latin typeface="Arial" pitchFamily="34" charset="0"/>
              <a:ea typeface="黑体" pitchFamily="49" charset="-122"/>
            </a:endParaRPr>
          </a:p>
        </p:txBody>
      </p:sp>
      <p:sp>
        <p:nvSpPr>
          <p:cNvPr id="122913" name="Rectangle 35"/>
          <p:cNvSpPr>
            <a:spLocks noChangeArrowheads="1"/>
          </p:cNvSpPr>
          <p:nvPr/>
        </p:nvSpPr>
        <p:spPr bwMode="auto">
          <a:xfrm>
            <a:off x="5397500" y="2214563"/>
            <a:ext cx="310984"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1</a:t>
            </a:r>
            <a:endParaRPr kumimoji="1" lang="en-US" altLang="zh-CN" sz="1800" b="1" baseline="-25000">
              <a:latin typeface="Arial" pitchFamily="34" charset="0"/>
              <a:ea typeface="黑体" pitchFamily="49" charset="-122"/>
            </a:endParaRPr>
          </a:p>
        </p:txBody>
      </p:sp>
      <p:sp>
        <p:nvSpPr>
          <p:cNvPr id="122914" name="Rectangle 36"/>
          <p:cNvSpPr>
            <a:spLocks noChangeArrowheads="1"/>
          </p:cNvSpPr>
          <p:nvPr/>
        </p:nvSpPr>
        <p:spPr bwMode="auto">
          <a:xfrm>
            <a:off x="6907213" y="2214563"/>
            <a:ext cx="310984"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2</a:t>
            </a:r>
            <a:endParaRPr kumimoji="1" lang="en-US" altLang="zh-CN" sz="1800" b="1" baseline="-25000">
              <a:latin typeface="Arial" pitchFamily="34" charset="0"/>
              <a:ea typeface="黑体" pitchFamily="49" charset="-122"/>
            </a:endParaRPr>
          </a:p>
        </p:txBody>
      </p:sp>
      <p:sp>
        <p:nvSpPr>
          <p:cNvPr id="122915" name="Line 38"/>
          <p:cNvSpPr>
            <a:spLocks noChangeShapeType="1"/>
          </p:cNvSpPr>
          <p:nvPr/>
        </p:nvSpPr>
        <p:spPr bwMode="auto">
          <a:xfrm>
            <a:off x="2093913" y="4359275"/>
            <a:ext cx="1717675" cy="0"/>
          </a:xfrm>
          <a:prstGeom prst="line">
            <a:avLst/>
          </a:prstGeom>
          <a:noFill/>
          <a:ln w="9525">
            <a:solidFill>
              <a:schemeClr val="folHlink"/>
            </a:solidFill>
            <a:round/>
            <a:headEnd/>
            <a:tailEnd/>
          </a:ln>
        </p:spPr>
        <p:txBody>
          <a:bodyPr/>
          <a:lstStyle/>
          <a:p>
            <a:endParaRPr lang="zh-CN" altLang="en-US" b="1"/>
          </a:p>
        </p:txBody>
      </p:sp>
      <p:sp>
        <p:nvSpPr>
          <p:cNvPr id="122916" name="Line 39"/>
          <p:cNvSpPr>
            <a:spLocks noChangeShapeType="1"/>
          </p:cNvSpPr>
          <p:nvPr/>
        </p:nvSpPr>
        <p:spPr bwMode="auto">
          <a:xfrm>
            <a:off x="2093913" y="4737100"/>
            <a:ext cx="1717675" cy="0"/>
          </a:xfrm>
          <a:prstGeom prst="line">
            <a:avLst/>
          </a:prstGeom>
          <a:noFill/>
          <a:ln w="9525">
            <a:solidFill>
              <a:schemeClr val="folHlink"/>
            </a:solidFill>
            <a:round/>
            <a:headEnd/>
            <a:tailEnd/>
          </a:ln>
        </p:spPr>
        <p:txBody>
          <a:bodyPr/>
          <a:lstStyle/>
          <a:p>
            <a:endParaRPr lang="zh-CN" altLang="en-US" b="1"/>
          </a:p>
        </p:txBody>
      </p:sp>
      <p:sp>
        <p:nvSpPr>
          <p:cNvPr id="122917" name="Line 40"/>
          <p:cNvSpPr>
            <a:spLocks noChangeShapeType="1"/>
          </p:cNvSpPr>
          <p:nvPr/>
        </p:nvSpPr>
        <p:spPr bwMode="auto">
          <a:xfrm>
            <a:off x="2093913" y="5116513"/>
            <a:ext cx="1717675" cy="1587"/>
          </a:xfrm>
          <a:prstGeom prst="line">
            <a:avLst/>
          </a:prstGeom>
          <a:noFill/>
          <a:ln w="9525">
            <a:solidFill>
              <a:schemeClr val="folHlink"/>
            </a:solidFill>
            <a:round/>
            <a:headEnd/>
            <a:tailEnd/>
          </a:ln>
        </p:spPr>
        <p:txBody>
          <a:bodyPr/>
          <a:lstStyle/>
          <a:p>
            <a:endParaRPr lang="zh-CN" altLang="en-US" b="1"/>
          </a:p>
        </p:txBody>
      </p:sp>
      <p:sp>
        <p:nvSpPr>
          <p:cNvPr id="122918" name="Line 41"/>
          <p:cNvSpPr>
            <a:spLocks noChangeShapeType="1"/>
          </p:cNvSpPr>
          <p:nvPr/>
        </p:nvSpPr>
        <p:spPr bwMode="auto">
          <a:xfrm>
            <a:off x="2951163" y="3981450"/>
            <a:ext cx="0" cy="1895475"/>
          </a:xfrm>
          <a:prstGeom prst="line">
            <a:avLst/>
          </a:prstGeom>
          <a:noFill/>
          <a:ln w="9525">
            <a:solidFill>
              <a:schemeClr val="folHlink"/>
            </a:solidFill>
            <a:round/>
            <a:headEnd/>
            <a:tailEnd/>
          </a:ln>
        </p:spPr>
        <p:txBody>
          <a:bodyPr/>
          <a:lstStyle/>
          <a:p>
            <a:endParaRPr lang="zh-CN" altLang="en-US" b="1"/>
          </a:p>
        </p:txBody>
      </p:sp>
      <p:sp>
        <p:nvSpPr>
          <p:cNvPr id="122919" name="Rectangle 43"/>
          <p:cNvSpPr>
            <a:spLocks noChangeArrowheads="1"/>
          </p:cNvSpPr>
          <p:nvPr/>
        </p:nvSpPr>
        <p:spPr bwMode="auto">
          <a:xfrm>
            <a:off x="5629275" y="3965575"/>
            <a:ext cx="1490794" cy="408317"/>
          </a:xfrm>
          <a:prstGeom prst="rect">
            <a:avLst/>
          </a:prstGeom>
          <a:noFill/>
          <a:ln w="12700">
            <a:noFill/>
            <a:miter lim="800000"/>
            <a:headEnd/>
            <a:tailEnd/>
          </a:ln>
        </p:spPr>
        <p:txBody>
          <a:bodyPr wrap="none" lIns="90488" tIns="44450" rIns="90488" bIns="44450">
            <a:spAutoFit/>
          </a:bodyPr>
          <a:lstStyle/>
          <a:p>
            <a:pPr defTabSz="762000" eaLnBrk="0" hangingPunct="0">
              <a:lnSpc>
                <a:spcPct val="115000"/>
              </a:lnSpc>
            </a:pPr>
            <a:r>
              <a:rPr kumimoji="1" lang="zh-CN" altLang="en-US" sz="1800" b="1">
                <a:latin typeface="Arial" pitchFamily="34" charset="0"/>
                <a:ea typeface="黑体" pitchFamily="49" charset="-122"/>
              </a:rPr>
              <a:t>地址      接口</a:t>
            </a:r>
            <a:endParaRPr kumimoji="1" lang="zh-CN" altLang="en-US" sz="1800" b="1" baseline="-25000">
              <a:latin typeface="Arial" pitchFamily="34" charset="0"/>
              <a:ea typeface="黑体" pitchFamily="49" charset="-122"/>
            </a:endParaRPr>
          </a:p>
        </p:txBody>
      </p:sp>
      <p:sp>
        <p:nvSpPr>
          <p:cNvPr id="122920" name="Line 45"/>
          <p:cNvSpPr>
            <a:spLocks noChangeShapeType="1"/>
          </p:cNvSpPr>
          <p:nvPr/>
        </p:nvSpPr>
        <p:spPr bwMode="auto">
          <a:xfrm>
            <a:off x="5529263" y="4359275"/>
            <a:ext cx="1717675" cy="0"/>
          </a:xfrm>
          <a:prstGeom prst="line">
            <a:avLst/>
          </a:prstGeom>
          <a:noFill/>
          <a:ln w="9525">
            <a:solidFill>
              <a:schemeClr val="folHlink"/>
            </a:solidFill>
            <a:round/>
            <a:headEnd/>
            <a:tailEnd/>
          </a:ln>
        </p:spPr>
        <p:txBody>
          <a:bodyPr/>
          <a:lstStyle/>
          <a:p>
            <a:endParaRPr lang="zh-CN" altLang="en-US" b="1"/>
          </a:p>
        </p:txBody>
      </p:sp>
      <p:sp>
        <p:nvSpPr>
          <p:cNvPr id="122921" name="Line 46"/>
          <p:cNvSpPr>
            <a:spLocks noChangeShapeType="1"/>
          </p:cNvSpPr>
          <p:nvPr/>
        </p:nvSpPr>
        <p:spPr bwMode="auto">
          <a:xfrm>
            <a:off x="5529263" y="4737100"/>
            <a:ext cx="1717675" cy="0"/>
          </a:xfrm>
          <a:prstGeom prst="line">
            <a:avLst/>
          </a:prstGeom>
          <a:noFill/>
          <a:ln w="9525">
            <a:solidFill>
              <a:schemeClr val="folHlink"/>
            </a:solidFill>
            <a:round/>
            <a:headEnd/>
            <a:tailEnd/>
          </a:ln>
        </p:spPr>
        <p:txBody>
          <a:bodyPr/>
          <a:lstStyle/>
          <a:p>
            <a:endParaRPr lang="zh-CN" altLang="en-US" b="1"/>
          </a:p>
        </p:txBody>
      </p:sp>
      <p:sp>
        <p:nvSpPr>
          <p:cNvPr id="122922" name="Line 47"/>
          <p:cNvSpPr>
            <a:spLocks noChangeShapeType="1"/>
          </p:cNvSpPr>
          <p:nvPr/>
        </p:nvSpPr>
        <p:spPr bwMode="auto">
          <a:xfrm>
            <a:off x="5529263" y="5116513"/>
            <a:ext cx="1717675" cy="1587"/>
          </a:xfrm>
          <a:prstGeom prst="line">
            <a:avLst/>
          </a:prstGeom>
          <a:noFill/>
          <a:ln w="9525">
            <a:solidFill>
              <a:schemeClr val="folHlink"/>
            </a:solidFill>
            <a:round/>
            <a:headEnd/>
            <a:tailEnd/>
          </a:ln>
        </p:spPr>
        <p:txBody>
          <a:bodyPr/>
          <a:lstStyle/>
          <a:p>
            <a:endParaRPr lang="zh-CN" altLang="en-US" b="1"/>
          </a:p>
        </p:txBody>
      </p:sp>
      <p:sp>
        <p:nvSpPr>
          <p:cNvPr id="122923" name="Line 48"/>
          <p:cNvSpPr>
            <a:spLocks noChangeShapeType="1"/>
          </p:cNvSpPr>
          <p:nvPr/>
        </p:nvSpPr>
        <p:spPr bwMode="auto">
          <a:xfrm>
            <a:off x="6386513" y="3981450"/>
            <a:ext cx="1587" cy="1514475"/>
          </a:xfrm>
          <a:prstGeom prst="line">
            <a:avLst/>
          </a:prstGeom>
          <a:noFill/>
          <a:ln w="9525">
            <a:solidFill>
              <a:schemeClr val="folHlink"/>
            </a:solidFill>
            <a:round/>
            <a:headEnd/>
            <a:tailEnd/>
          </a:ln>
        </p:spPr>
        <p:txBody>
          <a:bodyPr/>
          <a:lstStyle/>
          <a:p>
            <a:endParaRPr lang="zh-CN" altLang="en-US" b="1"/>
          </a:p>
        </p:txBody>
      </p:sp>
      <p:sp>
        <p:nvSpPr>
          <p:cNvPr id="122924" name="Freeform 50"/>
          <p:cNvSpPr>
            <a:spLocks/>
          </p:cNvSpPr>
          <p:nvPr/>
        </p:nvSpPr>
        <p:spPr bwMode="auto">
          <a:xfrm>
            <a:off x="2093913" y="2654300"/>
            <a:ext cx="1717675" cy="1327150"/>
          </a:xfrm>
          <a:custGeom>
            <a:avLst/>
            <a:gdLst>
              <a:gd name="T0" fmla="*/ 0 w 907"/>
              <a:gd name="T1" fmla="*/ 2147483647 h 635"/>
              <a:gd name="T2" fmla="*/ 2147483647 w 907"/>
              <a:gd name="T3" fmla="*/ 0 h 635"/>
              <a:gd name="T4" fmla="*/ 2147483647 w 907"/>
              <a:gd name="T5" fmla="*/ 0 h 635"/>
              <a:gd name="T6" fmla="*/ 2147483647 w 907"/>
              <a:gd name="T7" fmla="*/ 2147483647 h 635"/>
              <a:gd name="T8" fmla="*/ 0 w 907"/>
              <a:gd name="T9" fmla="*/ 2147483647 h 635"/>
              <a:gd name="T10" fmla="*/ 0 60000 65536"/>
              <a:gd name="T11" fmla="*/ 0 60000 65536"/>
              <a:gd name="T12" fmla="*/ 0 60000 65536"/>
              <a:gd name="T13" fmla="*/ 0 60000 65536"/>
              <a:gd name="T14" fmla="*/ 0 60000 65536"/>
              <a:gd name="T15" fmla="*/ 0 w 907"/>
              <a:gd name="T16" fmla="*/ 0 h 635"/>
              <a:gd name="T17" fmla="*/ 907 w 907"/>
              <a:gd name="T18" fmla="*/ 635 h 635"/>
            </a:gdLst>
            <a:ahLst/>
            <a:cxnLst>
              <a:cxn ang="T10">
                <a:pos x="T0" y="T1"/>
              </a:cxn>
              <a:cxn ang="T11">
                <a:pos x="T2" y="T3"/>
              </a:cxn>
              <a:cxn ang="T12">
                <a:pos x="T4" y="T5"/>
              </a:cxn>
              <a:cxn ang="T13">
                <a:pos x="T6" y="T7"/>
              </a:cxn>
              <a:cxn ang="T14">
                <a:pos x="T8" y="T9"/>
              </a:cxn>
            </a:cxnLst>
            <a:rect l="T15" t="T16" r="T17" b="T18"/>
            <a:pathLst>
              <a:path w="907" h="635">
                <a:moveTo>
                  <a:pt x="0" y="635"/>
                </a:moveTo>
                <a:lnTo>
                  <a:pt x="317" y="0"/>
                </a:lnTo>
                <a:lnTo>
                  <a:pt x="453" y="0"/>
                </a:lnTo>
                <a:lnTo>
                  <a:pt x="907" y="635"/>
                </a:lnTo>
                <a:lnTo>
                  <a:pt x="0" y="635"/>
                </a:lnTo>
                <a:close/>
              </a:path>
            </a:pathLst>
          </a:custGeom>
          <a:gradFill rotWithShape="1">
            <a:gsLst>
              <a:gs pos="0">
                <a:srgbClr val="767647"/>
              </a:gs>
              <a:gs pos="100000">
                <a:srgbClr val="FFFF99"/>
              </a:gs>
            </a:gsLst>
            <a:lin ang="5400000" scaled="1"/>
          </a:gradFill>
          <a:ln w="9525">
            <a:noFill/>
            <a:round/>
            <a:headEnd/>
            <a:tailEnd/>
          </a:ln>
        </p:spPr>
        <p:txBody>
          <a:bodyPr/>
          <a:lstStyle/>
          <a:p>
            <a:endParaRPr lang="zh-CN" altLang="en-US" b="1"/>
          </a:p>
        </p:txBody>
      </p:sp>
      <p:sp>
        <p:nvSpPr>
          <p:cNvPr id="122925" name="Freeform 51"/>
          <p:cNvSpPr>
            <a:spLocks/>
          </p:cNvSpPr>
          <p:nvPr/>
        </p:nvSpPr>
        <p:spPr bwMode="auto">
          <a:xfrm>
            <a:off x="5529263" y="2654300"/>
            <a:ext cx="1717675" cy="1327150"/>
          </a:xfrm>
          <a:custGeom>
            <a:avLst/>
            <a:gdLst>
              <a:gd name="T0" fmla="*/ 0 w 907"/>
              <a:gd name="T1" fmla="*/ 2147483647 h 635"/>
              <a:gd name="T2" fmla="*/ 2147483647 w 907"/>
              <a:gd name="T3" fmla="*/ 0 h 635"/>
              <a:gd name="T4" fmla="*/ 2147483647 w 907"/>
              <a:gd name="T5" fmla="*/ 0 h 635"/>
              <a:gd name="T6" fmla="*/ 2147483647 w 907"/>
              <a:gd name="T7" fmla="*/ 2147483647 h 635"/>
              <a:gd name="T8" fmla="*/ 0 w 907"/>
              <a:gd name="T9" fmla="*/ 2147483647 h 635"/>
              <a:gd name="T10" fmla="*/ 0 60000 65536"/>
              <a:gd name="T11" fmla="*/ 0 60000 65536"/>
              <a:gd name="T12" fmla="*/ 0 60000 65536"/>
              <a:gd name="T13" fmla="*/ 0 60000 65536"/>
              <a:gd name="T14" fmla="*/ 0 60000 65536"/>
              <a:gd name="T15" fmla="*/ 0 w 907"/>
              <a:gd name="T16" fmla="*/ 0 h 635"/>
              <a:gd name="T17" fmla="*/ 907 w 907"/>
              <a:gd name="T18" fmla="*/ 635 h 635"/>
            </a:gdLst>
            <a:ahLst/>
            <a:cxnLst>
              <a:cxn ang="T10">
                <a:pos x="T0" y="T1"/>
              </a:cxn>
              <a:cxn ang="T11">
                <a:pos x="T2" y="T3"/>
              </a:cxn>
              <a:cxn ang="T12">
                <a:pos x="T4" y="T5"/>
              </a:cxn>
              <a:cxn ang="T13">
                <a:pos x="T6" y="T7"/>
              </a:cxn>
              <a:cxn ang="T14">
                <a:pos x="T8" y="T9"/>
              </a:cxn>
            </a:cxnLst>
            <a:rect l="T15" t="T16" r="T17" b="T18"/>
            <a:pathLst>
              <a:path w="907" h="635">
                <a:moveTo>
                  <a:pt x="0" y="635"/>
                </a:moveTo>
                <a:lnTo>
                  <a:pt x="317" y="0"/>
                </a:lnTo>
                <a:lnTo>
                  <a:pt x="453" y="0"/>
                </a:lnTo>
                <a:lnTo>
                  <a:pt x="907" y="635"/>
                </a:lnTo>
                <a:lnTo>
                  <a:pt x="0" y="635"/>
                </a:lnTo>
                <a:close/>
              </a:path>
            </a:pathLst>
          </a:custGeom>
          <a:gradFill rotWithShape="1">
            <a:gsLst>
              <a:gs pos="0">
                <a:srgbClr val="767647"/>
              </a:gs>
              <a:gs pos="100000">
                <a:srgbClr val="FFFF99"/>
              </a:gs>
            </a:gsLst>
            <a:lin ang="5400000" scaled="1"/>
          </a:gradFill>
          <a:ln w="9525">
            <a:noFill/>
            <a:round/>
            <a:headEnd/>
            <a:tailEnd/>
          </a:ln>
        </p:spPr>
        <p:txBody>
          <a:bodyPr/>
          <a:lstStyle/>
          <a:p>
            <a:endParaRPr lang="zh-CN" altLang="en-US" b="1"/>
          </a:p>
        </p:txBody>
      </p:sp>
      <p:grpSp>
        <p:nvGrpSpPr>
          <p:cNvPr id="2" name="Group 72"/>
          <p:cNvGrpSpPr>
            <a:grpSpLocks/>
          </p:cNvGrpSpPr>
          <p:nvPr/>
        </p:nvGrpSpPr>
        <p:grpSpPr bwMode="auto">
          <a:xfrm>
            <a:off x="2246313" y="4921250"/>
            <a:ext cx="4773613" cy="890588"/>
            <a:chOff x="1415" y="3100"/>
            <a:chExt cx="3007" cy="561"/>
          </a:xfrm>
        </p:grpSpPr>
        <p:sp>
          <p:nvSpPr>
            <p:cNvPr id="122947" name="Rectangle 52"/>
            <p:cNvSpPr>
              <a:spLocks noChangeArrowheads="1"/>
            </p:cNvSpPr>
            <p:nvPr/>
          </p:nvSpPr>
          <p:spPr bwMode="auto">
            <a:xfrm>
              <a:off x="1415" y="3337"/>
              <a:ext cx="309" cy="324"/>
            </a:xfrm>
            <a:prstGeom prst="rect">
              <a:avLst/>
            </a:prstGeom>
            <a:noFill/>
            <a:ln w="12700">
              <a:noFill/>
              <a:miter lim="800000"/>
              <a:headEnd/>
              <a:tailEnd/>
            </a:ln>
          </p:spPr>
          <p:txBody>
            <a:bodyPr wrap="none" lIns="90488" tIns="44450" rIns="90488" bIns="44450">
              <a:spAutoFit/>
            </a:bodyPr>
            <a:lstStyle/>
            <a:p>
              <a:pPr defTabSz="762000" eaLnBrk="0" hangingPunct="0">
                <a:lnSpc>
                  <a:spcPct val="115000"/>
                </a:lnSpc>
              </a:pPr>
              <a:r>
                <a:rPr kumimoji="1" lang="en-US" altLang="zh-CN" sz="2400" b="1">
                  <a:latin typeface="Arial" pitchFamily="34" charset="0"/>
                  <a:ea typeface="黑体" pitchFamily="49" charset="-122"/>
                </a:rPr>
                <a:t>…</a:t>
              </a:r>
              <a:endParaRPr kumimoji="1" lang="en-US" altLang="zh-CN" sz="2400" b="1" baseline="-25000">
                <a:latin typeface="Arial" pitchFamily="34" charset="0"/>
                <a:ea typeface="黑体" pitchFamily="49" charset="-122"/>
              </a:endParaRPr>
            </a:p>
          </p:txBody>
        </p:sp>
        <p:sp>
          <p:nvSpPr>
            <p:cNvPr id="122948" name="Rectangle 53"/>
            <p:cNvSpPr>
              <a:spLocks noChangeArrowheads="1"/>
            </p:cNvSpPr>
            <p:nvPr/>
          </p:nvSpPr>
          <p:spPr bwMode="auto">
            <a:xfrm>
              <a:off x="1927" y="3337"/>
              <a:ext cx="309" cy="324"/>
            </a:xfrm>
            <a:prstGeom prst="rect">
              <a:avLst/>
            </a:prstGeom>
            <a:noFill/>
            <a:ln w="12700">
              <a:noFill/>
              <a:miter lim="800000"/>
              <a:headEnd/>
              <a:tailEnd/>
            </a:ln>
          </p:spPr>
          <p:txBody>
            <a:bodyPr wrap="none" lIns="90488" tIns="44450" rIns="90488" bIns="44450">
              <a:spAutoFit/>
            </a:bodyPr>
            <a:lstStyle/>
            <a:p>
              <a:pPr defTabSz="762000" eaLnBrk="0" hangingPunct="0">
                <a:lnSpc>
                  <a:spcPct val="115000"/>
                </a:lnSpc>
              </a:pPr>
              <a:r>
                <a:rPr kumimoji="1" lang="en-US" altLang="zh-CN" sz="2400" b="1">
                  <a:latin typeface="Arial" pitchFamily="34" charset="0"/>
                  <a:ea typeface="黑体" pitchFamily="49" charset="-122"/>
                </a:rPr>
                <a:t>…</a:t>
              </a:r>
              <a:endParaRPr kumimoji="1" lang="en-US" altLang="zh-CN" sz="2400" b="1" baseline="-25000">
                <a:latin typeface="Arial" pitchFamily="34" charset="0"/>
                <a:ea typeface="黑体" pitchFamily="49" charset="-122"/>
              </a:endParaRPr>
            </a:p>
          </p:txBody>
        </p:sp>
        <p:sp>
          <p:nvSpPr>
            <p:cNvPr id="122949" name="Rectangle 54"/>
            <p:cNvSpPr>
              <a:spLocks noChangeArrowheads="1"/>
            </p:cNvSpPr>
            <p:nvPr/>
          </p:nvSpPr>
          <p:spPr bwMode="auto">
            <a:xfrm>
              <a:off x="4113" y="3100"/>
              <a:ext cx="309" cy="324"/>
            </a:xfrm>
            <a:prstGeom prst="rect">
              <a:avLst/>
            </a:prstGeom>
            <a:noFill/>
            <a:ln w="12700">
              <a:noFill/>
              <a:miter lim="800000"/>
              <a:headEnd/>
              <a:tailEnd/>
            </a:ln>
          </p:spPr>
          <p:txBody>
            <a:bodyPr wrap="none" lIns="90488" tIns="44450" rIns="90488" bIns="44450">
              <a:spAutoFit/>
            </a:bodyPr>
            <a:lstStyle/>
            <a:p>
              <a:pPr defTabSz="762000" eaLnBrk="0" hangingPunct="0">
                <a:lnSpc>
                  <a:spcPct val="115000"/>
                </a:lnSpc>
              </a:pPr>
              <a:r>
                <a:rPr kumimoji="1" lang="en-US" altLang="zh-CN" sz="2400" b="1">
                  <a:latin typeface="Arial" pitchFamily="34" charset="0"/>
                  <a:ea typeface="黑体" pitchFamily="49" charset="-122"/>
                </a:rPr>
                <a:t>…</a:t>
              </a:r>
              <a:endParaRPr kumimoji="1" lang="en-US" altLang="zh-CN" sz="2400" b="1" baseline="-25000">
                <a:latin typeface="Arial" pitchFamily="34" charset="0"/>
                <a:ea typeface="黑体" pitchFamily="49" charset="-122"/>
              </a:endParaRPr>
            </a:p>
          </p:txBody>
        </p:sp>
        <p:sp>
          <p:nvSpPr>
            <p:cNvPr id="122950" name="Rectangle 55"/>
            <p:cNvSpPr>
              <a:spLocks noChangeArrowheads="1"/>
            </p:cNvSpPr>
            <p:nvPr/>
          </p:nvSpPr>
          <p:spPr bwMode="auto">
            <a:xfrm>
              <a:off x="3588" y="3100"/>
              <a:ext cx="309" cy="324"/>
            </a:xfrm>
            <a:prstGeom prst="rect">
              <a:avLst/>
            </a:prstGeom>
            <a:noFill/>
            <a:ln w="12700">
              <a:noFill/>
              <a:miter lim="800000"/>
              <a:headEnd/>
              <a:tailEnd/>
            </a:ln>
          </p:spPr>
          <p:txBody>
            <a:bodyPr wrap="none" lIns="90488" tIns="44450" rIns="90488" bIns="44450">
              <a:spAutoFit/>
            </a:bodyPr>
            <a:lstStyle/>
            <a:p>
              <a:pPr defTabSz="762000" eaLnBrk="0" hangingPunct="0">
                <a:lnSpc>
                  <a:spcPct val="115000"/>
                </a:lnSpc>
              </a:pPr>
              <a:r>
                <a:rPr kumimoji="1" lang="en-US" altLang="zh-CN" sz="2400" b="1">
                  <a:latin typeface="Arial" pitchFamily="34" charset="0"/>
                  <a:ea typeface="黑体" pitchFamily="49" charset="-122"/>
                </a:rPr>
                <a:t>…</a:t>
              </a:r>
              <a:endParaRPr kumimoji="1" lang="en-US" altLang="zh-CN" sz="2400" b="1" baseline="-25000">
                <a:latin typeface="Arial" pitchFamily="34" charset="0"/>
                <a:ea typeface="黑体" pitchFamily="49" charset="-122"/>
              </a:endParaRPr>
            </a:p>
          </p:txBody>
        </p:sp>
      </p:grpSp>
      <p:sp>
        <p:nvSpPr>
          <p:cNvPr id="122927" name="Line 56"/>
          <p:cNvSpPr>
            <a:spLocks noChangeShapeType="1"/>
          </p:cNvSpPr>
          <p:nvPr/>
        </p:nvSpPr>
        <p:spPr bwMode="auto">
          <a:xfrm>
            <a:off x="2093913" y="5494338"/>
            <a:ext cx="1717675" cy="1587"/>
          </a:xfrm>
          <a:prstGeom prst="line">
            <a:avLst/>
          </a:prstGeom>
          <a:noFill/>
          <a:ln w="9525">
            <a:solidFill>
              <a:schemeClr val="folHlink"/>
            </a:solidFill>
            <a:round/>
            <a:headEnd/>
            <a:tailEnd/>
          </a:ln>
        </p:spPr>
        <p:txBody>
          <a:bodyPr/>
          <a:lstStyle/>
          <a:p>
            <a:endParaRPr lang="zh-CN" altLang="en-US" b="1"/>
          </a:p>
        </p:txBody>
      </p:sp>
      <p:grpSp>
        <p:nvGrpSpPr>
          <p:cNvPr id="3" name="Group 69"/>
          <p:cNvGrpSpPr>
            <a:grpSpLocks/>
          </p:cNvGrpSpPr>
          <p:nvPr/>
        </p:nvGrpSpPr>
        <p:grpSpPr bwMode="auto">
          <a:xfrm>
            <a:off x="1187450" y="5111750"/>
            <a:ext cx="2352676" cy="407988"/>
            <a:chOff x="748" y="3220"/>
            <a:chExt cx="1482" cy="257"/>
          </a:xfrm>
        </p:grpSpPr>
        <p:sp>
          <p:nvSpPr>
            <p:cNvPr id="122945" name="Rectangle 57"/>
            <p:cNvSpPr>
              <a:spLocks noChangeArrowheads="1"/>
            </p:cNvSpPr>
            <p:nvPr/>
          </p:nvSpPr>
          <p:spPr bwMode="auto">
            <a:xfrm>
              <a:off x="1485" y="3233"/>
              <a:ext cx="745" cy="231"/>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B           1</a:t>
              </a:r>
              <a:endParaRPr kumimoji="1" lang="en-US" altLang="zh-CN" sz="1800" b="1" baseline="-25000">
                <a:latin typeface="Arial" pitchFamily="34" charset="0"/>
                <a:ea typeface="黑体" pitchFamily="49" charset="-122"/>
              </a:endParaRPr>
            </a:p>
          </p:txBody>
        </p:sp>
        <p:sp>
          <p:nvSpPr>
            <p:cNvPr id="122946" name="Rectangle 61"/>
            <p:cNvSpPr>
              <a:spLocks noChangeArrowheads="1"/>
            </p:cNvSpPr>
            <p:nvPr/>
          </p:nvSpPr>
          <p:spPr bwMode="auto">
            <a:xfrm>
              <a:off x="748" y="3220"/>
              <a:ext cx="546" cy="257"/>
            </a:xfrm>
            <a:prstGeom prst="rect">
              <a:avLst/>
            </a:prstGeom>
            <a:noFill/>
            <a:ln w="12700">
              <a:noFill/>
              <a:miter lim="800000"/>
              <a:headEnd/>
              <a:tailEnd/>
            </a:ln>
          </p:spPr>
          <p:txBody>
            <a:bodyPr wrap="none" lIns="90488" tIns="44450" rIns="90488" bIns="44450">
              <a:spAutoFit/>
            </a:bodyPr>
            <a:lstStyle/>
            <a:p>
              <a:pPr defTabSz="762000" eaLnBrk="0" hangingPunct="0">
                <a:lnSpc>
                  <a:spcPct val="115000"/>
                </a:lnSpc>
              </a:pPr>
              <a:r>
                <a:rPr kumimoji="1" lang="en-US" altLang="zh-CN" sz="1800" b="1">
                  <a:latin typeface="Arial" pitchFamily="34" charset="0"/>
                  <a:ea typeface="黑体" pitchFamily="49" charset="-122"/>
                </a:rPr>
                <a:t>B → A</a:t>
              </a:r>
              <a:endParaRPr kumimoji="1" lang="en-US" altLang="zh-CN" sz="1800" b="1" baseline="-25000">
                <a:latin typeface="Arial" pitchFamily="34" charset="0"/>
                <a:ea typeface="黑体" pitchFamily="49" charset="-122"/>
              </a:endParaRPr>
            </a:p>
          </p:txBody>
        </p:sp>
      </p:grpSp>
      <p:grpSp>
        <p:nvGrpSpPr>
          <p:cNvPr id="4" name="Group 67"/>
          <p:cNvGrpSpPr>
            <a:grpSpLocks/>
          </p:cNvGrpSpPr>
          <p:nvPr/>
        </p:nvGrpSpPr>
        <p:grpSpPr bwMode="auto">
          <a:xfrm>
            <a:off x="1177925" y="4341813"/>
            <a:ext cx="2354263" cy="407987"/>
            <a:chOff x="742" y="2735"/>
            <a:chExt cx="1483" cy="257"/>
          </a:xfrm>
        </p:grpSpPr>
        <p:sp>
          <p:nvSpPr>
            <p:cNvPr id="122943" name="Rectangle 42"/>
            <p:cNvSpPr>
              <a:spLocks noChangeArrowheads="1"/>
            </p:cNvSpPr>
            <p:nvPr/>
          </p:nvSpPr>
          <p:spPr bwMode="auto">
            <a:xfrm>
              <a:off x="742" y="2735"/>
              <a:ext cx="546" cy="257"/>
            </a:xfrm>
            <a:prstGeom prst="rect">
              <a:avLst/>
            </a:prstGeom>
            <a:noFill/>
            <a:ln w="12700">
              <a:noFill/>
              <a:miter lim="800000"/>
              <a:headEnd/>
              <a:tailEnd/>
            </a:ln>
          </p:spPr>
          <p:txBody>
            <a:bodyPr wrap="none" lIns="90488" tIns="44450" rIns="90488" bIns="44450">
              <a:spAutoFit/>
            </a:bodyPr>
            <a:lstStyle/>
            <a:p>
              <a:pPr defTabSz="762000" eaLnBrk="0" hangingPunct="0">
                <a:lnSpc>
                  <a:spcPct val="115000"/>
                </a:lnSpc>
              </a:pPr>
              <a:r>
                <a:rPr kumimoji="1" lang="en-US" altLang="zh-CN" sz="1800" b="1">
                  <a:latin typeface="Arial" pitchFamily="34" charset="0"/>
                  <a:ea typeface="黑体" pitchFamily="49" charset="-122"/>
                </a:rPr>
                <a:t>A → B</a:t>
              </a:r>
              <a:endParaRPr kumimoji="1" lang="en-US" altLang="zh-CN" sz="1800" b="1" baseline="-25000">
                <a:latin typeface="Arial" pitchFamily="34" charset="0"/>
                <a:ea typeface="黑体" pitchFamily="49" charset="-122"/>
              </a:endParaRPr>
            </a:p>
          </p:txBody>
        </p:sp>
        <p:sp>
          <p:nvSpPr>
            <p:cNvPr id="122944" name="Rectangle 63"/>
            <p:cNvSpPr>
              <a:spLocks noChangeArrowheads="1"/>
            </p:cNvSpPr>
            <p:nvPr/>
          </p:nvSpPr>
          <p:spPr bwMode="auto">
            <a:xfrm>
              <a:off x="1485" y="2748"/>
              <a:ext cx="740" cy="231"/>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A           1</a:t>
              </a:r>
              <a:endParaRPr kumimoji="1" lang="en-US" altLang="zh-CN" sz="1800" b="1" baseline="-25000">
                <a:latin typeface="Arial" pitchFamily="34" charset="0"/>
                <a:ea typeface="黑体" pitchFamily="49" charset="-122"/>
              </a:endParaRPr>
            </a:p>
          </p:txBody>
        </p:sp>
      </p:grpSp>
      <p:grpSp>
        <p:nvGrpSpPr>
          <p:cNvPr id="5" name="Group 68"/>
          <p:cNvGrpSpPr>
            <a:grpSpLocks/>
          </p:cNvGrpSpPr>
          <p:nvPr/>
        </p:nvGrpSpPr>
        <p:grpSpPr bwMode="auto">
          <a:xfrm>
            <a:off x="1187450" y="4724400"/>
            <a:ext cx="2333626" cy="407988"/>
            <a:chOff x="748" y="2976"/>
            <a:chExt cx="1470" cy="257"/>
          </a:xfrm>
        </p:grpSpPr>
        <p:sp>
          <p:nvSpPr>
            <p:cNvPr id="122941" name="Rectangle 60"/>
            <p:cNvSpPr>
              <a:spLocks noChangeArrowheads="1"/>
            </p:cNvSpPr>
            <p:nvPr/>
          </p:nvSpPr>
          <p:spPr bwMode="auto">
            <a:xfrm>
              <a:off x="748" y="2976"/>
              <a:ext cx="535" cy="257"/>
            </a:xfrm>
            <a:prstGeom prst="rect">
              <a:avLst/>
            </a:prstGeom>
            <a:noFill/>
            <a:ln w="12700">
              <a:noFill/>
              <a:miter lim="800000"/>
              <a:headEnd/>
              <a:tailEnd/>
            </a:ln>
          </p:spPr>
          <p:txBody>
            <a:bodyPr wrap="none" lIns="90488" tIns="44450" rIns="90488" bIns="44450">
              <a:spAutoFit/>
            </a:bodyPr>
            <a:lstStyle/>
            <a:p>
              <a:pPr defTabSz="762000" eaLnBrk="0" hangingPunct="0">
                <a:lnSpc>
                  <a:spcPct val="115000"/>
                </a:lnSpc>
              </a:pPr>
              <a:r>
                <a:rPr kumimoji="1" lang="en-US" altLang="zh-CN" sz="1800" b="1">
                  <a:latin typeface="Arial" pitchFamily="34" charset="0"/>
                  <a:ea typeface="黑体" pitchFamily="49" charset="-122"/>
                </a:rPr>
                <a:t>F → C</a:t>
              </a:r>
              <a:endParaRPr kumimoji="1" lang="en-US" altLang="zh-CN" sz="1800" b="1" baseline="-25000">
                <a:latin typeface="Arial" pitchFamily="34" charset="0"/>
                <a:ea typeface="黑体" pitchFamily="49" charset="-122"/>
              </a:endParaRPr>
            </a:p>
          </p:txBody>
        </p:sp>
        <p:sp>
          <p:nvSpPr>
            <p:cNvPr id="122942" name="Rectangle 64"/>
            <p:cNvSpPr>
              <a:spLocks noChangeArrowheads="1"/>
            </p:cNvSpPr>
            <p:nvPr/>
          </p:nvSpPr>
          <p:spPr bwMode="auto">
            <a:xfrm>
              <a:off x="1489" y="2989"/>
              <a:ext cx="729" cy="231"/>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F           2</a:t>
              </a:r>
              <a:endParaRPr kumimoji="1" lang="en-US" altLang="zh-CN" sz="1800" b="1" baseline="-25000">
                <a:latin typeface="Arial" pitchFamily="34" charset="0"/>
                <a:ea typeface="黑体" pitchFamily="49" charset="-122"/>
              </a:endParaRPr>
            </a:p>
          </p:txBody>
        </p:sp>
      </p:grpSp>
      <p:grpSp>
        <p:nvGrpSpPr>
          <p:cNvPr id="6" name="Group 70"/>
          <p:cNvGrpSpPr>
            <a:grpSpLocks/>
          </p:cNvGrpSpPr>
          <p:nvPr/>
        </p:nvGrpSpPr>
        <p:grpSpPr bwMode="auto">
          <a:xfrm>
            <a:off x="4614863" y="4319588"/>
            <a:ext cx="2349500" cy="407987"/>
            <a:chOff x="2907" y="2721"/>
            <a:chExt cx="1480" cy="257"/>
          </a:xfrm>
        </p:grpSpPr>
        <p:sp>
          <p:nvSpPr>
            <p:cNvPr id="122939" name="Rectangle 49"/>
            <p:cNvSpPr>
              <a:spLocks noChangeArrowheads="1"/>
            </p:cNvSpPr>
            <p:nvPr/>
          </p:nvSpPr>
          <p:spPr bwMode="auto">
            <a:xfrm>
              <a:off x="2907" y="2721"/>
              <a:ext cx="546" cy="257"/>
            </a:xfrm>
            <a:prstGeom prst="rect">
              <a:avLst/>
            </a:prstGeom>
            <a:noFill/>
            <a:ln w="12700">
              <a:noFill/>
              <a:miter lim="800000"/>
              <a:headEnd/>
              <a:tailEnd/>
            </a:ln>
          </p:spPr>
          <p:txBody>
            <a:bodyPr wrap="none" lIns="90488" tIns="44450" rIns="90488" bIns="44450">
              <a:spAutoFit/>
            </a:bodyPr>
            <a:lstStyle/>
            <a:p>
              <a:pPr defTabSz="762000" eaLnBrk="0" hangingPunct="0">
                <a:lnSpc>
                  <a:spcPct val="115000"/>
                </a:lnSpc>
              </a:pPr>
              <a:r>
                <a:rPr kumimoji="1" lang="en-US" altLang="zh-CN" sz="1800" b="1">
                  <a:latin typeface="Arial" pitchFamily="34" charset="0"/>
                  <a:ea typeface="黑体" pitchFamily="49" charset="-122"/>
                </a:rPr>
                <a:t>A → B</a:t>
              </a:r>
            </a:p>
          </p:txBody>
        </p:sp>
        <p:sp>
          <p:nvSpPr>
            <p:cNvPr id="122940" name="Rectangle 65"/>
            <p:cNvSpPr>
              <a:spLocks noChangeArrowheads="1"/>
            </p:cNvSpPr>
            <p:nvPr/>
          </p:nvSpPr>
          <p:spPr bwMode="auto">
            <a:xfrm>
              <a:off x="3647" y="2747"/>
              <a:ext cx="740" cy="231"/>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A           1</a:t>
              </a:r>
              <a:endParaRPr kumimoji="1" lang="en-US" altLang="zh-CN" sz="1800" b="1" baseline="-25000">
                <a:latin typeface="Arial" pitchFamily="34" charset="0"/>
                <a:ea typeface="黑体" pitchFamily="49" charset="-122"/>
              </a:endParaRPr>
            </a:p>
          </p:txBody>
        </p:sp>
      </p:grpSp>
      <p:grpSp>
        <p:nvGrpSpPr>
          <p:cNvPr id="7" name="Group 71"/>
          <p:cNvGrpSpPr>
            <a:grpSpLocks/>
          </p:cNvGrpSpPr>
          <p:nvPr/>
        </p:nvGrpSpPr>
        <p:grpSpPr bwMode="auto">
          <a:xfrm>
            <a:off x="4643439" y="4738688"/>
            <a:ext cx="2316163" cy="407987"/>
            <a:chOff x="2925" y="2985"/>
            <a:chExt cx="1459" cy="257"/>
          </a:xfrm>
        </p:grpSpPr>
        <p:sp>
          <p:nvSpPr>
            <p:cNvPr id="122937" name="Rectangle 62"/>
            <p:cNvSpPr>
              <a:spLocks noChangeArrowheads="1"/>
            </p:cNvSpPr>
            <p:nvPr/>
          </p:nvSpPr>
          <p:spPr bwMode="auto">
            <a:xfrm>
              <a:off x="2925" y="2985"/>
              <a:ext cx="535" cy="257"/>
            </a:xfrm>
            <a:prstGeom prst="rect">
              <a:avLst/>
            </a:prstGeom>
            <a:noFill/>
            <a:ln w="12700">
              <a:noFill/>
              <a:miter lim="800000"/>
              <a:headEnd/>
              <a:tailEnd/>
            </a:ln>
          </p:spPr>
          <p:txBody>
            <a:bodyPr wrap="none" lIns="90488" tIns="44450" rIns="90488" bIns="44450">
              <a:spAutoFit/>
            </a:bodyPr>
            <a:lstStyle/>
            <a:p>
              <a:pPr defTabSz="762000" eaLnBrk="0" hangingPunct="0">
                <a:lnSpc>
                  <a:spcPct val="115000"/>
                </a:lnSpc>
              </a:pPr>
              <a:r>
                <a:rPr kumimoji="1" lang="en-US" altLang="zh-CN" sz="1800" b="1">
                  <a:latin typeface="Arial" pitchFamily="34" charset="0"/>
                  <a:ea typeface="黑体" pitchFamily="49" charset="-122"/>
                </a:rPr>
                <a:t>F → C</a:t>
              </a:r>
              <a:endParaRPr kumimoji="1" lang="en-US" altLang="zh-CN" sz="1800" b="1" baseline="-25000">
                <a:latin typeface="Arial" pitchFamily="34" charset="0"/>
                <a:ea typeface="黑体" pitchFamily="49" charset="-122"/>
              </a:endParaRPr>
            </a:p>
          </p:txBody>
        </p:sp>
        <p:sp>
          <p:nvSpPr>
            <p:cNvPr id="122938" name="Rectangle 66"/>
            <p:cNvSpPr>
              <a:spLocks noChangeArrowheads="1"/>
            </p:cNvSpPr>
            <p:nvPr/>
          </p:nvSpPr>
          <p:spPr bwMode="auto">
            <a:xfrm>
              <a:off x="3655" y="2998"/>
              <a:ext cx="729" cy="231"/>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1">
                  <a:latin typeface="Arial" pitchFamily="34" charset="0"/>
                  <a:ea typeface="黑体" pitchFamily="49" charset="-122"/>
                </a:rPr>
                <a:t>F           2</a:t>
              </a:r>
              <a:endParaRPr kumimoji="1" lang="en-US" altLang="zh-CN" sz="1800" b="1" baseline="-25000">
                <a:latin typeface="Arial" pitchFamily="34" charset="0"/>
                <a:ea typeface="黑体" pitchFamily="49" charset="-122"/>
              </a:endParaRPr>
            </a:p>
          </p:txBody>
        </p:sp>
      </p:grpSp>
      <p:sp>
        <p:nvSpPr>
          <p:cNvPr id="122933" name="Rectangle 37"/>
          <p:cNvSpPr>
            <a:spLocks noChangeArrowheads="1"/>
          </p:cNvSpPr>
          <p:nvPr/>
        </p:nvSpPr>
        <p:spPr bwMode="auto">
          <a:xfrm>
            <a:off x="2093913" y="3981450"/>
            <a:ext cx="1717675" cy="1895475"/>
          </a:xfrm>
          <a:prstGeom prst="rect">
            <a:avLst/>
          </a:prstGeom>
          <a:noFill/>
          <a:ln w="9525">
            <a:solidFill>
              <a:schemeClr val="folHlink"/>
            </a:solidFill>
            <a:miter lim="800000"/>
            <a:headEnd/>
            <a:tailEnd/>
          </a:ln>
        </p:spPr>
        <p:txBody>
          <a:bodyPr wrap="none" anchor="ctr"/>
          <a:lstStyle/>
          <a:p>
            <a:endParaRPr lang="zh-CN" altLang="en-US" b="1"/>
          </a:p>
        </p:txBody>
      </p:sp>
      <p:sp>
        <p:nvSpPr>
          <p:cNvPr id="122934" name="Rectangle 44"/>
          <p:cNvSpPr>
            <a:spLocks noChangeArrowheads="1"/>
          </p:cNvSpPr>
          <p:nvPr/>
        </p:nvSpPr>
        <p:spPr bwMode="auto">
          <a:xfrm>
            <a:off x="5529263" y="3981450"/>
            <a:ext cx="1717675" cy="1514475"/>
          </a:xfrm>
          <a:prstGeom prst="rect">
            <a:avLst/>
          </a:prstGeom>
          <a:noFill/>
          <a:ln w="9525">
            <a:solidFill>
              <a:schemeClr val="folHlink"/>
            </a:solidFill>
            <a:miter lim="800000"/>
            <a:headEnd/>
            <a:tailEnd/>
          </a:ln>
        </p:spPr>
        <p:txBody>
          <a:bodyPr wrap="none" anchor="ctr"/>
          <a:lstStyle/>
          <a:p>
            <a:endParaRPr lang="zh-CN" altLang="en-US" b="1"/>
          </a:p>
        </p:txBody>
      </p:sp>
      <p:sp>
        <p:nvSpPr>
          <p:cNvPr id="122935" name="日期占位符 69"/>
          <p:cNvSpPr>
            <a:spLocks noGrp="1"/>
          </p:cNvSpPr>
          <p:nvPr>
            <p:ph type="dt" sz="quarter" idx="10"/>
          </p:nvPr>
        </p:nvSpPr>
        <p:spPr>
          <a:xfrm>
            <a:off x="683568" y="6400800"/>
            <a:ext cx="1905000" cy="457200"/>
          </a:xfrm>
          <a:noFill/>
        </p:spPr>
        <p:txBody>
          <a:bodyPr/>
          <a:lstStyle/>
          <a:p>
            <a:fld id="{1F2F236B-E791-4529-907C-A40CE31CB913}" type="datetime1">
              <a:rPr lang="zh-CN" altLang="en-US" smtClean="0"/>
              <a:pPr/>
              <a:t>2018/1/14</a:t>
            </a:fld>
            <a:endParaRPr lang="en-US" altLang="zh-CN" dirty="0"/>
          </a:p>
        </p:txBody>
      </p:sp>
      <p:sp>
        <p:nvSpPr>
          <p:cNvPr id="122936" name="灯片编号占位符 70"/>
          <p:cNvSpPr>
            <a:spLocks noGrp="1"/>
          </p:cNvSpPr>
          <p:nvPr>
            <p:ph type="sldNum" sz="quarter" idx="11"/>
          </p:nvPr>
        </p:nvSpPr>
        <p:spPr>
          <a:xfrm>
            <a:off x="5652120" y="6165304"/>
            <a:ext cx="3245768" cy="457200"/>
          </a:xfrm>
          <a:noFill/>
        </p:spPr>
        <p:txBody>
          <a:bodyPr/>
          <a:lstStyle/>
          <a:p>
            <a:pPr algn="r"/>
            <a:fld id="{DBFD1287-FE1A-40D8-B87D-009D87EF68DE}" type="slidenum">
              <a:rPr lang="en-US" altLang="zh-CN" smtClean="0"/>
              <a:pPr algn="r"/>
              <a:t>53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par>
                          <p:cTn id="8" fill="hold">
                            <p:stCondLst>
                              <p:cond delay="2000"/>
                            </p:stCondLst>
                            <p:childTnLst>
                              <p:par>
                                <p:cTn id="9" presetID="22" presetClass="entr" presetSubtype="8"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2000"/>
                                        <p:tgtEl>
                                          <p:spTgt spid="6"/>
                                        </p:tgtEl>
                                      </p:cBhvr>
                                    </p:animEffect>
                                  </p:childTnLst>
                                </p:cTn>
                              </p:par>
                            </p:childTnLst>
                          </p:cTn>
                        </p:par>
                        <p:par>
                          <p:cTn id="12" fill="hold">
                            <p:stCondLst>
                              <p:cond delay="45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childTnLst>
                          </p:cTn>
                        </p:par>
                        <p:par>
                          <p:cTn id="16" fill="hold">
                            <p:stCondLst>
                              <p:cond delay="6500"/>
                            </p:stCondLst>
                            <p:childTnLst>
                              <p:par>
                                <p:cTn id="17" presetID="22" presetClass="entr" presetSubtype="8"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2000"/>
                                        <p:tgtEl>
                                          <p:spTgt spid="5"/>
                                        </p:tgtEl>
                                      </p:cBhvr>
                                    </p:animEffect>
                                  </p:childTnLst>
                                </p:cTn>
                              </p:par>
                            </p:childTnLst>
                          </p:cTn>
                        </p:par>
                        <p:par>
                          <p:cTn id="20" fill="hold">
                            <p:stCondLst>
                              <p:cond delay="9000"/>
                            </p:stCondLst>
                            <p:childTnLst>
                              <p:par>
                                <p:cTn id="21" presetID="22" presetClass="entr" presetSubtype="8" fill="hold" nodeType="after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2000"/>
                                        <p:tgtEl>
                                          <p:spTgt spid="3"/>
                                        </p:tgtEl>
                                      </p:cBhvr>
                                    </p:animEffect>
                                  </p:childTnLst>
                                </p:cTn>
                              </p:par>
                            </p:childTnLst>
                          </p:cTn>
                        </p:par>
                        <p:par>
                          <p:cTn id="24" fill="hold">
                            <p:stCondLst>
                              <p:cond delay="11500"/>
                            </p:stCondLst>
                            <p:childTnLst>
                              <p:par>
                                <p:cTn id="25" presetID="22" presetClass="entr" presetSubtype="8" fill="hold" nodeType="afterEffect">
                                  <p:stCondLst>
                                    <p:cond delay="50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body" idx="1"/>
          </p:nvPr>
        </p:nvSpPr>
        <p:spPr>
          <a:xfrm>
            <a:off x="611560" y="1988840"/>
            <a:ext cx="7813749" cy="4249191"/>
          </a:xfrm>
        </p:spPr>
        <p:txBody>
          <a:bodyPr/>
          <a:lstStyle/>
          <a:p>
            <a:pPr marL="533400" indent="-533400" eaLnBrk="1" hangingPunct="1"/>
            <a:r>
              <a:rPr lang="zh-CN" altLang="en-US" dirty="0">
                <a:latin typeface="华文新魏" pitchFamily="2" charset="-122"/>
                <a:ea typeface="华文新魏" pitchFamily="2" charset="-122"/>
              </a:rPr>
              <a:t>在网桥的转发表中写入的信息除了</a:t>
            </a:r>
            <a:r>
              <a:rPr lang="zh-CN" altLang="en-US" dirty="0">
                <a:solidFill>
                  <a:srgbClr val="FF0000"/>
                </a:solidFill>
                <a:latin typeface="华文新魏" pitchFamily="2" charset="-122"/>
                <a:ea typeface="华文新魏" pitchFamily="2" charset="-122"/>
              </a:rPr>
              <a:t>地址</a:t>
            </a:r>
            <a:r>
              <a:rPr lang="zh-CN" altLang="en-US" dirty="0">
                <a:latin typeface="华文新魏" pitchFamily="2" charset="-122"/>
                <a:ea typeface="华文新魏" pitchFamily="2" charset="-122"/>
              </a:rPr>
              <a:t>和</a:t>
            </a:r>
            <a:r>
              <a:rPr lang="zh-CN" altLang="en-US" dirty="0">
                <a:solidFill>
                  <a:srgbClr val="FF0000"/>
                </a:solidFill>
                <a:latin typeface="华文新魏" pitchFamily="2" charset="-122"/>
                <a:ea typeface="华文新魏" pitchFamily="2" charset="-122"/>
              </a:rPr>
              <a:t>接口</a:t>
            </a:r>
            <a:r>
              <a:rPr lang="zh-CN" altLang="en-US" dirty="0">
                <a:latin typeface="华文新魏" pitchFamily="2" charset="-122"/>
                <a:ea typeface="华文新魏" pitchFamily="2" charset="-122"/>
              </a:rPr>
              <a:t>外，还有帧进入该网桥的</a:t>
            </a:r>
            <a:r>
              <a:rPr lang="zh-CN" altLang="en-US" dirty="0">
                <a:solidFill>
                  <a:srgbClr val="FF0000"/>
                </a:solidFill>
                <a:latin typeface="华文新魏" pitchFamily="2" charset="-122"/>
                <a:ea typeface="华文新魏" pitchFamily="2" charset="-122"/>
              </a:rPr>
              <a:t>时间</a:t>
            </a:r>
            <a:r>
              <a:rPr lang="zh-CN" altLang="en-US" dirty="0">
                <a:latin typeface="华文新魏" pitchFamily="2" charset="-122"/>
                <a:ea typeface="华文新魏" pitchFamily="2" charset="-122"/>
              </a:rPr>
              <a:t>。</a:t>
            </a:r>
          </a:p>
          <a:p>
            <a:pPr marL="533400" indent="-533400" eaLnBrk="1" hangingPunct="1"/>
            <a:r>
              <a:rPr lang="zh-CN" altLang="en-US" dirty="0">
                <a:latin typeface="华文新魏" pitchFamily="2" charset="-122"/>
                <a:ea typeface="华文新魏" pitchFamily="2" charset="-122"/>
              </a:rPr>
              <a:t>这是因为以太网的拓扑可能经常会发生变化，站点也可能会更换适配器（这就改变了站点的地址）。另外，以太网上的工作站并非总是接通电源的。</a:t>
            </a:r>
          </a:p>
          <a:p>
            <a:pPr marL="533400" indent="-533400" eaLnBrk="1" hangingPunct="1"/>
            <a:r>
              <a:rPr lang="zh-CN" altLang="en-US" dirty="0">
                <a:latin typeface="华文新魏" pitchFamily="2" charset="-122"/>
                <a:ea typeface="华文新魏" pitchFamily="2" charset="-122"/>
              </a:rPr>
              <a:t>把每个帧到达网桥的时间登记下来，就可以在转发表中只保留网络拓扑的</a:t>
            </a:r>
            <a:r>
              <a:rPr lang="zh-CN" altLang="en-US" dirty="0">
                <a:solidFill>
                  <a:srgbClr val="FF0000"/>
                </a:solidFill>
                <a:latin typeface="华文新魏" pitchFamily="2" charset="-122"/>
                <a:ea typeface="华文新魏" pitchFamily="2" charset="-122"/>
              </a:rPr>
              <a:t>最新状态信息</a:t>
            </a:r>
            <a:r>
              <a:rPr lang="zh-CN" altLang="en-US" dirty="0">
                <a:latin typeface="华文新魏" pitchFamily="2" charset="-122"/>
                <a:ea typeface="华文新魏" pitchFamily="2" charset="-122"/>
              </a:rPr>
              <a:t>。这样就使得网桥中的转发表能反映当前网络的最新拓扑状态。 </a:t>
            </a:r>
          </a:p>
        </p:txBody>
      </p:sp>
      <p:sp>
        <p:nvSpPr>
          <p:cNvPr id="12390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390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3909" name="Rectangle 5"/>
          <p:cNvSpPr>
            <a:spLocks noGrp="1" noChangeArrowheads="1"/>
          </p:cNvSpPr>
          <p:nvPr>
            <p:ph type="title"/>
          </p:nvPr>
        </p:nvSpPr>
        <p:spPr>
          <a:xfrm>
            <a:off x="683568" y="260648"/>
            <a:ext cx="8116887" cy="1462087"/>
          </a:xfrm>
        </p:spPr>
        <p:txBody>
          <a:bodyPr/>
          <a:lstStyle/>
          <a:p>
            <a:pPr algn="ctr" eaLnBrk="1" hangingPunct="1"/>
            <a:r>
              <a:rPr lang="zh-CN" altLang="en-US" dirty="0"/>
              <a:t>网桥在转发表中</a:t>
            </a:r>
            <a:br>
              <a:rPr lang="zh-CN" altLang="en-US" dirty="0"/>
            </a:br>
            <a:r>
              <a:rPr lang="zh-CN" altLang="en-US" dirty="0"/>
              <a:t>登记以下三个信息 </a:t>
            </a:r>
          </a:p>
        </p:txBody>
      </p:sp>
      <p:sp>
        <p:nvSpPr>
          <p:cNvPr id="123910" name="日期占位符 6"/>
          <p:cNvSpPr>
            <a:spLocks noGrp="1"/>
          </p:cNvSpPr>
          <p:nvPr>
            <p:ph type="dt" sz="quarter" idx="11"/>
          </p:nvPr>
        </p:nvSpPr>
        <p:spPr>
          <a:noFill/>
        </p:spPr>
        <p:txBody>
          <a:bodyPr/>
          <a:lstStyle/>
          <a:p>
            <a:fld id="{02086F15-0F5D-4BA7-98F9-03F158EDBD4E}" type="datetime1">
              <a:rPr lang="zh-CN" altLang="en-US" smtClean="0"/>
              <a:pPr/>
              <a:t>2018/1/14</a:t>
            </a:fld>
            <a:endParaRPr lang="en-US" altLang="zh-CN"/>
          </a:p>
        </p:txBody>
      </p:sp>
      <p:sp>
        <p:nvSpPr>
          <p:cNvPr id="123911" name="灯片编号占位符 7"/>
          <p:cNvSpPr>
            <a:spLocks noGrp="1"/>
          </p:cNvSpPr>
          <p:nvPr>
            <p:ph type="sldNum" sz="quarter" idx="12"/>
          </p:nvPr>
        </p:nvSpPr>
        <p:spPr>
          <a:noFill/>
        </p:spPr>
        <p:txBody>
          <a:bodyPr/>
          <a:lstStyle/>
          <a:p>
            <a:fld id="{5BB434F6-DAF8-48B8-BBC0-D72DA19160BB}" type="slidenum">
              <a:rPr lang="en-US" altLang="zh-CN" smtClean="0"/>
              <a:pPr/>
              <a:t>54</a:t>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467544" y="188640"/>
            <a:ext cx="6981825" cy="731838"/>
          </a:xfrm>
        </p:spPr>
        <p:txBody>
          <a:bodyPr/>
          <a:lstStyle/>
          <a:p>
            <a:pPr algn="l" eaLnBrk="1" hangingPunct="1">
              <a:defRPr/>
            </a:pPr>
            <a:r>
              <a:rPr lang="en-US" altLang="zh-CN" sz="2800" u="sng" dirty="0">
                <a:latin typeface="+mn-lt"/>
                <a:ea typeface="华文新魏" pitchFamily="2" charset="-122"/>
              </a:rPr>
              <a:t>4.6.2  </a:t>
            </a:r>
            <a:r>
              <a:rPr lang="zh-CN" altLang="zh-CN" sz="2800" u="sng" dirty="0">
                <a:latin typeface="+mn-lt"/>
                <a:ea typeface="华文新魏" pitchFamily="2" charset="-122"/>
              </a:rPr>
              <a:t>网桥的工作流程</a:t>
            </a:r>
            <a:endParaRPr lang="zh-CN" altLang="en-US" sz="2800" u="sng" dirty="0">
              <a:latin typeface="+mn-lt"/>
              <a:ea typeface="华文新魏" pitchFamily="2" charset="-122"/>
            </a:endParaRPr>
          </a:p>
        </p:txBody>
      </p:sp>
      <p:sp>
        <p:nvSpPr>
          <p:cNvPr id="6246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37F89AE-637C-4EA4-B6C2-AAA3F942CD1D}" type="slidenum">
              <a:rPr lang="zh-CN" altLang="en-US">
                <a:solidFill>
                  <a:srgbClr val="000000"/>
                </a:solidFill>
              </a:rPr>
              <a:pPr>
                <a:defRPr/>
              </a:pPr>
              <a:t>55</a:t>
            </a:fld>
            <a:endParaRPr lang="en-US" altLang="zh-CN">
              <a:solidFill>
                <a:srgbClr val="000000"/>
              </a:solidFill>
            </a:endParaRPr>
          </a:p>
        </p:txBody>
      </p:sp>
      <p:pic>
        <p:nvPicPr>
          <p:cNvPr id="80897" name="Picture 1"/>
          <p:cNvPicPr>
            <a:picLocks noChangeAspect="1" noChangeArrowheads="1"/>
          </p:cNvPicPr>
          <p:nvPr/>
        </p:nvPicPr>
        <p:blipFill>
          <a:blip r:embed="rId2" cstate="print"/>
          <a:srcRect/>
          <a:stretch>
            <a:fillRect/>
          </a:stretch>
        </p:blipFill>
        <p:spPr bwMode="auto">
          <a:xfrm>
            <a:off x="1259632" y="908720"/>
            <a:ext cx="6624736" cy="565213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827584" y="188640"/>
            <a:ext cx="7126287" cy="803275"/>
          </a:xfrm>
        </p:spPr>
        <p:txBody>
          <a:bodyPr/>
          <a:lstStyle/>
          <a:p>
            <a:pPr algn="l" eaLnBrk="1" hangingPunct="1">
              <a:defRPr/>
            </a:pPr>
            <a:r>
              <a:rPr lang="en-US" altLang="zh-CN" sz="3600" u="sng" dirty="0">
                <a:latin typeface="+mn-lt"/>
                <a:ea typeface="华文新魏" pitchFamily="2" charset="-122"/>
              </a:rPr>
              <a:t>4.6.3  </a:t>
            </a:r>
            <a:r>
              <a:rPr lang="zh-CN" altLang="zh-CN" sz="3600" u="sng" dirty="0">
                <a:latin typeface="+mn-lt"/>
                <a:ea typeface="华文新魏" pitchFamily="2" charset="-122"/>
              </a:rPr>
              <a:t>生成树协议</a:t>
            </a:r>
            <a:endParaRPr lang="zh-CN" altLang="en-US" sz="3600" u="sng" dirty="0">
              <a:latin typeface="+mn-lt"/>
              <a:ea typeface="华文新魏" pitchFamily="2" charset="-122"/>
            </a:endParaRPr>
          </a:p>
        </p:txBody>
      </p:sp>
      <p:sp>
        <p:nvSpPr>
          <p:cNvPr id="17" name="内容占位符 16"/>
          <p:cNvSpPr>
            <a:spLocks noGrp="1"/>
          </p:cNvSpPr>
          <p:nvPr>
            <p:ph idx="1"/>
          </p:nvPr>
        </p:nvSpPr>
        <p:spPr>
          <a:xfrm>
            <a:off x="1115616" y="980728"/>
            <a:ext cx="7124700" cy="4827587"/>
          </a:xfrm>
        </p:spPr>
        <p:txBody>
          <a:bodyPr/>
          <a:lstStyle/>
          <a:p>
            <a:pPr eaLnBrk="1" hangingPunct="1">
              <a:defRPr/>
            </a:pPr>
            <a:r>
              <a:rPr lang="zh-CN" altLang="zh-CN" sz="2800" b="1" u="sng" dirty="0">
                <a:solidFill>
                  <a:schemeClr val="accent6"/>
                </a:solidFill>
                <a:latin typeface="华文新魏" pitchFamily="2" charset="-122"/>
                <a:ea typeface="华文新魏" pitchFamily="2" charset="-122"/>
              </a:rPr>
              <a:t>网桥互联形成环状结构</a:t>
            </a:r>
            <a:endParaRPr lang="zh-CN" altLang="en-US" sz="2800" b="1" u="sng" dirty="0">
              <a:solidFill>
                <a:schemeClr val="accent6"/>
              </a:solidFill>
              <a:latin typeface="华文新魏" pitchFamily="2" charset="-122"/>
              <a:ea typeface="华文新魏" pitchFamily="2" charset="-122"/>
            </a:endParaRPr>
          </a:p>
        </p:txBody>
      </p:sp>
      <p:sp>
        <p:nvSpPr>
          <p:cNvPr id="63492"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5EB9C71F-C7C8-4ABA-82DA-720843DB0F13}" type="slidenum">
              <a:rPr lang="zh-CN" altLang="en-US">
                <a:solidFill>
                  <a:srgbClr val="000000"/>
                </a:solidFill>
              </a:rPr>
              <a:pPr>
                <a:defRPr/>
              </a:pPr>
              <a:t>56</a:t>
            </a:fld>
            <a:endParaRPr lang="en-US" altLang="zh-CN">
              <a:solidFill>
                <a:srgbClr val="000000"/>
              </a:solidFill>
            </a:endParaRPr>
          </a:p>
        </p:txBody>
      </p:sp>
      <p:pic>
        <p:nvPicPr>
          <p:cNvPr id="79873" name="Picture 1"/>
          <p:cNvPicPr>
            <a:picLocks noChangeAspect="1" noChangeArrowheads="1"/>
          </p:cNvPicPr>
          <p:nvPr/>
        </p:nvPicPr>
        <p:blipFill>
          <a:blip r:embed="rId2" cstate="print"/>
          <a:srcRect/>
          <a:stretch>
            <a:fillRect/>
          </a:stretch>
        </p:blipFill>
        <p:spPr bwMode="auto">
          <a:xfrm>
            <a:off x="1403648" y="1700808"/>
            <a:ext cx="5472113" cy="437832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Line 4"/>
          <p:cNvSpPr>
            <a:spLocks noChangeShapeType="1"/>
          </p:cNvSpPr>
          <p:nvPr/>
        </p:nvSpPr>
        <p:spPr bwMode="auto">
          <a:xfrm>
            <a:off x="2164259" y="2385417"/>
            <a:ext cx="4945062" cy="0"/>
          </a:xfrm>
          <a:prstGeom prst="line">
            <a:avLst/>
          </a:prstGeom>
          <a:noFill/>
          <a:ln w="28575">
            <a:solidFill>
              <a:srgbClr val="333399"/>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25957" name="Line 5"/>
          <p:cNvSpPr>
            <a:spLocks noChangeShapeType="1"/>
          </p:cNvSpPr>
          <p:nvPr/>
        </p:nvSpPr>
        <p:spPr bwMode="auto">
          <a:xfrm flipV="1">
            <a:off x="1803896" y="4123730"/>
            <a:ext cx="5280025" cy="12700"/>
          </a:xfrm>
          <a:prstGeom prst="line">
            <a:avLst/>
          </a:prstGeom>
          <a:noFill/>
          <a:ln w="28575">
            <a:solidFill>
              <a:srgbClr val="333399"/>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25958" name="Rectangle 6"/>
          <p:cNvSpPr>
            <a:spLocks noChangeArrowheads="1"/>
          </p:cNvSpPr>
          <p:nvPr/>
        </p:nvSpPr>
        <p:spPr bwMode="auto">
          <a:xfrm>
            <a:off x="7061696" y="2161580"/>
            <a:ext cx="1356141"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400" b="1">
                <a:solidFill>
                  <a:srgbClr val="333399"/>
                </a:solidFill>
                <a:latin typeface="华文新魏" pitchFamily="2" charset="-122"/>
                <a:ea typeface="华文新魏" pitchFamily="2" charset="-122"/>
              </a:rPr>
              <a:t>局域网 </a:t>
            </a:r>
            <a:r>
              <a:rPr kumimoji="1" lang="en-US" altLang="zh-CN" sz="2400" b="1">
                <a:solidFill>
                  <a:srgbClr val="333399"/>
                </a:solidFill>
                <a:latin typeface="华文新魏" pitchFamily="2" charset="-122"/>
                <a:ea typeface="华文新魏" pitchFamily="2" charset="-122"/>
              </a:rPr>
              <a:t>2</a:t>
            </a:r>
          </a:p>
        </p:txBody>
      </p:sp>
      <p:sp>
        <p:nvSpPr>
          <p:cNvPr id="125959" name="Rectangle 7"/>
          <p:cNvSpPr>
            <a:spLocks noChangeArrowheads="1"/>
          </p:cNvSpPr>
          <p:nvPr/>
        </p:nvSpPr>
        <p:spPr bwMode="auto">
          <a:xfrm>
            <a:off x="7028359" y="3853855"/>
            <a:ext cx="1303243"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400" b="1">
                <a:solidFill>
                  <a:srgbClr val="333399"/>
                </a:solidFill>
                <a:latin typeface="华文新魏" pitchFamily="2" charset="-122"/>
                <a:ea typeface="华文新魏" pitchFamily="2" charset="-122"/>
              </a:rPr>
              <a:t>局域网 </a:t>
            </a:r>
            <a:r>
              <a:rPr kumimoji="1" lang="en-US" altLang="zh-CN" sz="2400" b="1">
                <a:solidFill>
                  <a:srgbClr val="333399"/>
                </a:solidFill>
                <a:latin typeface="华文新魏" pitchFamily="2" charset="-122"/>
                <a:ea typeface="华文新魏" pitchFamily="2" charset="-122"/>
              </a:rPr>
              <a:t>1</a:t>
            </a:r>
          </a:p>
        </p:txBody>
      </p:sp>
      <p:sp>
        <p:nvSpPr>
          <p:cNvPr id="125960" name="Line 8"/>
          <p:cNvSpPr>
            <a:spLocks noChangeShapeType="1"/>
          </p:cNvSpPr>
          <p:nvPr/>
        </p:nvSpPr>
        <p:spPr bwMode="auto">
          <a:xfrm flipH="1">
            <a:off x="2573834" y="2367955"/>
            <a:ext cx="0" cy="757237"/>
          </a:xfrm>
          <a:prstGeom prst="line">
            <a:avLst/>
          </a:prstGeom>
          <a:noFill/>
          <a:ln w="28575">
            <a:solidFill>
              <a:srgbClr val="333399"/>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25961" name="Line 9"/>
          <p:cNvSpPr>
            <a:spLocks noChangeShapeType="1"/>
          </p:cNvSpPr>
          <p:nvPr/>
        </p:nvSpPr>
        <p:spPr bwMode="auto">
          <a:xfrm>
            <a:off x="2562721" y="3460155"/>
            <a:ext cx="0" cy="655637"/>
          </a:xfrm>
          <a:prstGeom prst="line">
            <a:avLst/>
          </a:prstGeom>
          <a:noFill/>
          <a:ln w="28575">
            <a:solidFill>
              <a:srgbClr val="333399"/>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25962" name="Line 10"/>
          <p:cNvSpPr>
            <a:spLocks noChangeShapeType="1"/>
          </p:cNvSpPr>
          <p:nvPr/>
        </p:nvSpPr>
        <p:spPr bwMode="auto">
          <a:xfrm flipH="1">
            <a:off x="6194921" y="2391767"/>
            <a:ext cx="1588" cy="725488"/>
          </a:xfrm>
          <a:prstGeom prst="line">
            <a:avLst/>
          </a:prstGeom>
          <a:noFill/>
          <a:ln w="28575">
            <a:solidFill>
              <a:srgbClr val="333399"/>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125963" name="Line 11"/>
          <p:cNvSpPr>
            <a:spLocks noChangeShapeType="1"/>
          </p:cNvSpPr>
          <p:nvPr/>
        </p:nvSpPr>
        <p:spPr bwMode="auto">
          <a:xfrm>
            <a:off x="6194921" y="3471267"/>
            <a:ext cx="0" cy="655638"/>
          </a:xfrm>
          <a:prstGeom prst="line">
            <a:avLst/>
          </a:prstGeom>
          <a:noFill/>
          <a:ln w="28575">
            <a:solidFill>
              <a:srgbClr val="333399"/>
            </a:solidFill>
            <a:round/>
            <a:headEnd/>
            <a:tailEnd/>
          </a:ln>
        </p:spPr>
        <p:txBody>
          <a:bodyPr wrap="none" anchor="ctr"/>
          <a:lstStyle/>
          <a:p>
            <a:endParaRPr lang="zh-CN" altLang="en-US" sz="2400" b="1">
              <a:latin typeface="华文新魏" pitchFamily="2" charset="-122"/>
              <a:ea typeface="华文新魏" pitchFamily="2" charset="-122"/>
            </a:endParaRPr>
          </a:p>
        </p:txBody>
      </p:sp>
      <p:sp>
        <p:nvSpPr>
          <p:cNvPr id="466956" name="Arc 12"/>
          <p:cNvSpPr>
            <a:spLocks/>
          </p:cNvSpPr>
          <p:nvPr/>
        </p:nvSpPr>
        <p:spPr bwMode="auto">
          <a:xfrm rot="5255629" flipH="1">
            <a:off x="4036715" y="1421011"/>
            <a:ext cx="685800" cy="2205038"/>
          </a:xfrm>
          <a:custGeom>
            <a:avLst/>
            <a:gdLst>
              <a:gd name="T0" fmla="*/ 0 w 21653"/>
              <a:gd name="T1" fmla="*/ 0 h 42096"/>
              <a:gd name="T2" fmla="*/ 2147483647 w 21653"/>
              <a:gd name="T3" fmla="*/ 2147483647 h 42096"/>
              <a:gd name="T4" fmla="*/ 2147483647 w 21653"/>
              <a:gd name="T5" fmla="*/ 2147483647 h 42096"/>
              <a:gd name="T6" fmla="*/ 0 60000 65536"/>
              <a:gd name="T7" fmla="*/ 0 60000 65536"/>
              <a:gd name="T8" fmla="*/ 0 60000 65536"/>
              <a:gd name="T9" fmla="*/ 0 w 21653"/>
              <a:gd name="T10" fmla="*/ 0 h 42096"/>
              <a:gd name="T11" fmla="*/ 21653 w 21653"/>
              <a:gd name="T12" fmla="*/ 42096 h 42096"/>
            </a:gdLst>
            <a:ahLst/>
            <a:cxnLst>
              <a:cxn ang="T6">
                <a:pos x="T0" y="T1"/>
              </a:cxn>
              <a:cxn ang="T7">
                <a:pos x="T2" y="T3"/>
              </a:cxn>
              <a:cxn ang="T8">
                <a:pos x="T4" y="T5"/>
              </a:cxn>
            </a:cxnLst>
            <a:rect l="T9" t="T10" r="T11" b="T12"/>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chemeClr val="tx2"/>
            </a:solidFill>
            <a:round/>
            <a:headEnd type="triangle" w="med" len="lg"/>
            <a:tailEnd/>
          </a:ln>
        </p:spPr>
        <p:txBody>
          <a:bodyPr wrap="none" anchor="ctr"/>
          <a:lstStyle/>
          <a:p>
            <a:endParaRPr lang="zh-CN" altLang="en-US" sz="2400" b="1">
              <a:latin typeface="华文新魏" pitchFamily="2" charset="-122"/>
              <a:ea typeface="华文新魏" pitchFamily="2" charset="-122"/>
            </a:endParaRPr>
          </a:p>
        </p:txBody>
      </p:sp>
      <p:sp>
        <p:nvSpPr>
          <p:cNvPr id="125965" name="Rectangle 13"/>
          <p:cNvSpPr>
            <a:spLocks noChangeArrowheads="1"/>
          </p:cNvSpPr>
          <p:nvPr/>
        </p:nvSpPr>
        <p:spPr bwMode="auto">
          <a:xfrm>
            <a:off x="6948264" y="2852936"/>
            <a:ext cx="1048365"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400" b="1" dirty="0">
                <a:solidFill>
                  <a:srgbClr val="333399"/>
                </a:solidFill>
                <a:latin typeface="华文新魏" pitchFamily="2" charset="-122"/>
                <a:ea typeface="华文新魏" pitchFamily="2" charset="-122"/>
              </a:rPr>
              <a:t>网桥 </a:t>
            </a:r>
            <a:r>
              <a:rPr kumimoji="1" lang="en-US" altLang="zh-CN" sz="2400" b="1" dirty="0">
                <a:solidFill>
                  <a:srgbClr val="333399"/>
                </a:solidFill>
                <a:latin typeface="华文新魏" pitchFamily="2" charset="-122"/>
                <a:ea typeface="华文新魏" pitchFamily="2" charset="-122"/>
              </a:rPr>
              <a:t>2</a:t>
            </a:r>
          </a:p>
        </p:txBody>
      </p:sp>
      <p:sp>
        <p:nvSpPr>
          <p:cNvPr id="125966" name="Rectangle 14"/>
          <p:cNvSpPr>
            <a:spLocks noChangeArrowheads="1"/>
          </p:cNvSpPr>
          <p:nvPr/>
        </p:nvSpPr>
        <p:spPr bwMode="auto">
          <a:xfrm>
            <a:off x="827584" y="2924944"/>
            <a:ext cx="995466"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400" b="1" dirty="0">
                <a:solidFill>
                  <a:srgbClr val="333399"/>
                </a:solidFill>
                <a:latin typeface="华文新魏" pitchFamily="2" charset="-122"/>
                <a:ea typeface="华文新魏" pitchFamily="2" charset="-122"/>
              </a:rPr>
              <a:t>网桥 </a:t>
            </a:r>
            <a:r>
              <a:rPr kumimoji="1" lang="en-US" altLang="zh-CN" sz="2400" b="1" dirty="0">
                <a:solidFill>
                  <a:srgbClr val="333399"/>
                </a:solidFill>
                <a:latin typeface="华文新魏" pitchFamily="2" charset="-122"/>
                <a:ea typeface="华文新魏" pitchFamily="2" charset="-122"/>
              </a:rPr>
              <a:t>1</a:t>
            </a:r>
          </a:p>
        </p:txBody>
      </p:sp>
      <p:pic>
        <p:nvPicPr>
          <p:cNvPr id="125967" name="Picture 15"/>
          <p:cNvPicPr>
            <a:picLocks noChangeArrowheads="1"/>
          </p:cNvPicPr>
          <p:nvPr/>
        </p:nvPicPr>
        <p:blipFill>
          <a:blip r:embed="rId3" cstate="print"/>
          <a:srcRect/>
          <a:stretch>
            <a:fillRect/>
          </a:stretch>
        </p:blipFill>
        <p:spPr bwMode="auto">
          <a:xfrm>
            <a:off x="1314946" y="3677642"/>
            <a:ext cx="763588" cy="757238"/>
          </a:xfrm>
          <a:prstGeom prst="rect">
            <a:avLst/>
          </a:prstGeom>
          <a:noFill/>
          <a:ln w="9525">
            <a:noFill/>
            <a:miter lim="800000"/>
            <a:headEnd/>
            <a:tailEnd/>
          </a:ln>
        </p:spPr>
      </p:pic>
      <p:sp>
        <p:nvSpPr>
          <p:cNvPr id="125968" name="Rectangle 16"/>
          <p:cNvSpPr>
            <a:spLocks noChangeArrowheads="1"/>
          </p:cNvSpPr>
          <p:nvPr/>
        </p:nvSpPr>
        <p:spPr bwMode="auto">
          <a:xfrm>
            <a:off x="992684" y="3706217"/>
            <a:ext cx="463269"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zh-CN" sz="2400" b="1">
                <a:solidFill>
                  <a:srgbClr val="333399"/>
                </a:solidFill>
                <a:latin typeface="华文新魏" pitchFamily="2" charset="-122"/>
                <a:ea typeface="华文新魏" pitchFamily="2" charset="-122"/>
              </a:rPr>
              <a:t> </a:t>
            </a:r>
            <a:r>
              <a:rPr kumimoji="1" lang="en-US" altLang="zh-CN" sz="2400" b="1">
                <a:solidFill>
                  <a:srgbClr val="333399"/>
                </a:solidFill>
                <a:latin typeface="华文新魏" pitchFamily="2" charset="-122"/>
                <a:ea typeface="华文新魏" pitchFamily="2" charset="-122"/>
              </a:rPr>
              <a:t>A</a:t>
            </a:r>
          </a:p>
        </p:txBody>
      </p:sp>
      <p:sp>
        <p:nvSpPr>
          <p:cNvPr id="125969" name="Rectangle 17"/>
          <p:cNvSpPr>
            <a:spLocks noChangeArrowheads="1"/>
          </p:cNvSpPr>
          <p:nvPr/>
        </p:nvSpPr>
        <p:spPr bwMode="auto">
          <a:xfrm>
            <a:off x="2086471" y="4315817"/>
            <a:ext cx="735013" cy="357188"/>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sz="2400" b="1">
                <a:solidFill>
                  <a:srgbClr val="333399"/>
                </a:solidFill>
                <a:latin typeface="华文新魏" pitchFamily="2" charset="-122"/>
                <a:ea typeface="华文新魏" pitchFamily="2" charset="-122"/>
              </a:rPr>
              <a:t>F</a:t>
            </a:r>
          </a:p>
        </p:txBody>
      </p:sp>
      <p:sp>
        <p:nvSpPr>
          <p:cNvPr id="466972" name="Text Box 28"/>
          <p:cNvSpPr txBox="1">
            <a:spLocks noChangeArrowheads="1"/>
          </p:cNvSpPr>
          <p:nvPr/>
        </p:nvSpPr>
        <p:spPr bwMode="auto">
          <a:xfrm>
            <a:off x="3905746" y="2782292"/>
            <a:ext cx="1107996" cy="830997"/>
          </a:xfrm>
          <a:prstGeom prst="rect">
            <a:avLst/>
          </a:prstGeom>
          <a:noFill/>
          <a:ln w="12700">
            <a:noFill/>
            <a:miter lim="800000"/>
            <a:headEnd/>
            <a:tailEnd/>
          </a:ln>
        </p:spPr>
        <p:txBody>
          <a:bodyPr wrap="none">
            <a:spAutoFit/>
          </a:bodyPr>
          <a:lstStyle/>
          <a:p>
            <a:pPr defTabSz="762000" eaLnBrk="0" hangingPunct="0"/>
            <a:r>
              <a:rPr kumimoji="1" lang="zh-CN" altLang="en-US" sz="2400" b="1">
                <a:solidFill>
                  <a:srgbClr val="333399"/>
                </a:solidFill>
                <a:latin typeface="华文新魏" pitchFamily="2" charset="-122"/>
                <a:ea typeface="华文新魏" pitchFamily="2" charset="-122"/>
              </a:rPr>
              <a:t>不停地</a:t>
            </a:r>
          </a:p>
          <a:p>
            <a:pPr defTabSz="762000" eaLnBrk="0" hangingPunct="0"/>
            <a:r>
              <a:rPr kumimoji="1" lang="zh-CN" altLang="en-US" sz="2400" b="1">
                <a:solidFill>
                  <a:srgbClr val="333399"/>
                </a:solidFill>
                <a:latin typeface="华文新魏" pitchFamily="2" charset="-122"/>
                <a:ea typeface="华文新魏" pitchFamily="2" charset="-122"/>
              </a:rPr>
              <a:t>兜圈子</a:t>
            </a:r>
          </a:p>
        </p:txBody>
      </p:sp>
      <p:pic>
        <p:nvPicPr>
          <p:cNvPr id="125971" name="Picture 29"/>
          <p:cNvPicPr>
            <a:picLocks noChangeArrowheads="1"/>
          </p:cNvPicPr>
          <p:nvPr/>
        </p:nvPicPr>
        <p:blipFill>
          <a:blip r:embed="rId4" cstate="print"/>
          <a:srcRect/>
          <a:stretch>
            <a:fillRect/>
          </a:stretch>
        </p:blipFill>
        <p:spPr bwMode="auto">
          <a:xfrm>
            <a:off x="2053134" y="2706092"/>
            <a:ext cx="1047750" cy="779463"/>
          </a:xfrm>
          <a:prstGeom prst="rect">
            <a:avLst/>
          </a:prstGeom>
          <a:noFill/>
          <a:ln w="12699">
            <a:noFill/>
            <a:miter lim="800000"/>
            <a:headEnd/>
            <a:tailEnd/>
          </a:ln>
        </p:spPr>
      </p:pic>
      <p:pic>
        <p:nvPicPr>
          <p:cNvPr id="125972" name="Picture 30"/>
          <p:cNvPicPr>
            <a:picLocks noChangeArrowheads="1"/>
          </p:cNvPicPr>
          <p:nvPr/>
        </p:nvPicPr>
        <p:blipFill>
          <a:blip r:embed="rId4" cstate="print"/>
          <a:srcRect/>
          <a:stretch>
            <a:fillRect/>
          </a:stretch>
        </p:blipFill>
        <p:spPr bwMode="auto">
          <a:xfrm>
            <a:off x="5658346" y="2706092"/>
            <a:ext cx="1046163" cy="779463"/>
          </a:xfrm>
          <a:prstGeom prst="rect">
            <a:avLst/>
          </a:prstGeom>
          <a:noFill/>
          <a:ln w="12699">
            <a:noFill/>
            <a:miter lim="800000"/>
            <a:headEnd/>
            <a:tailEnd/>
          </a:ln>
        </p:spPr>
      </p:pic>
      <p:grpSp>
        <p:nvGrpSpPr>
          <p:cNvPr id="2" name="Group 48"/>
          <p:cNvGrpSpPr>
            <a:grpSpLocks/>
          </p:cNvGrpSpPr>
          <p:nvPr/>
        </p:nvGrpSpPr>
        <p:grpSpPr bwMode="auto">
          <a:xfrm>
            <a:off x="1973759" y="3356967"/>
            <a:ext cx="455612" cy="1004888"/>
            <a:chOff x="1379" y="2993"/>
            <a:chExt cx="287" cy="633"/>
          </a:xfrm>
        </p:grpSpPr>
        <p:sp>
          <p:nvSpPr>
            <p:cNvPr id="126002" name="Line 32"/>
            <p:cNvSpPr>
              <a:spLocks noChangeShapeType="1"/>
            </p:cNvSpPr>
            <p:nvPr/>
          </p:nvSpPr>
          <p:spPr bwMode="auto">
            <a:xfrm flipH="1" flipV="1">
              <a:off x="1655" y="2993"/>
              <a:ext cx="11" cy="633"/>
            </a:xfrm>
            <a:prstGeom prst="line">
              <a:avLst/>
            </a:prstGeom>
            <a:noFill/>
            <a:ln w="76200">
              <a:solidFill>
                <a:schemeClr val="hlink"/>
              </a:solidFill>
              <a:round/>
              <a:headEnd/>
              <a:tailEnd type="triangle" w="sm" len="med"/>
            </a:ln>
          </p:spPr>
          <p:txBody>
            <a:bodyPr wrap="none" anchor="ctr"/>
            <a:lstStyle/>
            <a:p>
              <a:endParaRPr lang="zh-CN" altLang="en-US" sz="2400" b="1">
                <a:latin typeface="华文新魏" pitchFamily="2" charset="-122"/>
                <a:ea typeface="华文新魏" pitchFamily="2" charset="-122"/>
              </a:endParaRPr>
            </a:p>
          </p:txBody>
        </p:sp>
        <p:sp>
          <p:nvSpPr>
            <p:cNvPr id="126003" name="Text Box 33"/>
            <p:cNvSpPr txBox="1">
              <a:spLocks noChangeArrowheads="1"/>
            </p:cNvSpPr>
            <p:nvPr/>
          </p:nvSpPr>
          <p:spPr bwMode="auto">
            <a:xfrm>
              <a:off x="1379" y="3110"/>
              <a:ext cx="287" cy="288"/>
            </a:xfrm>
            <a:prstGeom prst="rect">
              <a:avLst/>
            </a:prstGeom>
            <a:noFill/>
            <a:ln w="12700">
              <a:noFill/>
              <a:miter lim="800000"/>
              <a:headEnd/>
              <a:tailEnd/>
            </a:ln>
          </p:spPr>
          <p:txBody>
            <a:bodyPr wrap="none">
              <a:spAutoFit/>
            </a:bodyPr>
            <a:lstStyle/>
            <a:p>
              <a:pPr defTabSz="762000" eaLnBrk="0" hangingPunct="0"/>
              <a:r>
                <a:rPr kumimoji="1" lang="en-US" altLang="zh-CN" sz="2400" b="1">
                  <a:solidFill>
                    <a:srgbClr val="333399"/>
                  </a:solidFill>
                  <a:latin typeface="华文新魏" pitchFamily="2" charset="-122"/>
                  <a:ea typeface="华文新魏" pitchFamily="2" charset="-122"/>
                  <a:sym typeface="Wingdings" pitchFamily="2" charset="2"/>
                </a:rPr>
                <a:t></a:t>
              </a:r>
            </a:p>
          </p:txBody>
        </p:sp>
      </p:grpSp>
      <p:grpSp>
        <p:nvGrpSpPr>
          <p:cNvPr id="3" name="Group 34"/>
          <p:cNvGrpSpPr>
            <a:grpSpLocks/>
          </p:cNvGrpSpPr>
          <p:nvPr/>
        </p:nvGrpSpPr>
        <p:grpSpPr bwMode="auto">
          <a:xfrm>
            <a:off x="2878634" y="3501430"/>
            <a:ext cx="3173412" cy="996950"/>
            <a:chOff x="1949" y="3067"/>
            <a:chExt cx="1999" cy="628"/>
          </a:xfrm>
        </p:grpSpPr>
        <p:sp>
          <p:nvSpPr>
            <p:cNvPr id="126000" name="Freeform 35"/>
            <p:cNvSpPr>
              <a:spLocks/>
            </p:cNvSpPr>
            <p:nvPr/>
          </p:nvSpPr>
          <p:spPr bwMode="auto">
            <a:xfrm>
              <a:off x="1949" y="3067"/>
              <a:ext cx="1999" cy="624"/>
            </a:xfrm>
            <a:custGeom>
              <a:avLst/>
              <a:gdLst>
                <a:gd name="T0" fmla="*/ 0 w 1866"/>
                <a:gd name="T1" fmla="*/ 14950 h 523"/>
                <a:gd name="T2" fmla="*/ 3916 w 1866"/>
                <a:gd name="T3" fmla="*/ 14589 h 523"/>
                <a:gd name="T4" fmla="*/ 4842 w 1866"/>
                <a:gd name="T5" fmla="*/ 14412 h 523"/>
                <a:gd name="T6" fmla="*/ 5525 w 1866"/>
                <a:gd name="T7" fmla="*/ 13986 h 523"/>
                <a:gd name="T8" fmla="*/ 6113 w 1866"/>
                <a:gd name="T9" fmla="*/ 13046 h 523"/>
                <a:gd name="T10" fmla="*/ 6377 w 1866"/>
                <a:gd name="T11" fmla="*/ 12374 h 523"/>
                <a:gd name="T12" fmla="*/ 6614 w 1866"/>
                <a:gd name="T13" fmla="*/ 10229 h 523"/>
                <a:gd name="T14" fmla="*/ 6813 w 1866"/>
                <a:gd name="T15" fmla="*/ 5845 h 523"/>
                <a:gd name="T16" fmla="*/ 6870 w 1866"/>
                <a:gd name="T17" fmla="*/ 0 h 5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66"/>
                <a:gd name="T28" fmla="*/ 0 h 523"/>
                <a:gd name="T29" fmla="*/ 1866 w 1866"/>
                <a:gd name="T30" fmla="*/ 523 h 5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66" h="523">
                  <a:moveTo>
                    <a:pt x="0" y="522"/>
                  </a:moveTo>
                  <a:cubicBezTo>
                    <a:pt x="174" y="523"/>
                    <a:pt x="817" y="514"/>
                    <a:pt x="1059" y="510"/>
                  </a:cubicBezTo>
                  <a:cubicBezTo>
                    <a:pt x="1277" y="507"/>
                    <a:pt x="1236" y="507"/>
                    <a:pt x="1308" y="504"/>
                  </a:cubicBezTo>
                  <a:cubicBezTo>
                    <a:pt x="1349" y="489"/>
                    <a:pt x="1443" y="504"/>
                    <a:pt x="1494" y="489"/>
                  </a:cubicBezTo>
                  <a:cubicBezTo>
                    <a:pt x="1549" y="479"/>
                    <a:pt x="1615" y="465"/>
                    <a:pt x="1653" y="456"/>
                  </a:cubicBezTo>
                  <a:cubicBezTo>
                    <a:pt x="1691" y="447"/>
                    <a:pt x="1700" y="448"/>
                    <a:pt x="1723" y="432"/>
                  </a:cubicBezTo>
                  <a:cubicBezTo>
                    <a:pt x="1734" y="420"/>
                    <a:pt x="1777" y="369"/>
                    <a:pt x="1788" y="357"/>
                  </a:cubicBezTo>
                  <a:cubicBezTo>
                    <a:pt x="1793" y="351"/>
                    <a:pt x="1839" y="216"/>
                    <a:pt x="1842" y="204"/>
                  </a:cubicBezTo>
                  <a:cubicBezTo>
                    <a:pt x="1866" y="115"/>
                    <a:pt x="1857" y="110"/>
                    <a:pt x="1857" y="0"/>
                  </a:cubicBezTo>
                </a:path>
              </a:pathLst>
            </a:custGeom>
            <a:noFill/>
            <a:ln w="76200">
              <a:solidFill>
                <a:schemeClr val="hlink"/>
              </a:solidFill>
              <a:round/>
              <a:headEnd/>
              <a:tailEnd type="triangle" w="sm" len="med"/>
            </a:ln>
          </p:spPr>
          <p:txBody>
            <a:bodyPr/>
            <a:lstStyle/>
            <a:p>
              <a:endParaRPr lang="zh-CN" altLang="en-US" sz="2400" b="1">
                <a:latin typeface="华文新魏" pitchFamily="2" charset="-122"/>
                <a:ea typeface="华文新魏" pitchFamily="2" charset="-122"/>
              </a:endParaRPr>
            </a:p>
          </p:txBody>
        </p:sp>
        <p:sp>
          <p:nvSpPr>
            <p:cNvPr id="126001" name="Text Box 36"/>
            <p:cNvSpPr txBox="1">
              <a:spLocks noChangeArrowheads="1"/>
            </p:cNvSpPr>
            <p:nvPr/>
          </p:nvSpPr>
          <p:spPr bwMode="auto">
            <a:xfrm>
              <a:off x="2014" y="3407"/>
              <a:ext cx="287" cy="288"/>
            </a:xfrm>
            <a:prstGeom prst="rect">
              <a:avLst/>
            </a:prstGeom>
            <a:noFill/>
            <a:ln w="12700">
              <a:noFill/>
              <a:miter lim="800000"/>
              <a:headEnd/>
              <a:tailEnd/>
            </a:ln>
          </p:spPr>
          <p:txBody>
            <a:bodyPr wrap="none">
              <a:spAutoFit/>
            </a:bodyPr>
            <a:lstStyle/>
            <a:p>
              <a:pPr defTabSz="762000" eaLnBrk="0" hangingPunct="0"/>
              <a:r>
                <a:rPr kumimoji="1" lang="en-US" altLang="zh-CN" sz="2400" b="1">
                  <a:solidFill>
                    <a:srgbClr val="333399"/>
                  </a:solidFill>
                  <a:latin typeface="华文新魏" pitchFamily="2" charset="-122"/>
                  <a:ea typeface="华文新魏" pitchFamily="2" charset="-122"/>
                  <a:sym typeface="Wingdings" pitchFamily="2" charset="2"/>
                </a:rPr>
                <a:t></a:t>
              </a:r>
            </a:p>
          </p:txBody>
        </p:sp>
      </p:grpSp>
      <p:sp>
        <p:nvSpPr>
          <p:cNvPr id="125975" name="Rectangle 37"/>
          <p:cNvSpPr>
            <a:spLocks noChangeArrowheads="1"/>
          </p:cNvSpPr>
          <p:nvPr/>
        </p:nvSpPr>
        <p:spPr bwMode="auto">
          <a:xfrm>
            <a:off x="1781671" y="4653955"/>
            <a:ext cx="1694376"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400" b="1">
                <a:solidFill>
                  <a:srgbClr val="333399"/>
                </a:solidFill>
                <a:latin typeface="华文新魏" pitchFamily="2" charset="-122"/>
                <a:ea typeface="华文新魏" pitchFamily="2" charset="-122"/>
              </a:rPr>
              <a:t>A </a:t>
            </a:r>
            <a:r>
              <a:rPr kumimoji="1" lang="zh-CN" altLang="en-US" sz="2400" b="1">
                <a:solidFill>
                  <a:srgbClr val="333399"/>
                </a:solidFill>
                <a:latin typeface="华文新魏" pitchFamily="2" charset="-122"/>
                <a:ea typeface="华文新魏" pitchFamily="2" charset="-122"/>
              </a:rPr>
              <a:t>发出的帧</a:t>
            </a:r>
          </a:p>
        </p:txBody>
      </p:sp>
      <p:grpSp>
        <p:nvGrpSpPr>
          <p:cNvPr id="4" name="Group 52"/>
          <p:cNvGrpSpPr>
            <a:grpSpLocks/>
          </p:cNvGrpSpPr>
          <p:nvPr/>
        </p:nvGrpSpPr>
        <p:grpSpPr bwMode="auto">
          <a:xfrm>
            <a:off x="2951659" y="1399580"/>
            <a:ext cx="3100387" cy="1454150"/>
            <a:chOff x="1995" y="1743"/>
            <a:chExt cx="1953" cy="916"/>
          </a:xfrm>
        </p:grpSpPr>
        <p:sp>
          <p:nvSpPr>
            <p:cNvPr id="125998" name="Arc 39"/>
            <p:cNvSpPr>
              <a:spLocks/>
            </p:cNvSpPr>
            <p:nvPr/>
          </p:nvSpPr>
          <p:spPr bwMode="auto">
            <a:xfrm>
              <a:off x="1995" y="2052"/>
              <a:ext cx="1953" cy="607"/>
            </a:xfrm>
            <a:custGeom>
              <a:avLst/>
              <a:gdLst>
                <a:gd name="T0" fmla="*/ 0 w 21600"/>
                <a:gd name="T1" fmla="*/ 0 h 26015"/>
                <a:gd name="T2" fmla="*/ 0 w 21600"/>
                <a:gd name="T3" fmla="*/ 0 h 26015"/>
                <a:gd name="T4" fmla="*/ 0 w 21600"/>
                <a:gd name="T5" fmla="*/ 0 h 26015"/>
                <a:gd name="T6" fmla="*/ 0 60000 65536"/>
                <a:gd name="T7" fmla="*/ 0 60000 65536"/>
                <a:gd name="T8" fmla="*/ 0 60000 65536"/>
                <a:gd name="T9" fmla="*/ 0 w 21600"/>
                <a:gd name="T10" fmla="*/ 0 h 26015"/>
                <a:gd name="T11" fmla="*/ 21600 w 21600"/>
                <a:gd name="T12" fmla="*/ 26015 h 26015"/>
              </a:gdLst>
              <a:ahLst/>
              <a:cxnLst>
                <a:cxn ang="T6">
                  <a:pos x="T0" y="T1"/>
                </a:cxn>
                <a:cxn ang="T7">
                  <a:pos x="T2" y="T3"/>
                </a:cxn>
                <a:cxn ang="T8">
                  <a:pos x="T4" y="T5"/>
                </a:cxn>
              </a:cxnLst>
              <a:rect l="T9" t="T10" r="T11" b="T12"/>
              <a:pathLst>
                <a:path w="21600" h="26015" fill="none" extrusionOk="0">
                  <a:moveTo>
                    <a:pt x="-1" y="0"/>
                  </a:moveTo>
                  <a:cubicBezTo>
                    <a:pt x="11929" y="0"/>
                    <a:pt x="21600" y="9670"/>
                    <a:pt x="21600" y="21600"/>
                  </a:cubicBezTo>
                  <a:cubicBezTo>
                    <a:pt x="21600" y="23083"/>
                    <a:pt x="21447" y="24562"/>
                    <a:pt x="21143" y="26014"/>
                  </a:cubicBezTo>
                </a:path>
                <a:path w="21600" h="26015" stroke="0" extrusionOk="0">
                  <a:moveTo>
                    <a:pt x="-1" y="0"/>
                  </a:moveTo>
                  <a:cubicBezTo>
                    <a:pt x="11929" y="0"/>
                    <a:pt x="21600" y="9670"/>
                    <a:pt x="21600" y="21600"/>
                  </a:cubicBezTo>
                  <a:cubicBezTo>
                    <a:pt x="21600" y="23083"/>
                    <a:pt x="21447" y="24562"/>
                    <a:pt x="21143" y="26014"/>
                  </a:cubicBezTo>
                  <a:lnTo>
                    <a:pt x="0" y="21600"/>
                  </a:lnTo>
                  <a:close/>
                </a:path>
              </a:pathLst>
            </a:custGeom>
            <a:noFill/>
            <a:ln w="76200">
              <a:solidFill>
                <a:schemeClr val="hlink"/>
              </a:solidFill>
              <a:round/>
              <a:headEnd/>
              <a:tailEnd type="triangle" w="sm" len="med"/>
            </a:ln>
          </p:spPr>
          <p:txBody>
            <a:bodyPr wrap="none" anchor="ctr"/>
            <a:lstStyle/>
            <a:p>
              <a:endParaRPr lang="zh-CN" altLang="en-US" sz="2400" b="1">
                <a:latin typeface="华文新魏" pitchFamily="2" charset="-122"/>
                <a:ea typeface="华文新魏" pitchFamily="2" charset="-122"/>
              </a:endParaRPr>
            </a:p>
          </p:txBody>
        </p:sp>
        <p:sp>
          <p:nvSpPr>
            <p:cNvPr id="125999" name="Text Box 40"/>
            <p:cNvSpPr txBox="1">
              <a:spLocks noChangeArrowheads="1"/>
            </p:cNvSpPr>
            <p:nvPr/>
          </p:nvSpPr>
          <p:spPr bwMode="auto">
            <a:xfrm>
              <a:off x="2041" y="1743"/>
              <a:ext cx="287" cy="288"/>
            </a:xfrm>
            <a:prstGeom prst="rect">
              <a:avLst/>
            </a:prstGeom>
            <a:noFill/>
            <a:ln w="12700">
              <a:noFill/>
              <a:miter lim="800000"/>
              <a:headEnd/>
              <a:tailEnd/>
            </a:ln>
          </p:spPr>
          <p:txBody>
            <a:bodyPr wrap="none">
              <a:spAutoFit/>
            </a:bodyPr>
            <a:lstStyle/>
            <a:p>
              <a:pPr defTabSz="762000" eaLnBrk="0" hangingPunct="0"/>
              <a:r>
                <a:rPr kumimoji="1" lang="en-US" altLang="zh-CN" sz="2400" b="1">
                  <a:solidFill>
                    <a:srgbClr val="333399"/>
                  </a:solidFill>
                  <a:latin typeface="华文新魏" pitchFamily="2" charset="-122"/>
                  <a:ea typeface="华文新魏" pitchFamily="2" charset="-122"/>
                  <a:sym typeface="Wingdings" pitchFamily="2" charset="2"/>
                </a:rPr>
                <a:t></a:t>
              </a:r>
            </a:p>
          </p:txBody>
        </p:sp>
      </p:grpSp>
      <p:grpSp>
        <p:nvGrpSpPr>
          <p:cNvPr id="5" name="Group 54"/>
          <p:cNvGrpSpPr>
            <a:grpSpLocks/>
          </p:cNvGrpSpPr>
          <p:nvPr/>
        </p:nvGrpSpPr>
        <p:grpSpPr bwMode="auto">
          <a:xfrm>
            <a:off x="497" y="1696442"/>
            <a:ext cx="2951163" cy="1235075"/>
            <a:chOff x="136" y="1930"/>
            <a:chExt cx="1859" cy="778"/>
          </a:xfrm>
        </p:grpSpPr>
        <p:grpSp>
          <p:nvGrpSpPr>
            <p:cNvPr id="6" name="Group 23"/>
            <p:cNvGrpSpPr>
              <a:grpSpLocks/>
            </p:cNvGrpSpPr>
            <p:nvPr/>
          </p:nvGrpSpPr>
          <p:grpSpPr bwMode="auto">
            <a:xfrm>
              <a:off x="1378" y="1930"/>
              <a:ext cx="617" cy="778"/>
              <a:chOff x="1378" y="1930"/>
              <a:chExt cx="617" cy="778"/>
            </a:xfrm>
          </p:grpSpPr>
          <p:sp>
            <p:nvSpPr>
              <p:cNvPr id="125994" name="Rectangle 24"/>
              <p:cNvSpPr>
                <a:spLocks noChangeArrowheads="1"/>
              </p:cNvSpPr>
              <p:nvPr/>
            </p:nvSpPr>
            <p:spPr bwMode="auto">
              <a:xfrm>
                <a:off x="1532" y="1930"/>
                <a:ext cx="463" cy="280"/>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sz="2400" b="1">
                    <a:solidFill>
                      <a:srgbClr val="333399"/>
                    </a:solidFill>
                    <a:latin typeface="华文新魏" pitchFamily="2" charset="-122"/>
                    <a:ea typeface="华文新魏" pitchFamily="2" charset="-122"/>
                  </a:rPr>
                  <a:t>F</a:t>
                </a:r>
                <a:r>
                  <a:rPr kumimoji="1" lang="en-US" altLang="zh-CN" sz="2400" b="1" baseline="-25000">
                    <a:solidFill>
                      <a:srgbClr val="333399"/>
                    </a:solidFill>
                    <a:latin typeface="华文新魏" pitchFamily="2" charset="-122"/>
                    <a:ea typeface="华文新魏" pitchFamily="2" charset="-122"/>
                  </a:rPr>
                  <a:t>1</a:t>
                </a:r>
              </a:p>
            </p:txBody>
          </p:sp>
          <p:grpSp>
            <p:nvGrpSpPr>
              <p:cNvPr id="7" name="Group 25"/>
              <p:cNvGrpSpPr>
                <a:grpSpLocks/>
              </p:cNvGrpSpPr>
              <p:nvPr/>
            </p:nvGrpSpPr>
            <p:grpSpPr bwMode="auto">
              <a:xfrm>
                <a:off x="1378" y="2153"/>
                <a:ext cx="288" cy="555"/>
                <a:chOff x="1378" y="2153"/>
                <a:chExt cx="288" cy="555"/>
              </a:xfrm>
            </p:grpSpPr>
            <p:sp>
              <p:nvSpPr>
                <p:cNvPr id="125996" name="Line 26"/>
                <p:cNvSpPr>
                  <a:spLocks noChangeShapeType="1"/>
                </p:cNvSpPr>
                <p:nvPr/>
              </p:nvSpPr>
              <p:spPr bwMode="auto">
                <a:xfrm flipV="1">
                  <a:off x="1666" y="2153"/>
                  <a:ext cx="0" cy="555"/>
                </a:xfrm>
                <a:prstGeom prst="line">
                  <a:avLst/>
                </a:prstGeom>
                <a:noFill/>
                <a:ln w="76200">
                  <a:solidFill>
                    <a:schemeClr val="hlink"/>
                  </a:solidFill>
                  <a:round/>
                  <a:headEnd/>
                  <a:tailEnd type="triangle" w="sm" len="med"/>
                </a:ln>
              </p:spPr>
              <p:txBody>
                <a:bodyPr wrap="none" anchor="ctr"/>
                <a:lstStyle/>
                <a:p>
                  <a:endParaRPr lang="zh-CN" altLang="en-US" sz="2400" b="1">
                    <a:latin typeface="华文新魏" pitchFamily="2" charset="-122"/>
                    <a:ea typeface="华文新魏" pitchFamily="2" charset="-122"/>
                  </a:endParaRPr>
                </a:p>
              </p:txBody>
            </p:sp>
            <p:sp>
              <p:nvSpPr>
                <p:cNvPr id="125997" name="Text Box 27"/>
                <p:cNvSpPr txBox="1">
                  <a:spLocks noChangeArrowheads="1"/>
                </p:cNvSpPr>
                <p:nvPr/>
              </p:nvSpPr>
              <p:spPr bwMode="auto">
                <a:xfrm>
                  <a:off x="1378" y="2329"/>
                  <a:ext cx="287" cy="288"/>
                </a:xfrm>
                <a:prstGeom prst="rect">
                  <a:avLst/>
                </a:prstGeom>
                <a:noFill/>
                <a:ln w="12700">
                  <a:noFill/>
                  <a:miter lim="800000"/>
                  <a:headEnd/>
                  <a:tailEnd/>
                </a:ln>
              </p:spPr>
              <p:txBody>
                <a:bodyPr wrap="none">
                  <a:spAutoFit/>
                </a:bodyPr>
                <a:lstStyle/>
                <a:p>
                  <a:pPr defTabSz="762000" eaLnBrk="0" hangingPunct="0"/>
                  <a:r>
                    <a:rPr kumimoji="1" lang="en-US" altLang="zh-CN" sz="2400" b="1">
                      <a:solidFill>
                        <a:srgbClr val="333399"/>
                      </a:solidFill>
                      <a:latin typeface="华文新魏" pitchFamily="2" charset="-122"/>
                      <a:ea typeface="华文新魏" pitchFamily="2" charset="-122"/>
                      <a:sym typeface="Wingdings" pitchFamily="2" charset="2"/>
                    </a:rPr>
                    <a:t></a:t>
                  </a:r>
                </a:p>
              </p:txBody>
            </p:sp>
          </p:grpSp>
        </p:grpSp>
        <p:sp>
          <p:nvSpPr>
            <p:cNvPr id="125993" name="Rectangle 41"/>
            <p:cNvSpPr>
              <a:spLocks noChangeArrowheads="1"/>
            </p:cNvSpPr>
            <p:nvPr/>
          </p:nvSpPr>
          <p:spPr bwMode="auto">
            <a:xfrm>
              <a:off x="136" y="1933"/>
              <a:ext cx="1450" cy="289"/>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400" b="1" dirty="0">
                  <a:solidFill>
                    <a:srgbClr val="333399"/>
                  </a:solidFill>
                  <a:latin typeface="华文新魏" pitchFamily="2" charset="-122"/>
                  <a:ea typeface="华文新魏" pitchFamily="2" charset="-122"/>
                </a:rPr>
                <a:t>网桥 </a:t>
              </a:r>
              <a:r>
                <a:rPr kumimoji="1" lang="en-US" altLang="zh-CN" sz="2400" b="1" dirty="0">
                  <a:solidFill>
                    <a:srgbClr val="333399"/>
                  </a:solidFill>
                  <a:latin typeface="华文新魏" pitchFamily="2" charset="-122"/>
                  <a:ea typeface="华文新魏" pitchFamily="2" charset="-122"/>
                </a:rPr>
                <a:t>1 </a:t>
              </a:r>
              <a:r>
                <a:rPr kumimoji="1" lang="zh-CN" altLang="en-US" sz="2400" b="1" dirty="0">
                  <a:solidFill>
                    <a:srgbClr val="333399"/>
                  </a:solidFill>
                  <a:latin typeface="华文新魏" pitchFamily="2" charset="-122"/>
                  <a:ea typeface="华文新魏" pitchFamily="2" charset="-122"/>
                </a:rPr>
                <a:t>转发的帧</a:t>
              </a:r>
            </a:p>
          </p:txBody>
        </p:sp>
      </p:grpSp>
      <p:grpSp>
        <p:nvGrpSpPr>
          <p:cNvPr id="8" name="Group 53"/>
          <p:cNvGrpSpPr>
            <a:grpSpLocks/>
          </p:cNvGrpSpPr>
          <p:nvPr/>
        </p:nvGrpSpPr>
        <p:grpSpPr bwMode="auto">
          <a:xfrm>
            <a:off x="2705596" y="1380530"/>
            <a:ext cx="3100388" cy="1393825"/>
            <a:chOff x="1840" y="1731"/>
            <a:chExt cx="1953" cy="878"/>
          </a:xfrm>
        </p:grpSpPr>
        <p:sp>
          <p:nvSpPr>
            <p:cNvPr id="125990" name="Arc 43"/>
            <p:cNvSpPr>
              <a:spLocks/>
            </p:cNvSpPr>
            <p:nvPr/>
          </p:nvSpPr>
          <p:spPr bwMode="auto">
            <a:xfrm flipH="1">
              <a:off x="1840" y="2024"/>
              <a:ext cx="1953" cy="585"/>
            </a:xfrm>
            <a:custGeom>
              <a:avLst/>
              <a:gdLst>
                <a:gd name="T0" fmla="*/ 0 w 21600"/>
                <a:gd name="T1" fmla="*/ 0 h 25085"/>
                <a:gd name="T2" fmla="*/ 0 w 21600"/>
                <a:gd name="T3" fmla="*/ 0 h 25085"/>
                <a:gd name="T4" fmla="*/ 0 w 21600"/>
                <a:gd name="T5" fmla="*/ 0 h 25085"/>
                <a:gd name="T6" fmla="*/ 0 60000 65536"/>
                <a:gd name="T7" fmla="*/ 0 60000 65536"/>
                <a:gd name="T8" fmla="*/ 0 60000 65536"/>
                <a:gd name="T9" fmla="*/ 0 w 21600"/>
                <a:gd name="T10" fmla="*/ 0 h 25085"/>
                <a:gd name="T11" fmla="*/ 21600 w 21600"/>
                <a:gd name="T12" fmla="*/ 25085 h 25085"/>
              </a:gdLst>
              <a:ahLst/>
              <a:cxnLst>
                <a:cxn ang="T6">
                  <a:pos x="T0" y="T1"/>
                </a:cxn>
                <a:cxn ang="T7">
                  <a:pos x="T2" y="T3"/>
                </a:cxn>
                <a:cxn ang="T8">
                  <a:pos x="T4" y="T5"/>
                </a:cxn>
              </a:cxnLst>
              <a:rect l="T9" t="T10" r="T11" b="T12"/>
              <a:pathLst>
                <a:path w="21600" h="25085" fill="none" extrusionOk="0">
                  <a:moveTo>
                    <a:pt x="-1" y="0"/>
                  </a:moveTo>
                  <a:cubicBezTo>
                    <a:pt x="11929" y="0"/>
                    <a:pt x="21600" y="9670"/>
                    <a:pt x="21600" y="21600"/>
                  </a:cubicBezTo>
                  <a:cubicBezTo>
                    <a:pt x="21600" y="22767"/>
                    <a:pt x="21505" y="23932"/>
                    <a:pt x="21317" y="25085"/>
                  </a:cubicBezTo>
                </a:path>
                <a:path w="21600" h="25085" stroke="0" extrusionOk="0">
                  <a:moveTo>
                    <a:pt x="-1" y="0"/>
                  </a:moveTo>
                  <a:cubicBezTo>
                    <a:pt x="11929" y="0"/>
                    <a:pt x="21600" y="9670"/>
                    <a:pt x="21600" y="21600"/>
                  </a:cubicBezTo>
                  <a:cubicBezTo>
                    <a:pt x="21600" y="22767"/>
                    <a:pt x="21505" y="23932"/>
                    <a:pt x="21317" y="25085"/>
                  </a:cubicBezTo>
                  <a:lnTo>
                    <a:pt x="0" y="21600"/>
                  </a:lnTo>
                  <a:close/>
                </a:path>
              </a:pathLst>
            </a:custGeom>
            <a:noFill/>
            <a:ln w="76200">
              <a:solidFill>
                <a:schemeClr val="hlink"/>
              </a:solidFill>
              <a:round/>
              <a:headEnd/>
              <a:tailEnd type="triangle" w="sm" len="med"/>
            </a:ln>
          </p:spPr>
          <p:txBody>
            <a:bodyPr wrap="none" anchor="ctr"/>
            <a:lstStyle/>
            <a:p>
              <a:endParaRPr lang="zh-CN" altLang="en-US" sz="2400" b="1">
                <a:latin typeface="华文新魏" pitchFamily="2" charset="-122"/>
                <a:ea typeface="华文新魏" pitchFamily="2" charset="-122"/>
              </a:endParaRPr>
            </a:p>
          </p:txBody>
        </p:sp>
        <p:sp>
          <p:nvSpPr>
            <p:cNvPr id="125991" name="Text Box 44"/>
            <p:cNvSpPr txBox="1">
              <a:spLocks noChangeArrowheads="1"/>
            </p:cNvSpPr>
            <p:nvPr/>
          </p:nvSpPr>
          <p:spPr bwMode="auto">
            <a:xfrm>
              <a:off x="3269" y="1731"/>
              <a:ext cx="287" cy="288"/>
            </a:xfrm>
            <a:prstGeom prst="rect">
              <a:avLst/>
            </a:prstGeom>
            <a:noFill/>
            <a:ln w="12700">
              <a:noFill/>
              <a:miter lim="800000"/>
              <a:headEnd/>
              <a:tailEnd/>
            </a:ln>
          </p:spPr>
          <p:txBody>
            <a:bodyPr wrap="none">
              <a:spAutoFit/>
            </a:bodyPr>
            <a:lstStyle/>
            <a:p>
              <a:pPr defTabSz="762000" eaLnBrk="0" hangingPunct="0"/>
              <a:r>
                <a:rPr kumimoji="1" lang="en-US" altLang="zh-CN" sz="2400" b="1">
                  <a:solidFill>
                    <a:srgbClr val="333399"/>
                  </a:solidFill>
                  <a:latin typeface="华文新魏" pitchFamily="2" charset="-122"/>
                  <a:ea typeface="华文新魏" pitchFamily="2" charset="-122"/>
                  <a:sym typeface="Wingdings" pitchFamily="2" charset="2"/>
                </a:rPr>
                <a:t></a:t>
              </a:r>
            </a:p>
          </p:txBody>
        </p:sp>
      </p:grpSp>
      <p:grpSp>
        <p:nvGrpSpPr>
          <p:cNvPr id="9" name="Group 55"/>
          <p:cNvGrpSpPr>
            <a:grpSpLocks/>
          </p:cNvGrpSpPr>
          <p:nvPr/>
        </p:nvGrpSpPr>
        <p:grpSpPr bwMode="auto">
          <a:xfrm>
            <a:off x="5805985" y="1659930"/>
            <a:ext cx="3063875" cy="1285875"/>
            <a:chOff x="3793" y="1907"/>
            <a:chExt cx="1930" cy="810"/>
          </a:xfrm>
        </p:grpSpPr>
        <p:grpSp>
          <p:nvGrpSpPr>
            <p:cNvPr id="10" name="Group 51"/>
            <p:cNvGrpSpPr>
              <a:grpSpLocks/>
            </p:cNvGrpSpPr>
            <p:nvPr/>
          </p:nvGrpSpPr>
          <p:grpSpPr bwMode="auto">
            <a:xfrm>
              <a:off x="3793" y="1938"/>
              <a:ext cx="626" cy="779"/>
              <a:chOff x="3793" y="1938"/>
              <a:chExt cx="626" cy="779"/>
            </a:xfrm>
          </p:grpSpPr>
          <p:grpSp>
            <p:nvGrpSpPr>
              <p:cNvPr id="11" name="Group 49"/>
              <p:cNvGrpSpPr>
                <a:grpSpLocks/>
              </p:cNvGrpSpPr>
              <p:nvPr/>
            </p:nvGrpSpPr>
            <p:grpSpPr bwMode="auto">
              <a:xfrm>
                <a:off x="4131" y="2162"/>
                <a:ext cx="288" cy="555"/>
                <a:chOff x="4131" y="2162"/>
                <a:chExt cx="288" cy="555"/>
              </a:xfrm>
            </p:grpSpPr>
            <p:sp>
              <p:nvSpPr>
                <p:cNvPr id="125988" name="Line 21"/>
                <p:cNvSpPr>
                  <a:spLocks noChangeShapeType="1"/>
                </p:cNvSpPr>
                <p:nvPr/>
              </p:nvSpPr>
              <p:spPr bwMode="auto">
                <a:xfrm flipV="1">
                  <a:off x="4131" y="2162"/>
                  <a:ext cx="0" cy="555"/>
                </a:xfrm>
                <a:prstGeom prst="line">
                  <a:avLst/>
                </a:prstGeom>
                <a:noFill/>
                <a:ln w="76200">
                  <a:solidFill>
                    <a:schemeClr val="hlink"/>
                  </a:solidFill>
                  <a:round/>
                  <a:headEnd/>
                  <a:tailEnd type="triangle" w="sm" len="med"/>
                </a:ln>
              </p:spPr>
              <p:txBody>
                <a:bodyPr wrap="none" anchor="ctr"/>
                <a:lstStyle/>
                <a:p>
                  <a:endParaRPr lang="zh-CN" altLang="en-US" sz="2400" b="1">
                    <a:latin typeface="华文新魏" pitchFamily="2" charset="-122"/>
                    <a:ea typeface="华文新魏" pitchFamily="2" charset="-122"/>
                  </a:endParaRPr>
                </a:p>
              </p:txBody>
            </p:sp>
            <p:sp>
              <p:nvSpPr>
                <p:cNvPr id="125989" name="Text Box 22"/>
                <p:cNvSpPr txBox="1">
                  <a:spLocks noChangeArrowheads="1"/>
                </p:cNvSpPr>
                <p:nvPr/>
              </p:nvSpPr>
              <p:spPr bwMode="auto">
                <a:xfrm>
                  <a:off x="4132" y="2338"/>
                  <a:ext cx="287" cy="288"/>
                </a:xfrm>
                <a:prstGeom prst="rect">
                  <a:avLst/>
                </a:prstGeom>
                <a:noFill/>
                <a:ln w="12700">
                  <a:noFill/>
                  <a:miter lim="800000"/>
                  <a:headEnd/>
                  <a:tailEnd/>
                </a:ln>
              </p:spPr>
              <p:txBody>
                <a:bodyPr wrap="none">
                  <a:spAutoFit/>
                </a:bodyPr>
                <a:lstStyle/>
                <a:p>
                  <a:pPr defTabSz="762000" eaLnBrk="0" hangingPunct="0"/>
                  <a:r>
                    <a:rPr kumimoji="1" lang="en-US" altLang="zh-CN" sz="2400" b="1">
                      <a:solidFill>
                        <a:srgbClr val="333399"/>
                      </a:solidFill>
                      <a:latin typeface="华文新魏" pitchFamily="2" charset="-122"/>
                      <a:ea typeface="华文新魏" pitchFamily="2" charset="-122"/>
                      <a:sym typeface="Wingdings" pitchFamily="2" charset="2"/>
                    </a:rPr>
                    <a:t></a:t>
                  </a:r>
                </a:p>
              </p:txBody>
            </p:sp>
          </p:grpSp>
          <p:sp>
            <p:nvSpPr>
              <p:cNvPr id="125987" name="Rectangle 19"/>
              <p:cNvSpPr>
                <a:spLocks noChangeArrowheads="1"/>
              </p:cNvSpPr>
              <p:nvPr/>
            </p:nvSpPr>
            <p:spPr bwMode="auto">
              <a:xfrm>
                <a:off x="3793" y="1938"/>
                <a:ext cx="464" cy="256"/>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kumimoji="1" lang="en-US" altLang="zh-CN" sz="2400" b="1">
                    <a:solidFill>
                      <a:srgbClr val="333399"/>
                    </a:solidFill>
                    <a:latin typeface="华文新魏" pitchFamily="2" charset="-122"/>
                    <a:ea typeface="华文新魏" pitchFamily="2" charset="-122"/>
                  </a:rPr>
                  <a:t>F</a:t>
                </a:r>
                <a:r>
                  <a:rPr kumimoji="1" lang="en-US" altLang="zh-CN" sz="2400" b="1" baseline="-25000">
                    <a:solidFill>
                      <a:srgbClr val="333399"/>
                    </a:solidFill>
                    <a:latin typeface="华文新魏" pitchFamily="2" charset="-122"/>
                    <a:ea typeface="华文新魏" pitchFamily="2" charset="-122"/>
                  </a:rPr>
                  <a:t>2</a:t>
                </a:r>
              </a:p>
            </p:txBody>
          </p:sp>
        </p:grpSp>
        <p:sp>
          <p:nvSpPr>
            <p:cNvPr id="125985" name="Rectangle 45"/>
            <p:cNvSpPr>
              <a:spLocks noChangeArrowheads="1"/>
            </p:cNvSpPr>
            <p:nvPr/>
          </p:nvSpPr>
          <p:spPr bwMode="auto">
            <a:xfrm>
              <a:off x="4240" y="1907"/>
              <a:ext cx="1483" cy="289"/>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400" b="1">
                  <a:solidFill>
                    <a:srgbClr val="333399"/>
                  </a:solidFill>
                  <a:latin typeface="华文新魏" pitchFamily="2" charset="-122"/>
                  <a:ea typeface="华文新魏" pitchFamily="2" charset="-122"/>
                </a:rPr>
                <a:t>网桥 </a:t>
              </a:r>
              <a:r>
                <a:rPr kumimoji="1" lang="en-US" altLang="zh-CN" sz="2400" b="1">
                  <a:solidFill>
                    <a:srgbClr val="333399"/>
                  </a:solidFill>
                  <a:latin typeface="华文新魏" pitchFamily="2" charset="-122"/>
                  <a:ea typeface="华文新魏" pitchFamily="2" charset="-122"/>
                </a:rPr>
                <a:t>2 </a:t>
              </a:r>
              <a:r>
                <a:rPr kumimoji="1" lang="zh-CN" altLang="en-US" sz="2400" b="1">
                  <a:solidFill>
                    <a:srgbClr val="333399"/>
                  </a:solidFill>
                  <a:latin typeface="华文新魏" pitchFamily="2" charset="-122"/>
                  <a:ea typeface="华文新魏" pitchFamily="2" charset="-122"/>
                </a:rPr>
                <a:t>转发的帧</a:t>
              </a:r>
            </a:p>
          </p:txBody>
        </p:sp>
      </p:grpSp>
      <p:sp>
        <p:nvSpPr>
          <p:cNvPr id="466990" name="Arc 46"/>
          <p:cNvSpPr>
            <a:spLocks/>
          </p:cNvSpPr>
          <p:nvPr/>
        </p:nvSpPr>
        <p:spPr bwMode="auto">
          <a:xfrm rot="-5199144">
            <a:off x="4036715" y="1446411"/>
            <a:ext cx="685800" cy="2205038"/>
          </a:xfrm>
          <a:custGeom>
            <a:avLst/>
            <a:gdLst>
              <a:gd name="T0" fmla="*/ 0 w 21653"/>
              <a:gd name="T1" fmla="*/ 0 h 42096"/>
              <a:gd name="T2" fmla="*/ 2147483647 w 21653"/>
              <a:gd name="T3" fmla="*/ 2147483647 h 42096"/>
              <a:gd name="T4" fmla="*/ 2147483647 w 21653"/>
              <a:gd name="T5" fmla="*/ 2147483647 h 42096"/>
              <a:gd name="T6" fmla="*/ 0 60000 65536"/>
              <a:gd name="T7" fmla="*/ 0 60000 65536"/>
              <a:gd name="T8" fmla="*/ 0 60000 65536"/>
              <a:gd name="T9" fmla="*/ 0 w 21653"/>
              <a:gd name="T10" fmla="*/ 0 h 42096"/>
              <a:gd name="T11" fmla="*/ 21653 w 21653"/>
              <a:gd name="T12" fmla="*/ 42096 h 42096"/>
            </a:gdLst>
            <a:ahLst/>
            <a:cxnLst>
              <a:cxn ang="T6">
                <a:pos x="T0" y="T1"/>
              </a:cxn>
              <a:cxn ang="T7">
                <a:pos x="T2" y="T3"/>
              </a:cxn>
              <a:cxn ang="T8">
                <a:pos x="T4" y="T5"/>
              </a:cxn>
            </a:cxnLst>
            <a:rect l="T9" t="T10" r="T11" b="T12"/>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chemeClr val="tx2"/>
            </a:solidFill>
            <a:round/>
            <a:headEnd type="triangle" w="med" len="lg"/>
            <a:tailEnd/>
          </a:ln>
        </p:spPr>
        <p:txBody>
          <a:bodyPr wrap="none" anchor="ctr"/>
          <a:lstStyle/>
          <a:p>
            <a:endParaRPr lang="zh-CN" altLang="en-US" sz="2400" b="1">
              <a:latin typeface="华文新魏" pitchFamily="2" charset="-122"/>
              <a:ea typeface="华文新魏" pitchFamily="2" charset="-122"/>
            </a:endParaRPr>
          </a:p>
        </p:txBody>
      </p:sp>
      <p:sp>
        <p:nvSpPr>
          <p:cNvPr id="466991" name="Text Box 47"/>
          <p:cNvSpPr txBox="1">
            <a:spLocks noChangeArrowheads="1"/>
          </p:cNvSpPr>
          <p:nvPr/>
        </p:nvSpPr>
        <p:spPr bwMode="auto">
          <a:xfrm>
            <a:off x="2988171" y="3574455"/>
            <a:ext cx="2936875" cy="466725"/>
          </a:xfrm>
          <a:prstGeom prst="rect">
            <a:avLst/>
          </a:prstGeom>
          <a:solidFill>
            <a:srgbClr val="FFFF99"/>
          </a:solidFill>
          <a:ln w="9525">
            <a:solidFill>
              <a:schemeClr val="tx2"/>
            </a:solidFill>
            <a:miter lim="800000"/>
            <a:headEnd/>
            <a:tailEnd/>
          </a:ln>
        </p:spPr>
        <p:txBody>
          <a:bodyPr wrap="none">
            <a:spAutoFit/>
          </a:bodyPr>
          <a:lstStyle/>
          <a:p>
            <a:r>
              <a:rPr lang="zh-CN" altLang="en-US" sz="2400" b="1">
                <a:solidFill>
                  <a:srgbClr val="333399"/>
                </a:solidFill>
                <a:latin typeface="华文新魏" pitchFamily="2" charset="-122"/>
                <a:ea typeface="华文新魏" pitchFamily="2" charset="-122"/>
              </a:rPr>
              <a:t>网络资源白白消耗了</a:t>
            </a:r>
          </a:p>
        </p:txBody>
      </p:sp>
      <p:sp>
        <p:nvSpPr>
          <p:cNvPr id="125982" name="日期占位符 50"/>
          <p:cNvSpPr>
            <a:spLocks noGrp="1"/>
          </p:cNvSpPr>
          <p:nvPr>
            <p:ph type="dt" sz="quarter" idx="11"/>
          </p:nvPr>
        </p:nvSpPr>
        <p:spPr>
          <a:noFill/>
        </p:spPr>
        <p:txBody>
          <a:bodyPr/>
          <a:lstStyle/>
          <a:p>
            <a:fld id="{561FBF36-D97D-4907-9D7A-895239EC4136}" type="datetime1">
              <a:rPr lang="zh-CN" altLang="en-US" smtClean="0"/>
              <a:pPr/>
              <a:t>2018/1/14</a:t>
            </a:fld>
            <a:endParaRPr lang="en-US" altLang="zh-CN"/>
          </a:p>
        </p:txBody>
      </p:sp>
      <p:sp>
        <p:nvSpPr>
          <p:cNvPr id="125983" name="灯片编号占位符 51"/>
          <p:cNvSpPr>
            <a:spLocks noGrp="1"/>
          </p:cNvSpPr>
          <p:nvPr>
            <p:ph type="sldNum" sz="quarter" idx="12"/>
          </p:nvPr>
        </p:nvSpPr>
        <p:spPr>
          <a:noFill/>
        </p:spPr>
        <p:txBody>
          <a:bodyPr/>
          <a:lstStyle/>
          <a:p>
            <a:fld id="{2BE6C04F-0F2E-4BF7-B24A-63E98BE60BC7}" type="slidenum">
              <a:rPr lang="en-US" altLang="zh-CN" smtClean="0"/>
              <a:pPr/>
              <a:t>57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1000"/>
                                        <p:tgtEl>
                                          <p:spTgt spid="5"/>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1000"/>
                                        <p:tgtEl>
                                          <p:spTgt spid="4"/>
                                        </p:tgtEl>
                                      </p:cBhvr>
                                    </p:animEffect>
                                  </p:childTnLst>
                                </p:cTn>
                              </p:par>
                              <p:par>
                                <p:cTn id="24" presetID="22" presetClass="entr" presetSubtype="2"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1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6972"/>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grpId="0" nodeType="afterEffect">
                                  <p:stCondLst>
                                    <p:cond delay="0"/>
                                  </p:stCondLst>
                                  <p:childTnLst>
                                    <p:set>
                                      <p:cBhvr>
                                        <p:cTn id="33" dur="1" fill="hold">
                                          <p:stCondLst>
                                            <p:cond delay="0"/>
                                          </p:stCondLst>
                                        </p:cTn>
                                        <p:tgtEl>
                                          <p:spTgt spid="466956"/>
                                        </p:tgtEl>
                                        <p:attrNameLst>
                                          <p:attrName>style.visibility</p:attrName>
                                        </p:attrNameLst>
                                      </p:cBhvr>
                                      <p:to>
                                        <p:strVal val="visible"/>
                                      </p:to>
                                    </p:set>
                                    <p:animEffect transition="in" filter="wipe(left)">
                                      <p:cBhvr>
                                        <p:cTn id="34" dur="500"/>
                                        <p:tgtEl>
                                          <p:spTgt spid="466956"/>
                                        </p:tgtEl>
                                      </p:cBhvr>
                                    </p:animEffect>
                                  </p:childTnLst>
                                </p:cTn>
                              </p:par>
                            </p:childTnLst>
                          </p:cTn>
                        </p:par>
                        <p:par>
                          <p:cTn id="35" fill="hold">
                            <p:stCondLst>
                              <p:cond delay="500"/>
                            </p:stCondLst>
                            <p:childTnLst>
                              <p:par>
                                <p:cTn id="36" presetID="1" presetClass="exit" presetSubtype="0" fill="hold" grpId="1" nodeType="afterEffect">
                                  <p:stCondLst>
                                    <p:cond delay="500"/>
                                  </p:stCondLst>
                                  <p:childTnLst>
                                    <p:set>
                                      <p:cBhvr>
                                        <p:cTn id="37" dur="1" fill="hold">
                                          <p:stCondLst>
                                            <p:cond delay="0"/>
                                          </p:stCondLst>
                                        </p:cTn>
                                        <p:tgtEl>
                                          <p:spTgt spid="466956"/>
                                        </p:tgtEl>
                                        <p:attrNameLst>
                                          <p:attrName>style.visibility</p:attrName>
                                        </p:attrNameLst>
                                      </p:cBhvr>
                                      <p:to>
                                        <p:strVal val="hidden"/>
                                      </p:to>
                                    </p:set>
                                  </p:childTnLst>
                                </p:cTn>
                              </p:par>
                            </p:childTnLst>
                          </p:cTn>
                        </p:par>
                        <p:par>
                          <p:cTn id="38" fill="hold">
                            <p:stCondLst>
                              <p:cond delay="1000"/>
                            </p:stCondLst>
                            <p:childTnLst>
                              <p:par>
                                <p:cTn id="39" presetID="22" presetClass="entr" presetSubtype="2" fill="hold" grpId="0" nodeType="afterEffect">
                                  <p:stCondLst>
                                    <p:cond delay="0"/>
                                  </p:stCondLst>
                                  <p:childTnLst>
                                    <p:set>
                                      <p:cBhvr>
                                        <p:cTn id="40" dur="1" fill="hold">
                                          <p:stCondLst>
                                            <p:cond delay="0"/>
                                          </p:stCondLst>
                                        </p:cTn>
                                        <p:tgtEl>
                                          <p:spTgt spid="466990"/>
                                        </p:tgtEl>
                                        <p:attrNameLst>
                                          <p:attrName>style.visibility</p:attrName>
                                        </p:attrNameLst>
                                      </p:cBhvr>
                                      <p:to>
                                        <p:strVal val="visible"/>
                                      </p:to>
                                    </p:set>
                                    <p:animEffect transition="in" filter="wipe(right)">
                                      <p:cBhvr>
                                        <p:cTn id="41" dur="500"/>
                                        <p:tgtEl>
                                          <p:spTgt spid="466990"/>
                                        </p:tgtEl>
                                      </p:cBhvr>
                                    </p:animEffect>
                                  </p:childTnLst>
                                </p:cTn>
                              </p:par>
                            </p:childTnLst>
                          </p:cTn>
                        </p:par>
                        <p:par>
                          <p:cTn id="42" fill="hold">
                            <p:stCondLst>
                              <p:cond delay="1500"/>
                            </p:stCondLst>
                            <p:childTnLst>
                              <p:par>
                                <p:cTn id="43" presetID="1" presetClass="exit" presetSubtype="0" fill="hold" grpId="1" nodeType="afterEffect">
                                  <p:stCondLst>
                                    <p:cond delay="500"/>
                                  </p:stCondLst>
                                  <p:childTnLst>
                                    <p:set>
                                      <p:cBhvr>
                                        <p:cTn id="44" dur="1" fill="hold">
                                          <p:stCondLst>
                                            <p:cond delay="0"/>
                                          </p:stCondLst>
                                        </p:cTn>
                                        <p:tgtEl>
                                          <p:spTgt spid="466990"/>
                                        </p:tgtEl>
                                        <p:attrNameLst>
                                          <p:attrName>style.visibility</p:attrName>
                                        </p:attrNameLst>
                                      </p:cBhvr>
                                      <p:to>
                                        <p:strVal val="hidden"/>
                                      </p:to>
                                    </p:set>
                                  </p:childTnLst>
                                </p:cTn>
                              </p:par>
                            </p:childTnLst>
                          </p:cTn>
                        </p:par>
                        <p:par>
                          <p:cTn id="45" fill="hold">
                            <p:stCondLst>
                              <p:cond delay="2000"/>
                            </p:stCondLst>
                            <p:childTnLst>
                              <p:par>
                                <p:cTn id="46" presetID="22" presetClass="entr" presetSubtype="8" fill="hold" grpId="2" nodeType="afterEffect">
                                  <p:stCondLst>
                                    <p:cond delay="0"/>
                                  </p:stCondLst>
                                  <p:childTnLst>
                                    <p:set>
                                      <p:cBhvr>
                                        <p:cTn id="47" dur="1" fill="hold">
                                          <p:stCondLst>
                                            <p:cond delay="0"/>
                                          </p:stCondLst>
                                        </p:cTn>
                                        <p:tgtEl>
                                          <p:spTgt spid="466956"/>
                                        </p:tgtEl>
                                        <p:attrNameLst>
                                          <p:attrName>style.visibility</p:attrName>
                                        </p:attrNameLst>
                                      </p:cBhvr>
                                      <p:to>
                                        <p:strVal val="visible"/>
                                      </p:to>
                                    </p:set>
                                    <p:animEffect transition="in" filter="wipe(left)">
                                      <p:cBhvr>
                                        <p:cTn id="48" dur="500"/>
                                        <p:tgtEl>
                                          <p:spTgt spid="466956"/>
                                        </p:tgtEl>
                                      </p:cBhvr>
                                    </p:animEffect>
                                  </p:childTnLst>
                                </p:cTn>
                              </p:par>
                            </p:childTnLst>
                          </p:cTn>
                        </p:par>
                        <p:par>
                          <p:cTn id="49" fill="hold">
                            <p:stCondLst>
                              <p:cond delay="2500"/>
                            </p:stCondLst>
                            <p:childTnLst>
                              <p:par>
                                <p:cTn id="50" presetID="1" presetClass="exit" presetSubtype="0" fill="hold" grpId="3" nodeType="afterEffect">
                                  <p:stCondLst>
                                    <p:cond delay="500"/>
                                  </p:stCondLst>
                                  <p:childTnLst>
                                    <p:set>
                                      <p:cBhvr>
                                        <p:cTn id="51" dur="1" fill="hold">
                                          <p:stCondLst>
                                            <p:cond delay="0"/>
                                          </p:stCondLst>
                                        </p:cTn>
                                        <p:tgtEl>
                                          <p:spTgt spid="466956"/>
                                        </p:tgtEl>
                                        <p:attrNameLst>
                                          <p:attrName>style.visibility</p:attrName>
                                        </p:attrNameLst>
                                      </p:cBhvr>
                                      <p:to>
                                        <p:strVal val="hidden"/>
                                      </p:to>
                                    </p:set>
                                  </p:childTnLst>
                                </p:cTn>
                              </p:par>
                            </p:childTnLst>
                          </p:cTn>
                        </p:par>
                        <p:par>
                          <p:cTn id="52" fill="hold">
                            <p:stCondLst>
                              <p:cond delay="3000"/>
                            </p:stCondLst>
                            <p:childTnLst>
                              <p:par>
                                <p:cTn id="53" presetID="22" presetClass="entr" presetSubtype="2" fill="hold" grpId="2" nodeType="afterEffect">
                                  <p:stCondLst>
                                    <p:cond delay="0"/>
                                  </p:stCondLst>
                                  <p:childTnLst>
                                    <p:set>
                                      <p:cBhvr>
                                        <p:cTn id="54" dur="1" fill="hold">
                                          <p:stCondLst>
                                            <p:cond delay="0"/>
                                          </p:stCondLst>
                                        </p:cTn>
                                        <p:tgtEl>
                                          <p:spTgt spid="466990"/>
                                        </p:tgtEl>
                                        <p:attrNameLst>
                                          <p:attrName>style.visibility</p:attrName>
                                        </p:attrNameLst>
                                      </p:cBhvr>
                                      <p:to>
                                        <p:strVal val="visible"/>
                                      </p:to>
                                    </p:set>
                                    <p:animEffect transition="in" filter="wipe(right)">
                                      <p:cBhvr>
                                        <p:cTn id="55" dur="500"/>
                                        <p:tgtEl>
                                          <p:spTgt spid="466990"/>
                                        </p:tgtEl>
                                      </p:cBhvr>
                                    </p:animEffect>
                                  </p:childTnLst>
                                </p:cTn>
                              </p:par>
                            </p:childTnLst>
                          </p:cTn>
                        </p:par>
                        <p:par>
                          <p:cTn id="56" fill="hold">
                            <p:stCondLst>
                              <p:cond delay="3500"/>
                            </p:stCondLst>
                            <p:childTnLst>
                              <p:par>
                                <p:cTn id="57" presetID="1" presetClass="exit" presetSubtype="0" fill="hold" grpId="3" nodeType="afterEffect">
                                  <p:stCondLst>
                                    <p:cond delay="500"/>
                                  </p:stCondLst>
                                  <p:childTnLst>
                                    <p:set>
                                      <p:cBhvr>
                                        <p:cTn id="58" dur="1" fill="hold">
                                          <p:stCondLst>
                                            <p:cond delay="0"/>
                                          </p:stCondLst>
                                        </p:cTn>
                                        <p:tgtEl>
                                          <p:spTgt spid="466990"/>
                                        </p:tgtEl>
                                        <p:attrNameLst>
                                          <p:attrName>style.visibility</p:attrName>
                                        </p:attrNameLst>
                                      </p:cBhvr>
                                      <p:to>
                                        <p:strVal val="hidden"/>
                                      </p:to>
                                    </p:set>
                                  </p:childTnLst>
                                </p:cTn>
                              </p:par>
                            </p:childTnLst>
                          </p:cTn>
                        </p:par>
                        <p:par>
                          <p:cTn id="59" fill="hold">
                            <p:stCondLst>
                              <p:cond delay="4000"/>
                            </p:stCondLst>
                            <p:childTnLst>
                              <p:par>
                                <p:cTn id="60" presetID="22" presetClass="entr" presetSubtype="8" fill="hold" grpId="4" nodeType="afterEffect">
                                  <p:stCondLst>
                                    <p:cond delay="0"/>
                                  </p:stCondLst>
                                  <p:childTnLst>
                                    <p:set>
                                      <p:cBhvr>
                                        <p:cTn id="61" dur="1" fill="hold">
                                          <p:stCondLst>
                                            <p:cond delay="0"/>
                                          </p:stCondLst>
                                        </p:cTn>
                                        <p:tgtEl>
                                          <p:spTgt spid="466956"/>
                                        </p:tgtEl>
                                        <p:attrNameLst>
                                          <p:attrName>style.visibility</p:attrName>
                                        </p:attrNameLst>
                                      </p:cBhvr>
                                      <p:to>
                                        <p:strVal val="visible"/>
                                      </p:to>
                                    </p:set>
                                    <p:animEffect transition="in" filter="wipe(left)">
                                      <p:cBhvr>
                                        <p:cTn id="62" dur="500"/>
                                        <p:tgtEl>
                                          <p:spTgt spid="466956"/>
                                        </p:tgtEl>
                                      </p:cBhvr>
                                    </p:animEffect>
                                  </p:childTnLst>
                                </p:cTn>
                              </p:par>
                            </p:childTnLst>
                          </p:cTn>
                        </p:par>
                        <p:par>
                          <p:cTn id="63" fill="hold">
                            <p:stCondLst>
                              <p:cond delay="4500"/>
                            </p:stCondLst>
                            <p:childTnLst>
                              <p:par>
                                <p:cTn id="64" presetID="1" presetClass="exit" presetSubtype="0" fill="hold" grpId="5" nodeType="afterEffect">
                                  <p:stCondLst>
                                    <p:cond delay="500"/>
                                  </p:stCondLst>
                                  <p:childTnLst>
                                    <p:set>
                                      <p:cBhvr>
                                        <p:cTn id="65" dur="1" fill="hold">
                                          <p:stCondLst>
                                            <p:cond delay="0"/>
                                          </p:stCondLst>
                                        </p:cTn>
                                        <p:tgtEl>
                                          <p:spTgt spid="466956"/>
                                        </p:tgtEl>
                                        <p:attrNameLst>
                                          <p:attrName>style.visibility</p:attrName>
                                        </p:attrNameLst>
                                      </p:cBhvr>
                                      <p:to>
                                        <p:strVal val="hidden"/>
                                      </p:to>
                                    </p:set>
                                  </p:childTnLst>
                                </p:cTn>
                              </p:par>
                            </p:childTnLst>
                          </p:cTn>
                        </p:par>
                        <p:par>
                          <p:cTn id="66" fill="hold">
                            <p:stCondLst>
                              <p:cond delay="5000"/>
                            </p:stCondLst>
                            <p:childTnLst>
                              <p:par>
                                <p:cTn id="67" presetID="22" presetClass="entr" presetSubtype="2" fill="hold" grpId="4" nodeType="afterEffect">
                                  <p:stCondLst>
                                    <p:cond delay="0"/>
                                  </p:stCondLst>
                                  <p:childTnLst>
                                    <p:set>
                                      <p:cBhvr>
                                        <p:cTn id="68" dur="1" fill="hold">
                                          <p:stCondLst>
                                            <p:cond delay="0"/>
                                          </p:stCondLst>
                                        </p:cTn>
                                        <p:tgtEl>
                                          <p:spTgt spid="466990"/>
                                        </p:tgtEl>
                                        <p:attrNameLst>
                                          <p:attrName>style.visibility</p:attrName>
                                        </p:attrNameLst>
                                      </p:cBhvr>
                                      <p:to>
                                        <p:strVal val="visible"/>
                                      </p:to>
                                    </p:set>
                                    <p:animEffect transition="in" filter="wipe(right)">
                                      <p:cBhvr>
                                        <p:cTn id="69" dur="500"/>
                                        <p:tgtEl>
                                          <p:spTgt spid="466990"/>
                                        </p:tgtEl>
                                      </p:cBhvr>
                                    </p:animEffect>
                                  </p:childTnLst>
                                </p:cTn>
                              </p:par>
                            </p:childTnLst>
                          </p:cTn>
                        </p:par>
                        <p:par>
                          <p:cTn id="70" fill="hold">
                            <p:stCondLst>
                              <p:cond delay="5500"/>
                            </p:stCondLst>
                            <p:childTnLst>
                              <p:par>
                                <p:cTn id="71" presetID="1" presetClass="entr" presetSubtype="0" fill="hold" grpId="0" nodeType="afterEffect">
                                  <p:stCondLst>
                                    <p:cond delay="0"/>
                                  </p:stCondLst>
                                  <p:childTnLst>
                                    <p:set>
                                      <p:cBhvr>
                                        <p:cTn id="72" dur="1" fill="hold">
                                          <p:stCondLst>
                                            <p:cond delay="0"/>
                                          </p:stCondLst>
                                        </p:cTn>
                                        <p:tgtEl>
                                          <p:spTgt spid="466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56" grpId="0" animBg="1"/>
      <p:bldP spid="466956" grpId="1" animBg="1"/>
      <p:bldP spid="466956" grpId="2" animBg="1"/>
      <p:bldP spid="466956" grpId="3" animBg="1"/>
      <p:bldP spid="466956" grpId="4" animBg="1"/>
      <p:bldP spid="466956" grpId="5" animBg="1"/>
      <p:bldP spid="466972" grpId="0"/>
      <p:bldP spid="466990" grpId="0" animBg="1"/>
      <p:bldP spid="466990" grpId="1" animBg="1"/>
      <p:bldP spid="466990" grpId="2" animBg="1"/>
      <p:bldP spid="466990" grpId="3" animBg="1"/>
      <p:bldP spid="466990" grpId="4" animBg="1"/>
      <p:bldP spid="46699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352928" cy="4968552"/>
          </a:xfrm>
        </p:spPr>
        <p:txBody>
          <a:bodyPr/>
          <a:lstStyle/>
          <a:p>
            <a:r>
              <a:rPr lang="zh-CN" altLang="en-US" sz="2800" dirty="0">
                <a:solidFill>
                  <a:schemeClr val="accent6"/>
                </a:solidFill>
                <a:latin typeface="华文新魏" pitchFamily="2" charset="-122"/>
                <a:ea typeface="华文新魏" pitchFamily="2" charset="-122"/>
              </a:rPr>
              <a:t>根网桥</a:t>
            </a:r>
            <a:endParaRPr lang="en-US" altLang="zh-CN" sz="2800" dirty="0">
              <a:solidFill>
                <a:schemeClr val="accent6"/>
              </a:solidFill>
              <a:latin typeface="华文新魏" pitchFamily="2" charset="-122"/>
              <a:ea typeface="华文新魏" pitchFamily="2" charset="-122"/>
            </a:endParaRPr>
          </a:p>
          <a:p>
            <a:pPr lvl="1">
              <a:spcAft>
                <a:spcPts val="0"/>
              </a:spcAft>
            </a:pPr>
            <a:r>
              <a:rPr lang="zh-CN" altLang="en-US" dirty="0">
                <a:latin typeface="华文新魏" pitchFamily="2" charset="-122"/>
                <a:ea typeface="华文新魏" pitchFamily="2" charset="-122"/>
              </a:rPr>
              <a:t>网桥地址（一般端口号最小的</a:t>
            </a:r>
            <a:r>
              <a:rPr lang="en-US" altLang="zh-CN" dirty="0">
                <a:latin typeface="华文新魏" pitchFamily="2" charset="-122"/>
                <a:ea typeface="华文新魏" pitchFamily="2" charset="-122"/>
              </a:rPr>
              <a:t>MAC</a:t>
            </a:r>
            <a:r>
              <a:rPr lang="zh-CN" altLang="en-US" dirty="0">
                <a:latin typeface="华文新魏" pitchFamily="2" charset="-122"/>
                <a:ea typeface="华文新魏" pitchFamily="2" charset="-122"/>
              </a:rPr>
              <a:t>地址）</a:t>
            </a:r>
            <a:endParaRPr lang="en-US" altLang="zh-CN" dirty="0">
              <a:latin typeface="华文新魏" pitchFamily="2" charset="-122"/>
              <a:ea typeface="华文新魏" pitchFamily="2" charset="-122"/>
            </a:endParaRPr>
          </a:p>
          <a:p>
            <a:pPr lvl="1">
              <a:spcAft>
                <a:spcPts val="0"/>
              </a:spcAft>
            </a:pPr>
            <a:r>
              <a:rPr lang="zh-CN" altLang="en-US" dirty="0">
                <a:latin typeface="华文新魏" pitchFamily="2" charset="-122"/>
                <a:ea typeface="华文新魏" pitchFamily="2" charset="-122"/>
              </a:rPr>
              <a:t>网桥标识由网桥地址和网桥优先级（管理员分配）组成</a:t>
            </a:r>
            <a:endParaRPr lang="en-US" altLang="zh-CN" dirty="0">
              <a:latin typeface="华文新魏" pitchFamily="2" charset="-122"/>
              <a:ea typeface="华文新魏" pitchFamily="2" charset="-122"/>
            </a:endParaRPr>
          </a:p>
          <a:p>
            <a:pPr lvl="1">
              <a:spcAft>
                <a:spcPts val="0"/>
              </a:spcAft>
            </a:pPr>
            <a:r>
              <a:rPr lang="zh-CN" altLang="en-US" dirty="0">
                <a:latin typeface="华文新魏" pitchFamily="2" charset="-122"/>
                <a:ea typeface="华文新魏" pitchFamily="2" charset="-122"/>
              </a:rPr>
              <a:t>比较网桥优先级，选定根网桥</a:t>
            </a:r>
            <a:endParaRPr lang="en-US" altLang="zh-CN" dirty="0">
              <a:latin typeface="华文新魏" pitchFamily="2" charset="-122"/>
              <a:ea typeface="华文新魏" pitchFamily="2" charset="-122"/>
            </a:endParaRPr>
          </a:p>
          <a:p>
            <a:r>
              <a:rPr lang="zh-CN" altLang="en-US" sz="2800" dirty="0">
                <a:solidFill>
                  <a:schemeClr val="accent6"/>
                </a:solidFill>
                <a:latin typeface="华文新魏" pitchFamily="2" charset="-122"/>
                <a:ea typeface="华文新魏" pitchFamily="2" charset="-122"/>
              </a:rPr>
              <a:t>路径成本</a:t>
            </a:r>
            <a:endParaRPr lang="en-US" altLang="zh-CN" sz="2800" dirty="0">
              <a:solidFill>
                <a:schemeClr val="accent6"/>
              </a:solidFill>
              <a:latin typeface="华文新魏" pitchFamily="2" charset="-122"/>
              <a:ea typeface="华文新魏" pitchFamily="2" charset="-122"/>
            </a:endParaRPr>
          </a:p>
          <a:p>
            <a:pPr lvl="1">
              <a:spcAft>
                <a:spcPts val="0"/>
              </a:spcAft>
            </a:pPr>
            <a:r>
              <a:rPr lang="zh-CN" altLang="en-US" dirty="0">
                <a:latin typeface="华文新魏" pitchFamily="2" charset="-122"/>
                <a:ea typeface="华文新魏" pitchFamily="2" charset="-122"/>
              </a:rPr>
              <a:t>不同带宽局域网的成本不同</a:t>
            </a:r>
            <a:endParaRPr lang="en-US" altLang="zh-CN" dirty="0">
              <a:latin typeface="华文新魏" pitchFamily="2" charset="-122"/>
              <a:ea typeface="华文新魏" pitchFamily="2" charset="-122"/>
            </a:endParaRPr>
          </a:p>
          <a:p>
            <a:pPr lvl="1">
              <a:spcAft>
                <a:spcPts val="0"/>
              </a:spcAft>
            </a:pPr>
            <a:r>
              <a:rPr lang="zh-CN" altLang="en-US" dirty="0">
                <a:latin typeface="华文新魏" pitchFamily="2" charset="-122"/>
                <a:ea typeface="华文新魏" pitchFamily="2" charset="-122"/>
              </a:rPr>
              <a:t>生成树协议希望形成一个传输延迟最小的帧传输路径</a:t>
            </a:r>
            <a:endParaRPr lang="en-US" altLang="zh-CN" dirty="0">
              <a:latin typeface="华文新魏" pitchFamily="2" charset="-122"/>
              <a:ea typeface="华文新魏" pitchFamily="2" charset="-122"/>
            </a:endParaRPr>
          </a:p>
          <a:p>
            <a:r>
              <a:rPr lang="zh-CN" altLang="en-US" sz="2800" dirty="0">
                <a:solidFill>
                  <a:schemeClr val="accent6"/>
                </a:solidFill>
                <a:latin typeface="华文新魏" pitchFamily="2" charset="-122"/>
                <a:ea typeface="华文新魏" pitchFamily="2" charset="-122"/>
              </a:rPr>
              <a:t>端口优先级</a:t>
            </a:r>
            <a:endParaRPr lang="en-US" altLang="zh-CN" sz="2800" dirty="0">
              <a:solidFill>
                <a:schemeClr val="accent6"/>
              </a:solidFill>
              <a:latin typeface="华文新魏" pitchFamily="2" charset="-122"/>
              <a:ea typeface="华文新魏" pitchFamily="2" charset="-122"/>
            </a:endParaRPr>
          </a:p>
          <a:p>
            <a:pPr lvl="1">
              <a:spcAft>
                <a:spcPts val="0"/>
              </a:spcAft>
            </a:pPr>
            <a:r>
              <a:rPr lang="zh-CN" altLang="en-US" dirty="0">
                <a:latin typeface="华文新魏" pitchFamily="2" charset="-122"/>
                <a:ea typeface="华文新魏" pitchFamily="2" charset="-122"/>
              </a:rPr>
              <a:t>网桥的每个端口分配一个优先级，当有两个端口都与一个局域网相联时，优先级高的启用（万一一样，则选择端口号小的），避免出现环</a:t>
            </a:r>
          </a:p>
        </p:txBody>
      </p:sp>
      <p:sp>
        <p:nvSpPr>
          <p:cNvPr id="4" name="页脚占位符 3"/>
          <p:cNvSpPr>
            <a:spLocks noGrp="1"/>
          </p:cNvSpPr>
          <p:nvPr>
            <p:ph type="ftr" sz="quarter" idx="11"/>
          </p:nvPr>
        </p:nvSpPr>
        <p:spPr/>
        <p:txBody>
          <a:bodyPr/>
          <a:lstStyle/>
          <a:p>
            <a:pPr>
              <a:defRPr/>
            </a:pPr>
            <a:endParaRPr lang="zh-CN" altLang="en-US"/>
          </a:p>
          <a:p>
            <a:pPr>
              <a:defRPr/>
            </a:pPr>
            <a:r>
              <a:rPr lang="zh-CN" altLang="en-US"/>
              <a:t>《计算机网络》第1章 计算机网络概论</a:t>
            </a:r>
            <a:endParaRPr lang="en-US" altLang="zh-CN" dirty="0"/>
          </a:p>
        </p:txBody>
      </p:sp>
      <p:sp>
        <p:nvSpPr>
          <p:cNvPr id="5" name="灯片编号占位符 4"/>
          <p:cNvSpPr>
            <a:spLocks noGrp="1"/>
          </p:cNvSpPr>
          <p:nvPr>
            <p:ph type="sldNum" sz="quarter" idx="12"/>
          </p:nvPr>
        </p:nvSpPr>
        <p:spPr/>
        <p:txBody>
          <a:bodyPr/>
          <a:lstStyle/>
          <a:p>
            <a:pPr>
              <a:defRPr/>
            </a:pPr>
            <a:fld id="{6251E08A-9318-4F89-BB5B-DF1BCCA1C263}" type="slidenum">
              <a:rPr lang="zh-CN" altLang="en-US" smtClean="0">
                <a:solidFill>
                  <a:srgbClr val="000000"/>
                </a:solidFill>
              </a:rPr>
              <a:pPr>
                <a:defRPr/>
              </a:pPr>
              <a:t>58</a:t>
            </a:fld>
            <a:endParaRPr lang="en-US" altLang="zh-CN">
              <a:solidFill>
                <a:srgbClr val="000000"/>
              </a:solidFill>
            </a:endParaRPr>
          </a:p>
        </p:txBody>
      </p:sp>
      <p:sp>
        <p:nvSpPr>
          <p:cNvPr id="6" name="内容占位符 16"/>
          <p:cNvSpPr txBox="1">
            <a:spLocks/>
          </p:cNvSpPr>
          <p:nvPr/>
        </p:nvSpPr>
        <p:spPr bwMode="auto">
          <a:xfrm>
            <a:off x="395536" y="260648"/>
            <a:ext cx="7845425" cy="5259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zh-CN" sz="3600" b="1" i="0" u="sng" strike="noStrike" kern="0" cap="none" spc="0" normalizeH="0" baseline="0" noProof="0" dirty="0">
                <a:ln>
                  <a:noFill/>
                </a:ln>
                <a:solidFill>
                  <a:schemeClr val="accent6"/>
                </a:solidFill>
                <a:effectLst/>
                <a:uLnTx/>
                <a:uFillTx/>
                <a:latin typeface="华文新魏" pitchFamily="2" charset="-122"/>
                <a:ea typeface="华文新魏" pitchFamily="2" charset="-122"/>
                <a:cs typeface="+mn-cs"/>
              </a:rPr>
              <a:t>生成树协议</a:t>
            </a:r>
            <a:r>
              <a:rPr kumimoji="1" lang="zh-CN" altLang="en-US" sz="3600" b="1" i="0" u="sng" strike="noStrike" kern="0" cap="none" spc="0" normalizeH="0" baseline="0" noProof="0" dirty="0">
                <a:ln>
                  <a:noFill/>
                </a:ln>
                <a:solidFill>
                  <a:schemeClr val="accent6"/>
                </a:solidFill>
                <a:effectLst/>
                <a:uLnTx/>
                <a:uFillTx/>
                <a:latin typeface="华文新魏" pitchFamily="2" charset="-122"/>
                <a:ea typeface="华文新魏" pitchFamily="2" charset="-122"/>
                <a:cs typeface="+mn-cs"/>
              </a:rPr>
              <a:t>的几个基本概念</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476672"/>
            <a:ext cx="7845425" cy="5259387"/>
          </a:xfrm>
        </p:spPr>
        <p:txBody>
          <a:bodyPr/>
          <a:lstStyle/>
          <a:p>
            <a:pPr eaLnBrk="1" hangingPunct="1">
              <a:defRPr/>
            </a:pPr>
            <a:r>
              <a:rPr lang="zh-CN" altLang="zh-CN" sz="2800" b="1" u="sng" dirty="0">
                <a:solidFill>
                  <a:schemeClr val="accent6"/>
                </a:solidFill>
                <a:latin typeface="华文新魏" pitchFamily="2" charset="-122"/>
                <a:ea typeface="华文新魏" pitchFamily="2" charset="-122"/>
              </a:rPr>
              <a:t>分析生成树协议执行过程的网络结构示意图</a:t>
            </a:r>
            <a:endParaRPr lang="zh-CN" altLang="en-US" sz="2800" b="1" u="sng" dirty="0">
              <a:solidFill>
                <a:schemeClr val="accent6"/>
              </a:solidFill>
              <a:latin typeface="华文新魏" pitchFamily="2" charset="-122"/>
              <a:ea typeface="华文新魏" pitchFamily="2" charset="-122"/>
            </a:endParaRPr>
          </a:p>
        </p:txBody>
      </p:sp>
      <p:sp>
        <p:nvSpPr>
          <p:cNvPr id="6451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78FCF09-5902-4D09-9992-0731C4A6684F}" type="slidenum">
              <a:rPr lang="zh-CN" altLang="en-US">
                <a:solidFill>
                  <a:srgbClr val="000000"/>
                </a:solidFill>
              </a:rPr>
              <a:pPr>
                <a:defRPr/>
              </a:pPr>
              <a:t>59</a:t>
            </a:fld>
            <a:endParaRPr lang="en-US" altLang="zh-CN">
              <a:solidFill>
                <a:srgbClr val="000000"/>
              </a:solidFill>
            </a:endParaRPr>
          </a:p>
        </p:txBody>
      </p:sp>
      <p:pic>
        <p:nvPicPr>
          <p:cNvPr id="78849" name="Picture 1"/>
          <p:cNvPicPr>
            <a:picLocks noChangeAspect="1" noChangeArrowheads="1"/>
          </p:cNvPicPr>
          <p:nvPr/>
        </p:nvPicPr>
        <p:blipFill>
          <a:blip r:embed="rId2" cstate="print"/>
          <a:srcRect/>
          <a:stretch>
            <a:fillRect/>
          </a:stretch>
        </p:blipFill>
        <p:spPr bwMode="auto">
          <a:xfrm>
            <a:off x="611560" y="1268760"/>
            <a:ext cx="8045450" cy="46085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85800" y="609600"/>
            <a:ext cx="7772400" cy="1019175"/>
          </a:xfrm>
        </p:spPr>
        <p:txBody>
          <a:bodyPr/>
          <a:lstStyle/>
          <a:p>
            <a:pPr algn="l" eaLnBrk="1" hangingPunct="1">
              <a:defRPr/>
            </a:pPr>
            <a:r>
              <a:rPr lang="en-US" altLang="zh-CN" sz="2800" u="sng" dirty="0">
                <a:latin typeface="+mn-lt"/>
                <a:ea typeface="华文新魏" pitchFamily="2" charset="-122"/>
              </a:rPr>
              <a:t>4.1.2  </a:t>
            </a:r>
            <a:r>
              <a:rPr lang="zh-CN" altLang="zh-CN" sz="2800" u="sng" dirty="0">
                <a:latin typeface="+mn-lt"/>
                <a:ea typeface="华文新魏" pitchFamily="2" charset="-122"/>
              </a:rPr>
              <a:t>介质访问控制方法</a:t>
            </a:r>
            <a:r>
              <a:rPr lang="en-US" altLang="zh-CN" sz="2800" u="sng" dirty="0">
                <a:latin typeface="+mn-lt"/>
                <a:ea typeface="华文新魏" pitchFamily="2" charset="-122"/>
              </a:rPr>
              <a:t>CSMA/CD</a:t>
            </a:r>
            <a:r>
              <a:rPr lang="zh-CN" altLang="zh-CN" sz="2800" u="sng" dirty="0">
                <a:latin typeface="+mn-lt"/>
                <a:ea typeface="华文新魏" pitchFamily="2" charset="-122"/>
              </a:rPr>
              <a:t>、</a:t>
            </a:r>
            <a:r>
              <a:rPr lang="zh-CN" altLang="en-US" sz="2800" u="sng" dirty="0">
                <a:latin typeface="+mn-lt"/>
                <a:ea typeface="华文新魏" pitchFamily="2" charset="-122"/>
              </a:rPr>
              <a:t>    </a:t>
            </a:r>
            <a:br>
              <a:rPr lang="en-US" altLang="zh-CN" sz="2800" u="sng" dirty="0">
                <a:latin typeface="+mn-lt"/>
                <a:ea typeface="华文新魏" pitchFamily="2" charset="-122"/>
              </a:rPr>
            </a:br>
            <a:r>
              <a:rPr lang="zh-CN" altLang="en-US" sz="2800" dirty="0">
                <a:latin typeface="+mn-lt"/>
                <a:ea typeface="华文新魏" pitchFamily="2" charset="-122"/>
              </a:rPr>
              <a:t>          </a:t>
            </a:r>
            <a:r>
              <a:rPr lang="en-US" altLang="zh-CN" sz="2800" u="sng" dirty="0">
                <a:latin typeface="+mn-lt"/>
                <a:ea typeface="华文新魏" pitchFamily="2" charset="-122"/>
              </a:rPr>
              <a:t>Token Bus</a:t>
            </a:r>
            <a:r>
              <a:rPr lang="zh-CN" altLang="zh-CN" sz="2800" u="sng" dirty="0">
                <a:latin typeface="+mn-lt"/>
                <a:ea typeface="华文新魏" pitchFamily="2" charset="-122"/>
              </a:rPr>
              <a:t>与</a:t>
            </a:r>
            <a:r>
              <a:rPr lang="en-US" altLang="zh-CN" sz="2800" u="sng" dirty="0">
                <a:latin typeface="+mn-lt"/>
                <a:ea typeface="华文新魏" pitchFamily="2" charset="-122"/>
              </a:rPr>
              <a:t>Token Ring</a:t>
            </a:r>
            <a:r>
              <a:rPr lang="zh-CN" altLang="zh-CN" sz="2800" u="sng" dirty="0">
                <a:latin typeface="+mn-lt"/>
                <a:ea typeface="华文新魏" pitchFamily="2" charset="-122"/>
              </a:rPr>
              <a:t>的比较</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395536" y="1988840"/>
            <a:ext cx="8352927" cy="4467225"/>
          </a:xfrm>
        </p:spPr>
        <p:txBody>
          <a:bodyPr/>
          <a:lstStyle/>
          <a:p>
            <a:pPr>
              <a:buFontTx/>
              <a:buNone/>
              <a:defRPr/>
            </a:pPr>
            <a:r>
              <a:rPr lang="zh-CN" altLang="zh-CN" b="1" u="sng" dirty="0">
                <a:ea typeface="华文新魏" pitchFamily="2" charset="-122"/>
              </a:rPr>
              <a:t>三种不同的介质访问控制方法对应三种不同类型的局域网</a:t>
            </a:r>
            <a:r>
              <a:rPr lang="zh-CN" altLang="zh-CN" b="1" dirty="0">
                <a:ea typeface="华文新魏" pitchFamily="2" charset="-122"/>
              </a:rPr>
              <a:t>：</a:t>
            </a:r>
          </a:p>
          <a:p>
            <a:pPr>
              <a:defRPr/>
            </a:pPr>
            <a:r>
              <a:rPr lang="zh-CN" altLang="zh-CN" b="1" dirty="0">
                <a:ea typeface="华文新魏" pitchFamily="2" charset="-122"/>
              </a:rPr>
              <a:t>采用带有冲突检测的载波侦听多路访问 </a:t>
            </a:r>
            <a:r>
              <a:rPr lang="en-US" altLang="zh-CN" b="1" dirty="0">
                <a:ea typeface="华文新魏" pitchFamily="2" charset="-122"/>
              </a:rPr>
              <a:t>(CSMA/CD) </a:t>
            </a:r>
            <a:r>
              <a:rPr lang="zh-CN" altLang="zh-CN" b="1" dirty="0">
                <a:ea typeface="华文新魏" pitchFamily="2" charset="-122"/>
              </a:rPr>
              <a:t>访问控制方法的总线形</a:t>
            </a:r>
            <a:r>
              <a:rPr lang="en-US" altLang="zh-CN" b="1" dirty="0">
                <a:ea typeface="华文新魏" pitchFamily="2" charset="-122"/>
              </a:rPr>
              <a:t>Ethernet</a:t>
            </a:r>
            <a:r>
              <a:rPr lang="zh-CN" altLang="zh-CN" b="1" dirty="0">
                <a:ea typeface="华文新魏" pitchFamily="2" charset="-122"/>
              </a:rPr>
              <a:t>，称为“以太网”。</a:t>
            </a:r>
          </a:p>
          <a:p>
            <a:pPr>
              <a:defRPr/>
            </a:pPr>
            <a:r>
              <a:rPr lang="zh-CN" altLang="zh-CN" b="1" dirty="0">
                <a:ea typeface="华文新魏" pitchFamily="2" charset="-122"/>
              </a:rPr>
              <a:t>采用令牌控制的令牌总线形（</a:t>
            </a:r>
            <a:r>
              <a:rPr lang="en-US" altLang="zh-CN" b="1" dirty="0">
                <a:ea typeface="华文新魏" pitchFamily="2" charset="-122"/>
              </a:rPr>
              <a:t>Token Bus</a:t>
            </a:r>
            <a:r>
              <a:rPr lang="zh-CN" altLang="zh-CN" b="1" dirty="0">
                <a:ea typeface="华文新魏" pitchFamily="2" charset="-122"/>
              </a:rPr>
              <a:t>）局域网，称为“</a:t>
            </a:r>
            <a:r>
              <a:rPr lang="en-US" altLang="zh-CN" b="1" dirty="0">
                <a:ea typeface="华文新魏" pitchFamily="2" charset="-122"/>
              </a:rPr>
              <a:t>Token Bus</a:t>
            </a:r>
            <a:r>
              <a:rPr lang="zh-CN" altLang="zh-CN" b="1" dirty="0">
                <a:ea typeface="华文新魏" pitchFamily="2" charset="-122"/>
              </a:rPr>
              <a:t>”或“令牌总线网”。</a:t>
            </a:r>
          </a:p>
          <a:p>
            <a:pPr>
              <a:defRPr/>
            </a:pPr>
            <a:r>
              <a:rPr lang="zh-CN" altLang="zh-CN" b="1" dirty="0">
                <a:ea typeface="华文新魏" pitchFamily="2" charset="-122"/>
              </a:rPr>
              <a:t>采用令牌控制的令牌环形（</a:t>
            </a:r>
            <a:r>
              <a:rPr lang="en-US" altLang="zh-CN" b="1" dirty="0">
                <a:ea typeface="华文新魏" pitchFamily="2" charset="-122"/>
              </a:rPr>
              <a:t>Token Ring</a:t>
            </a:r>
            <a:r>
              <a:rPr lang="zh-CN" altLang="zh-CN" b="1" dirty="0">
                <a:ea typeface="华文新魏" pitchFamily="2" charset="-122"/>
              </a:rPr>
              <a:t>）局域网，称为“</a:t>
            </a:r>
            <a:r>
              <a:rPr lang="en-US" altLang="zh-CN" b="1" dirty="0">
                <a:ea typeface="华文新魏" pitchFamily="2" charset="-122"/>
              </a:rPr>
              <a:t>Token Ring</a:t>
            </a:r>
            <a:r>
              <a:rPr lang="zh-CN" altLang="zh-CN" b="1" dirty="0">
                <a:ea typeface="华文新魏" pitchFamily="2" charset="-122"/>
              </a:rPr>
              <a:t>”或“令牌环网”。</a:t>
            </a:r>
          </a:p>
          <a:p>
            <a:pPr eaLnBrk="1" hangingPunct="1">
              <a:buFontTx/>
              <a:buNone/>
              <a:defRPr/>
            </a:pPr>
            <a:endParaRPr lang="zh-CN" altLang="en-US" b="1" u="sng" dirty="0">
              <a:ea typeface="华文新魏" pitchFamily="2" charset="-122"/>
            </a:endParaRPr>
          </a:p>
        </p:txBody>
      </p:sp>
      <p:sp>
        <p:nvSpPr>
          <p:cNvPr id="1638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671697E-1F6F-4AB3-B160-F3B2C5BEF55B}" type="slidenum">
              <a:rPr lang="zh-CN" altLang="en-US">
                <a:solidFill>
                  <a:srgbClr val="000000"/>
                </a:solidFill>
              </a:rPr>
              <a:pPr>
                <a:defRPr/>
              </a:pPr>
              <a:t>6</a:t>
            </a:fld>
            <a:endParaRPr lang="en-US" altLang="zh-CN">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4213" y="765175"/>
            <a:ext cx="7772400" cy="5330825"/>
          </a:xfrm>
        </p:spPr>
        <p:txBody>
          <a:bodyPr/>
          <a:lstStyle/>
          <a:p>
            <a:pPr eaLnBrk="1" hangingPunct="1">
              <a:defRPr/>
            </a:pPr>
            <a:r>
              <a:rPr lang="zh-CN" altLang="zh-CN" sz="2800" b="1" u="sng" dirty="0">
                <a:solidFill>
                  <a:schemeClr val="accent6"/>
                </a:solidFill>
                <a:latin typeface="华文新魏" pitchFamily="2" charset="-122"/>
                <a:ea typeface="华文新魏" pitchFamily="2" charset="-122"/>
              </a:rPr>
              <a:t>有效拓扑结构</a:t>
            </a:r>
            <a:endParaRPr lang="zh-CN" altLang="en-US" sz="2800" b="1" u="sng" dirty="0">
              <a:solidFill>
                <a:schemeClr val="accent6"/>
              </a:solidFill>
              <a:latin typeface="华文新魏" pitchFamily="2" charset="-122"/>
              <a:ea typeface="华文新魏" pitchFamily="2" charset="-122"/>
            </a:endParaRPr>
          </a:p>
        </p:txBody>
      </p:sp>
      <p:sp>
        <p:nvSpPr>
          <p:cNvPr id="65540"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CB1BB46-2592-4BEF-A07C-E1D590113AC9}" type="slidenum">
              <a:rPr lang="zh-CN" altLang="en-US">
                <a:solidFill>
                  <a:srgbClr val="000000"/>
                </a:solidFill>
              </a:rPr>
              <a:pPr>
                <a:defRPr/>
              </a:pPr>
              <a:t>60</a:t>
            </a:fld>
            <a:endParaRPr lang="en-US" altLang="zh-CN">
              <a:solidFill>
                <a:srgbClr val="000000"/>
              </a:solidFill>
            </a:endParaRPr>
          </a:p>
        </p:txBody>
      </p:sp>
      <p:pic>
        <p:nvPicPr>
          <p:cNvPr id="77825" name="Picture 1"/>
          <p:cNvPicPr>
            <a:picLocks noChangeAspect="1" noChangeArrowheads="1"/>
          </p:cNvPicPr>
          <p:nvPr/>
        </p:nvPicPr>
        <p:blipFill>
          <a:blip r:embed="rId2" cstate="print"/>
          <a:srcRect/>
          <a:stretch>
            <a:fillRect/>
          </a:stretch>
        </p:blipFill>
        <p:spPr bwMode="auto">
          <a:xfrm>
            <a:off x="755650" y="1484313"/>
            <a:ext cx="7920038" cy="453707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3568" y="548680"/>
            <a:ext cx="7772400" cy="5330825"/>
          </a:xfrm>
        </p:spPr>
        <p:txBody>
          <a:bodyPr/>
          <a:lstStyle/>
          <a:p>
            <a:pPr eaLnBrk="1" hangingPunct="1">
              <a:defRPr/>
            </a:pPr>
            <a:r>
              <a:rPr lang="zh-CN" altLang="zh-CN" sz="2800" b="1" u="sng" dirty="0">
                <a:solidFill>
                  <a:schemeClr val="accent6"/>
                </a:solidFill>
                <a:latin typeface="华文新魏" pitchFamily="2" charset="-122"/>
                <a:ea typeface="华文新魏" pitchFamily="2" charset="-122"/>
              </a:rPr>
              <a:t>主机之间的帧传输路径</a:t>
            </a:r>
            <a:endParaRPr lang="zh-CN" altLang="en-US" sz="2800" b="1" u="sng" dirty="0">
              <a:solidFill>
                <a:schemeClr val="accent6"/>
              </a:solidFill>
              <a:latin typeface="华文新魏" pitchFamily="2" charset="-122"/>
              <a:ea typeface="华文新魏" pitchFamily="2" charset="-122"/>
            </a:endParaRPr>
          </a:p>
        </p:txBody>
      </p:sp>
      <p:sp>
        <p:nvSpPr>
          <p:cNvPr id="66564"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9C6E731-D85A-4011-919D-42899D2CFCB9}" type="slidenum">
              <a:rPr lang="zh-CN" altLang="en-US">
                <a:solidFill>
                  <a:srgbClr val="000000"/>
                </a:solidFill>
              </a:rPr>
              <a:pPr>
                <a:defRPr/>
              </a:pPr>
              <a:t>61</a:t>
            </a:fld>
            <a:endParaRPr lang="en-US" altLang="zh-CN">
              <a:solidFill>
                <a:srgbClr val="000000"/>
              </a:solidFill>
            </a:endParaRPr>
          </a:p>
        </p:txBody>
      </p:sp>
      <p:pic>
        <p:nvPicPr>
          <p:cNvPr id="76801" name="Picture 1"/>
          <p:cNvPicPr>
            <a:picLocks noChangeAspect="1" noChangeArrowheads="1"/>
          </p:cNvPicPr>
          <p:nvPr/>
        </p:nvPicPr>
        <p:blipFill>
          <a:blip r:embed="rId2" cstate="print"/>
          <a:srcRect/>
          <a:stretch>
            <a:fillRect/>
          </a:stretch>
        </p:blipFill>
        <p:spPr bwMode="auto">
          <a:xfrm>
            <a:off x="2843213" y="1268413"/>
            <a:ext cx="4075112" cy="51371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95536" y="332656"/>
            <a:ext cx="8136904" cy="1090613"/>
          </a:xfrm>
        </p:spPr>
        <p:txBody>
          <a:bodyPr/>
          <a:lstStyle/>
          <a:p>
            <a:pPr algn="l" eaLnBrk="1" hangingPunct="1">
              <a:defRPr/>
            </a:pPr>
            <a:r>
              <a:rPr lang="en-US" altLang="zh-CN" sz="3200" u="sng" dirty="0">
                <a:latin typeface="+mn-lt"/>
                <a:ea typeface="华文新魏" pitchFamily="2" charset="-122"/>
              </a:rPr>
              <a:t>4.6.4  </a:t>
            </a:r>
            <a:r>
              <a:rPr lang="zh-CN" altLang="zh-CN" sz="3200" u="sng" dirty="0">
                <a:latin typeface="+mn-lt"/>
                <a:ea typeface="华文新魏" pitchFamily="2" charset="-122"/>
              </a:rPr>
              <a:t>网桥与中继器、集线器、交换机的比较</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611560" y="1412776"/>
            <a:ext cx="7772400" cy="4611687"/>
          </a:xfrm>
        </p:spPr>
        <p:txBody>
          <a:bodyPr/>
          <a:lstStyle/>
          <a:p>
            <a:pPr eaLnBrk="1" hangingPunct="1">
              <a:defRPr/>
            </a:pPr>
            <a:r>
              <a:rPr lang="zh-CN" altLang="zh-CN" b="1" u="sng" dirty="0">
                <a:solidFill>
                  <a:schemeClr val="accent6"/>
                </a:solidFill>
                <a:latin typeface="华文新魏" pitchFamily="2" charset="-122"/>
                <a:ea typeface="华文新魏" pitchFamily="2" charset="-122"/>
              </a:rPr>
              <a:t>网桥与中继器作用的比较</a:t>
            </a:r>
            <a:endParaRPr lang="zh-CN" altLang="en-US" b="1" u="sng" dirty="0">
              <a:solidFill>
                <a:schemeClr val="accent6"/>
              </a:solidFill>
              <a:latin typeface="华文新魏" pitchFamily="2" charset="-122"/>
              <a:ea typeface="华文新魏" pitchFamily="2" charset="-122"/>
            </a:endParaRPr>
          </a:p>
        </p:txBody>
      </p:sp>
      <p:sp>
        <p:nvSpPr>
          <p:cNvPr id="6758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23276E68-09EB-4E1D-B2A2-5A894C0C4E80}" type="slidenum">
              <a:rPr lang="zh-CN" altLang="en-US">
                <a:solidFill>
                  <a:srgbClr val="000000"/>
                </a:solidFill>
              </a:rPr>
              <a:pPr>
                <a:defRPr/>
              </a:pPr>
              <a:t>62</a:t>
            </a:fld>
            <a:endParaRPr lang="en-US" altLang="zh-CN">
              <a:solidFill>
                <a:srgbClr val="000000"/>
              </a:solidFill>
            </a:endParaRPr>
          </a:p>
        </p:txBody>
      </p:sp>
      <p:pic>
        <p:nvPicPr>
          <p:cNvPr id="75777" name="Picture 1"/>
          <p:cNvPicPr>
            <a:picLocks noChangeAspect="1" noChangeArrowheads="1"/>
          </p:cNvPicPr>
          <p:nvPr/>
        </p:nvPicPr>
        <p:blipFill>
          <a:blip r:embed="rId2" cstate="print"/>
          <a:srcRect/>
          <a:stretch>
            <a:fillRect/>
          </a:stretch>
        </p:blipFill>
        <p:spPr bwMode="auto">
          <a:xfrm>
            <a:off x="606425" y="2133600"/>
            <a:ext cx="8048625" cy="395922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body" idx="1"/>
          </p:nvPr>
        </p:nvSpPr>
        <p:spPr>
          <a:xfrm>
            <a:off x="539552" y="1196752"/>
            <a:ext cx="7704856" cy="3528391"/>
          </a:xfrm>
        </p:spPr>
        <p:txBody>
          <a:bodyPr/>
          <a:lstStyle/>
          <a:p>
            <a:pPr eaLnBrk="1" hangingPunct="1">
              <a:lnSpc>
                <a:spcPct val="110000"/>
              </a:lnSpc>
            </a:pPr>
            <a:r>
              <a:rPr lang="zh-CN" altLang="en-US" dirty="0">
                <a:solidFill>
                  <a:schemeClr val="accent6"/>
                </a:solidFill>
                <a:latin typeface="华文新魏" pitchFamily="2" charset="-122"/>
                <a:ea typeface="华文新魏" pitchFamily="2" charset="-122"/>
              </a:rPr>
              <a:t>优点</a:t>
            </a:r>
          </a:p>
          <a:p>
            <a:pPr lvl="1" eaLnBrk="1" hangingPunct="1">
              <a:lnSpc>
                <a:spcPct val="110000"/>
              </a:lnSpc>
              <a:spcBef>
                <a:spcPts val="0"/>
              </a:spcBef>
              <a:spcAft>
                <a:spcPts val="0"/>
              </a:spcAft>
            </a:pPr>
            <a:r>
              <a:rPr lang="zh-CN" altLang="en-US" sz="2400" dirty="0">
                <a:latin typeface="华文新魏" pitchFamily="2" charset="-122"/>
                <a:ea typeface="华文新魏" pitchFamily="2" charset="-122"/>
              </a:rPr>
              <a:t>使原来属于不同碰撞域的局域网上的计算机能够进行跨碰撞域的通信。</a:t>
            </a:r>
          </a:p>
          <a:p>
            <a:pPr lvl="1" eaLnBrk="1" hangingPunct="1">
              <a:lnSpc>
                <a:spcPct val="110000"/>
              </a:lnSpc>
              <a:spcBef>
                <a:spcPts val="0"/>
              </a:spcBef>
              <a:spcAft>
                <a:spcPts val="0"/>
              </a:spcAft>
            </a:pPr>
            <a:r>
              <a:rPr lang="zh-CN" altLang="en-US" sz="2400" dirty="0">
                <a:latin typeface="华文新魏" pitchFamily="2" charset="-122"/>
                <a:ea typeface="华文新魏" pitchFamily="2" charset="-122"/>
              </a:rPr>
              <a:t>扩大了局域网覆盖的地理范围。</a:t>
            </a:r>
          </a:p>
          <a:p>
            <a:pPr eaLnBrk="1" hangingPunct="1">
              <a:lnSpc>
                <a:spcPct val="110000"/>
              </a:lnSpc>
            </a:pPr>
            <a:r>
              <a:rPr lang="zh-CN" altLang="en-US" dirty="0">
                <a:solidFill>
                  <a:schemeClr val="accent6"/>
                </a:solidFill>
                <a:latin typeface="华文新魏" pitchFamily="2" charset="-122"/>
                <a:ea typeface="华文新魏" pitchFamily="2" charset="-122"/>
              </a:rPr>
              <a:t>缺点</a:t>
            </a:r>
          </a:p>
          <a:p>
            <a:pPr lvl="1" eaLnBrk="1" hangingPunct="1">
              <a:lnSpc>
                <a:spcPct val="110000"/>
              </a:lnSpc>
              <a:spcBef>
                <a:spcPts val="0"/>
              </a:spcBef>
              <a:spcAft>
                <a:spcPts val="0"/>
              </a:spcAft>
            </a:pPr>
            <a:r>
              <a:rPr lang="zh-CN" altLang="en-US" sz="2400" dirty="0">
                <a:latin typeface="华文新魏" pitchFamily="2" charset="-122"/>
                <a:ea typeface="华文新魏" pitchFamily="2" charset="-122"/>
              </a:rPr>
              <a:t>碰撞域增大了，但总的吞吐量并未提高。</a:t>
            </a:r>
          </a:p>
          <a:p>
            <a:pPr lvl="1" eaLnBrk="1" hangingPunct="1">
              <a:lnSpc>
                <a:spcPct val="110000"/>
              </a:lnSpc>
              <a:spcBef>
                <a:spcPts val="0"/>
              </a:spcBef>
              <a:spcAft>
                <a:spcPts val="0"/>
              </a:spcAft>
            </a:pPr>
            <a:r>
              <a:rPr lang="zh-CN" altLang="en-US" sz="2400" dirty="0">
                <a:latin typeface="华文新魏" pitchFamily="2" charset="-122"/>
                <a:ea typeface="华文新魏" pitchFamily="2" charset="-122"/>
              </a:rPr>
              <a:t>如果不同的碰撞域使用不同的数据率，那么就不能用集线器将它们互连起来。   </a:t>
            </a:r>
          </a:p>
        </p:txBody>
      </p:sp>
      <p:sp>
        <p:nvSpPr>
          <p:cNvPr id="112643" name="Rectangle 3"/>
          <p:cNvSpPr>
            <a:spLocks noGrp="1" noChangeArrowheads="1"/>
          </p:cNvSpPr>
          <p:nvPr>
            <p:ph type="title"/>
          </p:nvPr>
        </p:nvSpPr>
        <p:spPr>
          <a:xfrm>
            <a:off x="251520" y="0"/>
            <a:ext cx="7772400" cy="1143000"/>
          </a:xfrm>
        </p:spPr>
        <p:txBody>
          <a:bodyPr/>
          <a:lstStyle/>
          <a:p>
            <a:pPr algn="l" eaLnBrk="1" hangingPunct="1"/>
            <a:r>
              <a:rPr lang="zh-CN" altLang="en-US" sz="4000" u="sng" dirty="0"/>
              <a:t>用集线器扩展局域网 </a:t>
            </a:r>
          </a:p>
        </p:txBody>
      </p:sp>
      <p:sp>
        <p:nvSpPr>
          <p:cNvPr id="112644" name="日期占位符 4"/>
          <p:cNvSpPr>
            <a:spLocks noGrp="1"/>
          </p:cNvSpPr>
          <p:nvPr>
            <p:ph type="dt" sz="quarter" idx="11"/>
          </p:nvPr>
        </p:nvSpPr>
        <p:spPr>
          <a:noFill/>
        </p:spPr>
        <p:txBody>
          <a:bodyPr/>
          <a:lstStyle/>
          <a:p>
            <a:fld id="{FC6BD7FF-0103-48F0-862C-D9D86A2F191F}" type="datetime1">
              <a:rPr lang="zh-CN" altLang="en-US" smtClean="0"/>
              <a:pPr/>
              <a:t>2018/1/14</a:t>
            </a:fld>
            <a:endParaRPr lang="en-US" altLang="zh-CN"/>
          </a:p>
        </p:txBody>
      </p:sp>
      <p:sp>
        <p:nvSpPr>
          <p:cNvPr id="112645" name="灯片编号占位符 5"/>
          <p:cNvSpPr>
            <a:spLocks noGrp="1"/>
          </p:cNvSpPr>
          <p:nvPr>
            <p:ph type="sldNum" sz="quarter" idx="12"/>
          </p:nvPr>
        </p:nvSpPr>
        <p:spPr>
          <a:noFill/>
        </p:spPr>
        <p:txBody>
          <a:bodyPr/>
          <a:lstStyle/>
          <a:p>
            <a:fld id="{15818ABE-E59F-4063-8FCB-58C41F75C9E2}" type="slidenum">
              <a:rPr lang="en-US" altLang="zh-CN" smtClean="0"/>
              <a:pPr/>
              <a:t>63</a:t>
            </a:fld>
            <a:endParaRPr lang="en-US" altLang="zh-CN"/>
          </a:p>
        </p:txBody>
      </p:sp>
      <p:sp>
        <p:nvSpPr>
          <p:cNvPr id="6" name="Rectangle 2"/>
          <p:cNvSpPr txBox="1">
            <a:spLocks noChangeArrowheads="1"/>
          </p:cNvSpPr>
          <p:nvPr/>
        </p:nvSpPr>
        <p:spPr bwMode="auto">
          <a:xfrm>
            <a:off x="251520" y="4941168"/>
            <a:ext cx="8640960" cy="15835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ts val="600"/>
              </a:spcAft>
              <a:buClrTx/>
              <a:buSzTx/>
              <a:tabLst/>
              <a:defRPr/>
            </a:pPr>
            <a:r>
              <a:rPr kumimoji="1" lang="en-US" altLang="zh-CN" sz="2400" b="1" i="0" u="none" strike="noStrike" kern="0" cap="none" spc="0" normalizeH="0" baseline="0" noProof="0" dirty="0">
                <a:ln>
                  <a:noFill/>
                </a:ln>
                <a:solidFill>
                  <a:srgbClr val="C00000"/>
                </a:solidFill>
                <a:effectLst/>
                <a:uLnTx/>
                <a:uFillTx/>
                <a:latin typeface="华文新魏" pitchFamily="2" charset="-122"/>
                <a:ea typeface="华文新魏" pitchFamily="2" charset="-122"/>
              </a:rPr>
              <a:t>	</a:t>
            </a:r>
            <a:r>
              <a:rPr kumimoji="1" lang="zh-CN" altLang="en-US" sz="2400" b="1" i="0" u="none" strike="noStrike" kern="0" cap="none" spc="0" normalizeH="0" baseline="0" noProof="0" dirty="0">
                <a:ln>
                  <a:noFill/>
                </a:ln>
                <a:solidFill>
                  <a:srgbClr val="C00000"/>
                </a:solidFill>
                <a:effectLst/>
                <a:uLnTx/>
                <a:uFillTx/>
                <a:latin typeface="华文新魏" pitchFamily="2" charset="-122"/>
                <a:ea typeface="华文新魏" pitchFamily="2" charset="-122"/>
              </a:rPr>
              <a:t>集线器在转发帧时，不对传输媒体进行检测；网桥在转发帧之前必须执行 </a:t>
            </a:r>
            <a:r>
              <a:rPr kumimoji="1" lang="en-US" altLang="zh-CN" sz="2400" b="1" i="0" u="none" strike="noStrike" kern="0" cap="none" spc="0" normalizeH="0" baseline="0" noProof="0" dirty="0">
                <a:ln>
                  <a:noFill/>
                </a:ln>
                <a:solidFill>
                  <a:srgbClr val="C00000"/>
                </a:solidFill>
                <a:effectLst/>
                <a:uLnTx/>
                <a:uFillTx/>
                <a:latin typeface="华文新魏" pitchFamily="2" charset="-122"/>
                <a:ea typeface="华文新魏" pitchFamily="2" charset="-122"/>
              </a:rPr>
              <a:t>CSMA/CD </a:t>
            </a:r>
            <a:r>
              <a:rPr kumimoji="1" lang="zh-CN" altLang="en-US" sz="2400" b="1" i="0" u="none" strike="noStrike" kern="0" cap="none" spc="0" normalizeH="0" baseline="0" noProof="0" dirty="0">
                <a:ln>
                  <a:noFill/>
                </a:ln>
                <a:solidFill>
                  <a:srgbClr val="C00000"/>
                </a:solidFill>
                <a:effectLst/>
                <a:uLnTx/>
                <a:uFillTx/>
                <a:latin typeface="华文新魏" pitchFamily="2" charset="-122"/>
                <a:ea typeface="华文新魏" pitchFamily="2" charset="-122"/>
              </a:rPr>
              <a:t>算法。若在发送过程中出现碰撞，就必须停止发送和进行退避。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670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670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67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body" idx="1"/>
          </p:nvPr>
        </p:nvSpPr>
        <p:spPr>
          <a:xfrm>
            <a:off x="611560" y="1196752"/>
            <a:ext cx="7850187" cy="5184576"/>
          </a:xfrm>
        </p:spPr>
        <p:txBody>
          <a:bodyPr/>
          <a:lstStyle/>
          <a:p>
            <a:pPr eaLnBrk="1" hangingPunct="1">
              <a:buNone/>
            </a:pPr>
            <a:r>
              <a:rPr lang="zh-CN" altLang="en-US" sz="2800" dirty="0">
                <a:solidFill>
                  <a:schemeClr val="accent6"/>
                </a:solidFill>
                <a:latin typeface="华文新魏" pitchFamily="2" charset="-122"/>
                <a:ea typeface="华文新魏" pitchFamily="2" charset="-122"/>
              </a:rPr>
              <a:t>优点：</a:t>
            </a:r>
            <a:endParaRPr lang="en-US" altLang="zh-CN" sz="2800" dirty="0">
              <a:solidFill>
                <a:schemeClr val="accent6"/>
              </a:solidFill>
              <a:latin typeface="华文新魏" pitchFamily="2" charset="-122"/>
              <a:ea typeface="华文新魏" pitchFamily="2" charset="-122"/>
            </a:endParaRPr>
          </a:p>
          <a:p>
            <a:pPr lvl="1" eaLnBrk="1" hangingPunct="1">
              <a:spcBef>
                <a:spcPts val="0"/>
              </a:spcBef>
              <a:spcAft>
                <a:spcPts val="0"/>
              </a:spcAft>
            </a:pPr>
            <a:r>
              <a:rPr lang="zh-CN" altLang="en-US" sz="2400" dirty="0">
                <a:latin typeface="华文新魏" pitchFamily="2" charset="-122"/>
                <a:ea typeface="华文新魏" pitchFamily="2" charset="-122"/>
              </a:rPr>
              <a:t>过滤通信量。 </a:t>
            </a:r>
          </a:p>
          <a:p>
            <a:pPr lvl="1" eaLnBrk="1" hangingPunct="1">
              <a:spcBef>
                <a:spcPts val="0"/>
              </a:spcBef>
              <a:spcAft>
                <a:spcPts val="0"/>
              </a:spcAft>
            </a:pPr>
            <a:r>
              <a:rPr lang="zh-CN" altLang="en-US" sz="2400" dirty="0">
                <a:latin typeface="华文新魏" pitchFamily="2" charset="-122"/>
                <a:ea typeface="华文新魏" pitchFamily="2" charset="-122"/>
              </a:rPr>
              <a:t>扩大了物理范围。</a:t>
            </a:r>
          </a:p>
          <a:p>
            <a:pPr lvl="1" eaLnBrk="1" hangingPunct="1">
              <a:spcBef>
                <a:spcPts val="0"/>
              </a:spcBef>
              <a:spcAft>
                <a:spcPts val="0"/>
              </a:spcAft>
            </a:pPr>
            <a:r>
              <a:rPr lang="zh-CN" altLang="en-US" sz="2400" dirty="0">
                <a:latin typeface="华文新魏" pitchFamily="2" charset="-122"/>
                <a:ea typeface="华文新魏" pitchFamily="2" charset="-122"/>
              </a:rPr>
              <a:t>提高了可靠性。</a:t>
            </a:r>
          </a:p>
          <a:p>
            <a:pPr lvl="1" eaLnBrk="1" hangingPunct="1">
              <a:spcBef>
                <a:spcPts val="0"/>
              </a:spcBef>
              <a:spcAft>
                <a:spcPts val="0"/>
              </a:spcAft>
            </a:pPr>
            <a:r>
              <a:rPr lang="zh-CN" altLang="en-US" sz="2400" dirty="0">
                <a:latin typeface="华文新魏" pitchFamily="2" charset="-122"/>
                <a:ea typeface="华文新魏" pitchFamily="2" charset="-122"/>
              </a:rPr>
              <a:t>可互连不同物理层、不同 </a:t>
            </a:r>
            <a:r>
              <a:rPr lang="en-US" altLang="zh-CN" sz="2400" dirty="0">
                <a:latin typeface="华文新魏" pitchFamily="2" charset="-122"/>
                <a:ea typeface="华文新魏" pitchFamily="2" charset="-122"/>
              </a:rPr>
              <a:t>MAC </a:t>
            </a:r>
            <a:r>
              <a:rPr lang="zh-CN" altLang="en-US" sz="2400" dirty="0">
                <a:latin typeface="华文新魏" pitchFamily="2" charset="-122"/>
                <a:ea typeface="华文新魏" pitchFamily="2" charset="-122"/>
              </a:rPr>
              <a:t>子层和不同速率（如</a:t>
            </a:r>
            <a:r>
              <a:rPr lang="en-US" altLang="zh-CN" sz="2400" dirty="0">
                <a:latin typeface="华文新魏" pitchFamily="2" charset="-122"/>
                <a:ea typeface="华文新魏" pitchFamily="2" charset="-122"/>
              </a:rPr>
              <a:t>10 Mb/s </a:t>
            </a:r>
            <a:r>
              <a:rPr lang="zh-CN" altLang="en-US" sz="2400" dirty="0">
                <a:latin typeface="华文新魏" pitchFamily="2" charset="-122"/>
                <a:ea typeface="华文新魏" pitchFamily="2" charset="-122"/>
              </a:rPr>
              <a:t>和 </a:t>
            </a:r>
            <a:r>
              <a:rPr lang="en-US" altLang="zh-CN" sz="2400" dirty="0">
                <a:latin typeface="华文新魏" pitchFamily="2" charset="-122"/>
                <a:ea typeface="华文新魏" pitchFamily="2" charset="-122"/>
              </a:rPr>
              <a:t>100 Mb/s </a:t>
            </a:r>
            <a:r>
              <a:rPr lang="zh-CN" altLang="en-US" sz="2400" dirty="0">
                <a:latin typeface="华文新魏" pitchFamily="2" charset="-122"/>
                <a:ea typeface="华文新魏" pitchFamily="2" charset="-122"/>
              </a:rPr>
              <a:t>以太网）的局域网。  </a:t>
            </a:r>
            <a:endParaRPr lang="en-US" altLang="zh-CN" sz="2400" dirty="0">
              <a:latin typeface="华文新魏" pitchFamily="2" charset="-122"/>
              <a:ea typeface="华文新魏" pitchFamily="2" charset="-122"/>
            </a:endParaRPr>
          </a:p>
          <a:p>
            <a:pPr eaLnBrk="1" hangingPunct="1">
              <a:buNone/>
            </a:pPr>
            <a:r>
              <a:rPr lang="zh-CN" altLang="en-US" sz="2800" dirty="0">
                <a:solidFill>
                  <a:schemeClr val="accent6"/>
                </a:solidFill>
                <a:latin typeface="华文新魏" pitchFamily="2" charset="-122"/>
                <a:ea typeface="华文新魏" pitchFamily="2" charset="-122"/>
              </a:rPr>
              <a:t>缺点：</a:t>
            </a:r>
            <a:endParaRPr lang="en-US" altLang="zh-CN" sz="2800" dirty="0">
              <a:solidFill>
                <a:schemeClr val="accent6"/>
              </a:solidFill>
              <a:latin typeface="华文新魏" pitchFamily="2" charset="-122"/>
              <a:ea typeface="华文新魏" pitchFamily="2" charset="-122"/>
            </a:endParaRPr>
          </a:p>
          <a:p>
            <a:pPr lvl="1" eaLnBrk="1" hangingPunct="1">
              <a:spcBef>
                <a:spcPts val="0"/>
              </a:spcBef>
              <a:spcAft>
                <a:spcPts val="0"/>
              </a:spcAft>
            </a:pPr>
            <a:r>
              <a:rPr lang="zh-CN" altLang="en-US" sz="2400" dirty="0">
                <a:latin typeface="华文新魏" pitchFamily="2" charset="-122"/>
                <a:ea typeface="华文新魏" pitchFamily="2" charset="-122"/>
              </a:rPr>
              <a:t>存储转发增加了时延。 </a:t>
            </a:r>
          </a:p>
          <a:p>
            <a:pPr lvl="1" eaLnBrk="1" hangingPunct="1">
              <a:spcBef>
                <a:spcPts val="0"/>
              </a:spcBef>
              <a:spcAft>
                <a:spcPts val="0"/>
              </a:spcAft>
            </a:pPr>
            <a:r>
              <a:rPr lang="zh-CN" altLang="en-US" sz="2400" dirty="0">
                <a:latin typeface="华文新魏" pitchFamily="2" charset="-122"/>
                <a:ea typeface="华文新魏" pitchFamily="2" charset="-122"/>
              </a:rPr>
              <a:t>在</a:t>
            </a:r>
            <a:r>
              <a:rPr lang="en-US" altLang="zh-CN" sz="2400" dirty="0">
                <a:latin typeface="华文新魏" pitchFamily="2" charset="-122"/>
                <a:ea typeface="华文新魏" pitchFamily="2" charset="-122"/>
              </a:rPr>
              <a:t>MAC </a:t>
            </a:r>
            <a:r>
              <a:rPr lang="zh-CN" altLang="en-US" sz="2400" dirty="0">
                <a:latin typeface="华文新魏" pitchFamily="2" charset="-122"/>
                <a:ea typeface="华文新魏" pitchFamily="2" charset="-122"/>
              </a:rPr>
              <a:t>子层并没有流量控制功能。 </a:t>
            </a:r>
          </a:p>
          <a:p>
            <a:pPr lvl="1" eaLnBrk="1" hangingPunct="1">
              <a:spcBef>
                <a:spcPts val="0"/>
              </a:spcBef>
              <a:spcAft>
                <a:spcPts val="0"/>
              </a:spcAft>
            </a:pPr>
            <a:r>
              <a:rPr lang="zh-CN" altLang="en-US" sz="2400" dirty="0">
                <a:latin typeface="华文新魏" pitchFamily="2" charset="-122"/>
                <a:ea typeface="华文新魏" pitchFamily="2" charset="-122"/>
              </a:rPr>
              <a:t>具有不同 </a:t>
            </a:r>
            <a:r>
              <a:rPr lang="en-US" altLang="zh-CN" sz="2400" dirty="0">
                <a:latin typeface="华文新魏" pitchFamily="2" charset="-122"/>
                <a:ea typeface="华文新魏" pitchFamily="2" charset="-122"/>
              </a:rPr>
              <a:t>MAC </a:t>
            </a:r>
            <a:r>
              <a:rPr lang="zh-CN" altLang="en-US" sz="2400" dirty="0">
                <a:latin typeface="华文新魏" pitchFamily="2" charset="-122"/>
                <a:ea typeface="华文新魏" pitchFamily="2" charset="-122"/>
              </a:rPr>
              <a:t>子层的网段桥接在一起时时延更大。</a:t>
            </a:r>
          </a:p>
          <a:p>
            <a:pPr lvl="1" eaLnBrk="1" hangingPunct="1">
              <a:spcBef>
                <a:spcPts val="0"/>
              </a:spcBef>
              <a:spcAft>
                <a:spcPts val="0"/>
              </a:spcAft>
            </a:pPr>
            <a:r>
              <a:rPr lang="zh-CN" altLang="en-US" sz="2400" dirty="0">
                <a:latin typeface="华文新魏" pitchFamily="2" charset="-122"/>
                <a:ea typeface="华文新魏" pitchFamily="2" charset="-122"/>
              </a:rPr>
              <a:t>网桥只适合于用户数不太多</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不超过几百个</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和通信量不太大的局域网，否则有时还会因传播过多的广播信息而产生网络拥塞。这就是所谓的广播风暴。  </a:t>
            </a:r>
          </a:p>
          <a:p>
            <a:pPr eaLnBrk="1" hangingPunct="1">
              <a:buNone/>
            </a:pPr>
            <a:endParaRPr lang="zh-CN" altLang="en-US" dirty="0">
              <a:solidFill>
                <a:schemeClr val="accent6"/>
              </a:solidFill>
              <a:latin typeface="华文新魏" pitchFamily="2" charset="-122"/>
              <a:ea typeface="华文新魏" pitchFamily="2" charset="-122"/>
            </a:endParaRPr>
          </a:p>
        </p:txBody>
      </p:sp>
      <p:sp>
        <p:nvSpPr>
          <p:cNvPr id="115715" name="Rectangle 3"/>
          <p:cNvSpPr>
            <a:spLocks noGrp="1" noChangeArrowheads="1"/>
          </p:cNvSpPr>
          <p:nvPr>
            <p:ph type="title"/>
          </p:nvPr>
        </p:nvSpPr>
        <p:spPr>
          <a:xfrm>
            <a:off x="251520" y="0"/>
            <a:ext cx="8116887" cy="1152128"/>
          </a:xfrm>
        </p:spPr>
        <p:txBody>
          <a:bodyPr/>
          <a:lstStyle/>
          <a:p>
            <a:pPr algn="l" eaLnBrk="1" hangingPunct="1"/>
            <a:r>
              <a:rPr lang="zh-CN" altLang="en-US" sz="4000" u="sng" dirty="0"/>
              <a:t>用网桥扩展局域网 </a:t>
            </a:r>
          </a:p>
        </p:txBody>
      </p:sp>
      <p:sp>
        <p:nvSpPr>
          <p:cNvPr id="115716" name="日期占位符 4"/>
          <p:cNvSpPr>
            <a:spLocks noGrp="1"/>
          </p:cNvSpPr>
          <p:nvPr>
            <p:ph type="dt" sz="quarter" idx="11"/>
          </p:nvPr>
        </p:nvSpPr>
        <p:spPr>
          <a:xfrm>
            <a:off x="179512" y="6400800"/>
            <a:ext cx="1905000" cy="457200"/>
          </a:xfrm>
          <a:noFill/>
        </p:spPr>
        <p:txBody>
          <a:bodyPr/>
          <a:lstStyle/>
          <a:p>
            <a:fld id="{4F8DD511-B52F-4049-943C-66ADCCA92A5C}" type="datetime1">
              <a:rPr lang="zh-CN" altLang="en-US" smtClean="0"/>
              <a:pPr/>
              <a:t>2018/1/14</a:t>
            </a:fld>
            <a:endParaRPr lang="en-US" altLang="zh-CN" dirty="0"/>
          </a:p>
        </p:txBody>
      </p:sp>
      <p:sp>
        <p:nvSpPr>
          <p:cNvPr id="115717" name="灯片编号占位符 5"/>
          <p:cNvSpPr>
            <a:spLocks noGrp="1"/>
          </p:cNvSpPr>
          <p:nvPr>
            <p:ph type="sldNum" sz="quarter" idx="12"/>
          </p:nvPr>
        </p:nvSpPr>
        <p:spPr>
          <a:noFill/>
        </p:spPr>
        <p:txBody>
          <a:bodyPr/>
          <a:lstStyle/>
          <a:p>
            <a:fld id="{79611618-5119-42D8-A14E-CF89B5A75724}" type="slidenum">
              <a:rPr lang="en-US" altLang="zh-CN" smtClean="0"/>
              <a:pPr/>
              <a:t>64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77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977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977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977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977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977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977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977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5"/>
          <p:cNvSpPr>
            <a:spLocks noGrp="1"/>
          </p:cNvSpPr>
          <p:nvPr>
            <p:ph type="title"/>
          </p:nvPr>
        </p:nvSpPr>
        <p:spPr>
          <a:xfrm>
            <a:off x="467544" y="764704"/>
            <a:ext cx="7989887" cy="358775"/>
          </a:xfrm>
        </p:spPr>
        <p:txBody>
          <a:bodyPr/>
          <a:lstStyle/>
          <a:p>
            <a:pPr algn="l" eaLnBrk="1" hangingPunct="1"/>
            <a:r>
              <a:rPr lang="zh-CN" altLang="zh-CN" sz="3200" u="sng" dirty="0">
                <a:latin typeface="华文新魏" pitchFamily="2" charset="-122"/>
                <a:ea typeface="华文新魏" pitchFamily="2" charset="-122"/>
              </a:rPr>
              <a:t>中继器、集线器、网桥与交换机的比较</a:t>
            </a:r>
            <a:endParaRPr lang="zh-CN" altLang="en-US" sz="3200" u="sng" dirty="0">
              <a:latin typeface="华文新魏" pitchFamily="2" charset="-122"/>
              <a:ea typeface="华文新魏" pitchFamily="2" charset="-122"/>
            </a:endParaRPr>
          </a:p>
        </p:txBody>
      </p:sp>
      <p:graphicFrame>
        <p:nvGraphicFramePr>
          <p:cNvPr id="6" name="内容占位符 5"/>
          <p:cNvGraphicFramePr>
            <a:graphicFrameLocks noGrp="1"/>
          </p:cNvGraphicFramePr>
          <p:nvPr>
            <p:ph idx="1"/>
          </p:nvPr>
        </p:nvGraphicFramePr>
        <p:xfrm>
          <a:off x="539552" y="1556792"/>
          <a:ext cx="8208912" cy="4176462"/>
        </p:xfrm>
        <a:graphic>
          <a:graphicData uri="http://schemas.openxmlformats.org/drawingml/2006/table">
            <a:tbl>
              <a:tblPr/>
              <a:tblGrid>
                <a:gridCol w="1319528">
                  <a:extLst>
                    <a:ext uri="{9D8B030D-6E8A-4147-A177-3AD203B41FA5}">
                      <a16:colId xmlns:a16="http://schemas.microsoft.com/office/drawing/2014/main" val="20000"/>
                    </a:ext>
                  </a:extLst>
                </a:gridCol>
                <a:gridCol w="1757146">
                  <a:extLst>
                    <a:ext uri="{9D8B030D-6E8A-4147-A177-3AD203B41FA5}">
                      <a16:colId xmlns:a16="http://schemas.microsoft.com/office/drawing/2014/main" val="20001"/>
                    </a:ext>
                  </a:extLst>
                </a:gridCol>
                <a:gridCol w="1757146">
                  <a:extLst>
                    <a:ext uri="{9D8B030D-6E8A-4147-A177-3AD203B41FA5}">
                      <a16:colId xmlns:a16="http://schemas.microsoft.com/office/drawing/2014/main" val="20002"/>
                    </a:ext>
                  </a:extLst>
                </a:gridCol>
                <a:gridCol w="1616040">
                  <a:extLst>
                    <a:ext uri="{9D8B030D-6E8A-4147-A177-3AD203B41FA5}">
                      <a16:colId xmlns:a16="http://schemas.microsoft.com/office/drawing/2014/main" val="20003"/>
                    </a:ext>
                  </a:extLst>
                </a:gridCol>
                <a:gridCol w="1759052">
                  <a:extLst>
                    <a:ext uri="{9D8B030D-6E8A-4147-A177-3AD203B41FA5}">
                      <a16:colId xmlns:a16="http://schemas.microsoft.com/office/drawing/2014/main" val="20004"/>
                    </a:ext>
                  </a:extLst>
                </a:gridCol>
              </a:tblGrid>
              <a:tr h="321266">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比较的内容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solidFill>
                          <a:srgbClr val="FF0000"/>
                        </a:solidFill>
                        <a:latin typeface="Times New Roman"/>
                        <a:ea typeface="宋体"/>
                        <a:cs typeface="Times New Roman"/>
                      </a:endParaRPr>
                    </a:p>
                    <a:p>
                      <a:pPr algn="just">
                        <a:lnSpc>
                          <a:spcPts val="1200"/>
                        </a:lnSpc>
                        <a:spcAft>
                          <a:spcPts val="0"/>
                        </a:spcAft>
                      </a:pPr>
                      <a:r>
                        <a:rPr lang="zh-CN" sz="1600" b="1" kern="100" dirty="0">
                          <a:solidFill>
                            <a:srgbClr val="FF0000"/>
                          </a:solidFill>
                          <a:latin typeface="Times New Roman"/>
                          <a:ea typeface="宋体"/>
                          <a:cs typeface="Times New Roman"/>
                        </a:rPr>
                        <a:t>中继器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solidFill>
                          <a:srgbClr val="FF0000"/>
                        </a:solidFill>
                        <a:latin typeface="Times New Roman"/>
                        <a:ea typeface="宋体"/>
                        <a:cs typeface="Times New Roman"/>
                      </a:endParaRPr>
                    </a:p>
                    <a:p>
                      <a:pPr algn="just">
                        <a:lnSpc>
                          <a:spcPts val="1200"/>
                        </a:lnSpc>
                        <a:spcAft>
                          <a:spcPts val="0"/>
                        </a:spcAft>
                      </a:pPr>
                      <a:r>
                        <a:rPr lang="zh-CN" sz="1600" b="1" kern="100" dirty="0">
                          <a:solidFill>
                            <a:srgbClr val="FF0000"/>
                          </a:solidFill>
                          <a:latin typeface="Times New Roman"/>
                          <a:ea typeface="宋体"/>
                          <a:cs typeface="Times New Roman"/>
                        </a:rPr>
                        <a:t>集线器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solidFill>
                          <a:srgbClr val="FF0000"/>
                        </a:solidFill>
                        <a:latin typeface="Times New Roman"/>
                        <a:ea typeface="宋体"/>
                        <a:cs typeface="Times New Roman"/>
                      </a:endParaRPr>
                    </a:p>
                    <a:p>
                      <a:pPr algn="just">
                        <a:lnSpc>
                          <a:spcPts val="1200"/>
                        </a:lnSpc>
                        <a:spcAft>
                          <a:spcPts val="0"/>
                        </a:spcAft>
                      </a:pPr>
                      <a:r>
                        <a:rPr lang="zh-CN" sz="1600" b="1" kern="100" dirty="0">
                          <a:solidFill>
                            <a:srgbClr val="FF0000"/>
                          </a:solidFill>
                          <a:latin typeface="Times New Roman"/>
                          <a:ea typeface="宋体"/>
                          <a:cs typeface="Times New Roman"/>
                        </a:rPr>
                        <a:t>交换机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solidFill>
                          <a:srgbClr val="FF0000"/>
                        </a:solidFill>
                        <a:latin typeface="Times New Roman"/>
                        <a:ea typeface="宋体"/>
                        <a:cs typeface="Times New Roman"/>
                      </a:endParaRPr>
                    </a:p>
                    <a:p>
                      <a:pPr algn="just">
                        <a:lnSpc>
                          <a:spcPts val="1200"/>
                        </a:lnSpc>
                        <a:spcAft>
                          <a:spcPts val="0"/>
                        </a:spcAft>
                      </a:pPr>
                      <a:r>
                        <a:rPr lang="zh-CN" sz="1600" b="1" kern="100" dirty="0">
                          <a:solidFill>
                            <a:srgbClr val="FF0000"/>
                          </a:solidFill>
                          <a:latin typeface="Times New Roman"/>
                          <a:ea typeface="宋体"/>
                          <a:cs typeface="Times New Roman"/>
                        </a:rPr>
                        <a:t>网桥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321266">
                <a:tc>
                  <a:txBody>
                    <a:bodyPr/>
                    <a:lstStyle/>
                    <a:p>
                      <a:pPr algn="just">
                        <a:lnSpc>
                          <a:spcPts val="1200"/>
                        </a:lnSpc>
                        <a:spcAft>
                          <a:spcPts val="0"/>
                        </a:spcAft>
                      </a:pPr>
                      <a:endParaRPr lang="en-US" altLang="zh-CN" sz="1600" b="1" kern="100" dirty="0">
                        <a:solidFill>
                          <a:srgbClr val="FF0000"/>
                        </a:solidFill>
                        <a:latin typeface="Times New Roman"/>
                        <a:ea typeface="宋体"/>
                        <a:cs typeface="Times New Roman"/>
                      </a:endParaRPr>
                    </a:p>
                    <a:p>
                      <a:pPr algn="just">
                        <a:lnSpc>
                          <a:spcPts val="1200"/>
                        </a:lnSpc>
                        <a:spcAft>
                          <a:spcPts val="0"/>
                        </a:spcAft>
                      </a:pPr>
                      <a:r>
                        <a:rPr lang="zh-CN" sz="1600" b="1" kern="100" dirty="0">
                          <a:solidFill>
                            <a:srgbClr val="FF0000"/>
                          </a:solidFill>
                          <a:latin typeface="Times New Roman"/>
                          <a:ea typeface="宋体"/>
                          <a:cs typeface="Times New Roman"/>
                        </a:rPr>
                        <a:t>协议层次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物理层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物理层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sz="1600" b="1" kern="100" dirty="0">
                        <a:latin typeface="Times New Roman"/>
                        <a:ea typeface="宋体"/>
                        <a:cs typeface="Times New Roman"/>
                      </a:endParaRPr>
                    </a:p>
                    <a:p>
                      <a:pPr algn="just">
                        <a:lnSpc>
                          <a:spcPts val="1200"/>
                        </a:lnSpc>
                        <a:spcAft>
                          <a:spcPts val="0"/>
                        </a:spcAft>
                      </a:pPr>
                      <a:r>
                        <a:rPr lang="en-US" sz="1600" b="1" kern="100" dirty="0">
                          <a:latin typeface="Times New Roman"/>
                          <a:ea typeface="宋体"/>
                          <a:cs typeface="Times New Roman"/>
                        </a:rPr>
                        <a:t>MAC</a:t>
                      </a:r>
                      <a:r>
                        <a:rPr lang="zh-CN" sz="1600" b="1" kern="100" dirty="0">
                          <a:latin typeface="Times New Roman"/>
                          <a:ea typeface="宋体"/>
                          <a:cs typeface="Times New Roman"/>
                        </a:rPr>
                        <a:t>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sz="1600" b="1" kern="100" dirty="0">
                        <a:latin typeface="Times New Roman"/>
                        <a:ea typeface="宋体"/>
                        <a:cs typeface="Times New Roman"/>
                      </a:endParaRPr>
                    </a:p>
                    <a:p>
                      <a:pPr algn="just">
                        <a:lnSpc>
                          <a:spcPts val="1200"/>
                        </a:lnSpc>
                        <a:spcAft>
                          <a:spcPts val="0"/>
                        </a:spcAft>
                      </a:pPr>
                      <a:r>
                        <a:rPr lang="en-US" sz="1600" b="1" kern="100" dirty="0">
                          <a:latin typeface="Times New Roman"/>
                          <a:ea typeface="宋体"/>
                          <a:cs typeface="Times New Roman"/>
                        </a:rPr>
                        <a:t>MAC</a:t>
                      </a:r>
                      <a:r>
                        <a:rPr lang="zh-CN" sz="1600" b="1" kern="100" dirty="0">
                          <a:latin typeface="Times New Roman"/>
                          <a:ea typeface="宋体"/>
                          <a:cs typeface="Times New Roman"/>
                        </a:rPr>
                        <a:t>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1285067">
                <a:tc>
                  <a:txBody>
                    <a:bodyPr/>
                    <a:lstStyle/>
                    <a:p>
                      <a:pPr algn="just">
                        <a:lnSpc>
                          <a:spcPts val="1200"/>
                        </a:lnSpc>
                        <a:spcAft>
                          <a:spcPts val="0"/>
                        </a:spcAft>
                      </a:pPr>
                      <a:endParaRPr lang="en-US" altLang="zh-CN" sz="1600" b="1" kern="100" dirty="0">
                        <a:solidFill>
                          <a:srgbClr val="FF0000"/>
                        </a:solidFill>
                        <a:latin typeface="Times New Roman"/>
                        <a:ea typeface="宋体"/>
                        <a:cs typeface="Times New Roman"/>
                      </a:endParaRPr>
                    </a:p>
                    <a:p>
                      <a:pPr algn="just">
                        <a:lnSpc>
                          <a:spcPts val="1200"/>
                        </a:lnSpc>
                        <a:spcAft>
                          <a:spcPts val="0"/>
                        </a:spcAft>
                      </a:pPr>
                      <a:r>
                        <a:rPr lang="zh-CN" sz="1600" b="1" kern="100" dirty="0">
                          <a:solidFill>
                            <a:srgbClr val="FF0000"/>
                          </a:solidFill>
                          <a:latin typeface="Times New Roman"/>
                          <a:ea typeface="宋体"/>
                          <a:cs typeface="Times New Roman"/>
                        </a:rPr>
                        <a:t>主要功能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连接</a:t>
                      </a:r>
                      <a:r>
                        <a:rPr lang="zh-CN" altLang="en-US" sz="1600" b="1" kern="100" dirty="0">
                          <a:latin typeface="Times New Roman"/>
                          <a:ea typeface="宋体"/>
                          <a:cs typeface="Times New Roman"/>
                        </a:rPr>
                        <a:t>多个</a:t>
                      </a:r>
                      <a:r>
                        <a:rPr lang="zh-CN" sz="1600" b="1" kern="100" dirty="0">
                          <a:latin typeface="Times New Roman"/>
                          <a:ea typeface="宋体"/>
                          <a:cs typeface="Times New Roman"/>
                        </a:rPr>
                        <a:t>缆段，</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增加总线长度，</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增加接入的主机</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数量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接入多台计算机</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形成星形结构的</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en-US" sz="1600" b="1" kern="100" dirty="0">
                          <a:latin typeface="Times New Roman"/>
                          <a:ea typeface="宋体"/>
                          <a:cs typeface="Times New Roman"/>
                        </a:rPr>
                        <a:t>Ethernet</a:t>
                      </a:r>
                      <a:endParaRPr lang="zh-CN" sz="16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连接多台计算机，</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实现快速帧转发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互联多个同构或</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异构的局域网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642532">
                <a:tc>
                  <a:txBody>
                    <a:bodyPr/>
                    <a:lstStyle/>
                    <a:p>
                      <a:pPr algn="just">
                        <a:lnSpc>
                          <a:spcPts val="1200"/>
                        </a:lnSpc>
                        <a:spcAft>
                          <a:spcPts val="0"/>
                        </a:spcAft>
                      </a:pPr>
                      <a:endParaRPr lang="en-US" altLang="zh-CN" sz="1600" b="1" kern="100" dirty="0">
                        <a:solidFill>
                          <a:srgbClr val="FF0000"/>
                        </a:solidFill>
                        <a:latin typeface="Times New Roman"/>
                        <a:ea typeface="宋体"/>
                        <a:cs typeface="Times New Roman"/>
                      </a:endParaRPr>
                    </a:p>
                    <a:p>
                      <a:pPr algn="just">
                        <a:lnSpc>
                          <a:spcPts val="1200"/>
                        </a:lnSpc>
                        <a:spcAft>
                          <a:spcPts val="0"/>
                        </a:spcAft>
                      </a:pPr>
                      <a:r>
                        <a:rPr lang="zh-CN" sz="1600" b="1" kern="100" dirty="0">
                          <a:solidFill>
                            <a:srgbClr val="FF0000"/>
                          </a:solidFill>
                          <a:latin typeface="Times New Roman"/>
                          <a:ea typeface="宋体"/>
                          <a:cs typeface="Times New Roman"/>
                        </a:rPr>
                        <a:t>工作原理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信号放大与整形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信号放大与整形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在多端口之间同</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时转发多帧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sz="1600" b="1" kern="100" dirty="0">
                        <a:latin typeface="Times New Roman"/>
                        <a:ea typeface="宋体"/>
                        <a:cs typeface="Times New Roman"/>
                      </a:endParaRPr>
                    </a:p>
                    <a:p>
                      <a:pPr algn="just">
                        <a:lnSpc>
                          <a:spcPts val="1200"/>
                        </a:lnSpc>
                        <a:spcAft>
                          <a:spcPts val="0"/>
                        </a:spcAft>
                      </a:pPr>
                      <a:r>
                        <a:rPr lang="en-US" sz="1600" b="1" kern="100" dirty="0">
                          <a:latin typeface="Times New Roman"/>
                          <a:ea typeface="宋体"/>
                          <a:cs typeface="Times New Roman"/>
                        </a:rPr>
                        <a:t>MAC</a:t>
                      </a:r>
                      <a:r>
                        <a:rPr lang="zh-CN" sz="1600" b="1" kern="100" dirty="0">
                          <a:latin typeface="Times New Roman"/>
                          <a:ea typeface="宋体"/>
                          <a:cs typeface="Times New Roman"/>
                        </a:rPr>
                        <a:t>地址过滤与</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帧转发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1266">
                <a:tc>
                  <a:txBody>
                    <a:bodyPr/>
                    <a:lstStyle/>
                    <a:p>
                      <a:pPr algn="just">
                        <a:lnSpc>
                          <a:spcPts val="1200"/>
                        </a:lnSpc>
                        <a:spcAft>
                          <a:spcPts val="0"/>
                        </a:spcAft>
                      </a:pPr>
                      <a:endParaRPr lang="en-US" altLang="zh-CN" sz="1600" b="1" kern="100" dirty="0">
                        <a:solidFill>
                          <a:srgbClr val="FF0000"/>
                        </a:solidFill>
                        <a:latin typeface="Times New Roman"/>
                        <a:ea typeface="宋体"/>
                        <a:cs typeface="Times New Roman"/>
                      </a:endParaRPr>
                    </a:p>
                    <a:p>
                      <a:pPr algn="just">
                        <a:lnSpc>
                          <a:spcPts val="1200"/>
                        </a:lnSpc>
                        <a:spcAft>
                          <a:spcPts val="0"/>
                        </a:spcAft>
                      </a:pPr>
                      <a:r>
                        <a:rPr lang="zh-CN" sz="1600" b="1" kern="100" dirty="0">
                          <a:solidFill>
                            <a:srgbClr val="FF0000"/>
                          </a:solidFill>
                          <a:latin typeface="Times New Roman"/>
                          <a:ea typeface="宋体"/>
                          <a:cs typeface="Times New Roman"/>
                        </a:rPr>
                        <a:t>结构特点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两个端口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可以有多端口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可以有多端口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可以有多端口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1266">
                <a:tc>
                  <a:txBody>
                    <a:bodyPr/>
                    <a:lstStyle/>
                    <a:p>
                      <a:pPr algn="just">
                        <a:lnSpc>
                          <a:spcPts val="1200"/>
                        </a:lnSpc>
                        <a:spcAft>
                          <a:spcPts val="0"/>
                        </a:spcAft>
                      </a:pPr>
                      <a:endParaRPr lang="en-US" altLang="zh-CN" sz="1600" b="1" kern="100" dirty="0">
                        <a:solidFill>
                          <a:srgbClr val="FF0000"/>
                        </a:solidFill>
                        <a:latin typeface="Times New Roman"/>
                        <a:ea typeface="宋体"/>
                        <a:cs typeface="Times New Roman"/>
                      </a:endParaRPr>
                    </a:p>
                    <a:p>
                      <a:pPr algn="just">
                        <a:lnSpc>
                          <a:spcPts val="1200"/>
                        </a:lnSpc>
                        <a:spcAft>
                          <a:spcPts val="0"/>
                        </a:spcAft>
                      </a:pPr>
                      <a:r>
                        <a:rPr lang="zh-CN" sz="1600" b="1" kern="100" dirty="0">
                          <a:solidFill>
                            <a:srgbClr val="FF0000"/>
                          </a:solidFill>
                          <a:latin typeface="Times New Roman"/>
                          <a:ea typeface="宋体"/>
                          <a:cs typeface="Times New Roman"/>
                        </a:rPr>
                        <a:t>使用地址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sz="16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sz="16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sz="1600" b="1" kern="100" dirty="0">
                        <a:latin typeface="Times New Roman"/>
                        <a:ea typeface="宋体"/>
                        <a:cs typeface="Times New Roman"/>
                      </a:endParaRPr>
                    </a:p>
                    <a:p>
                      <a:pPr algn="just">
                        <a:lnSpc>
                          <a:spcPts val="1200"/>
                        </a:lnSpc>
                        <a:spcAft>
                          <a:spcPts val="0"/>
                        </a:spcAft>
                      </a:pPr>
                      <a:r>
                        <a:rPr lang="en-US" sz="1600" b="1" kern="100" dirty="0">
                          <a:latin typeface="Times New Roman"/>
                          <a:ea typeface="宋体"/>
                          <a:cs typeface="Times New Roman"/>
                        </a:rPr>
                        <a:t>MAC</a:t>
                      </a:r>
                      <a:r>
                        <a:rPr lang="zh-CN" sz="1600" b="1" kern="100" dirty="0">
                          <a:latin typeface="Times New Roman"/>
                          <a:ea typeface="宋体"/>
                          <a:cs typeface="Times New Roman"/>
                        </a:rPr>
                        <a:t>地址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sz="1600" b="1" kern="100" dirty="0">
                        <a:latin typeface="Times New Roman"/>
                        <a:ea typeface="宋体"/>
                        <a:cs typeface="Times New Roman"/>
                      </a:endParaRPr>
                    </a:p>
                    <a:p>
                      <a:pPr algn="just">
                        <a:lnSpc>
                          <a:spcPts val="1200"/>
                        </a:lnSpc>
                        <a:spcAft>
                          <a:spcPts val="0"/>
                        </a:spcAft>
                      </a:pPr>
                      <a:r>
                        <a:rPr lang="en-US" sz="1600" b="1" kern="100" dirty="0">
                          <a:latin typeface="Times New Roman"/>
                          <a:ea typeface="宋体"/>
                          <a:cs typeface="Times New Roman"/>
                        </a:rPr>
                        <a:t>MAC</a:t>
                      </a:r>
                      <a:r>
                        <a:rPr lang="zh-CN" sz="1600" b="1" kern="100" dirty="0">
                          <a:latin typeface="Times New Roman"/>
                          <a:ea typeface="宋体"/>
                          <a:cs typeface="Times New Roman"/>
                        </a:rPr>
                        <a:t>地址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963799">
                <a:tc>
                  <a:txBody>
                    <a:bodyPr/>
                    <a:lstStyle/>
                    <a:p>
                      <a:pPr algn="just">
                        <a:lnSpc>
                          <a:spcPts val="1200"/>
                        </a:lnSpc>
                        <a:spcAft>
                          <a:spcPts val="0"/>
                        </a:spcAft>
                      </a:pPr>
                      <a:endParaRPr lang="en-US" altLang="zh-CN" sz="1600" b="1" kern="100" dirty="0">
                        <a:solidFill>
                          <a:srgbClr val="FF0000"/>
                        </a:solidFill>
                        <a:latin typeface="Times New Roman"/>
                        <a:ea typeface="宋体"/>
                        <a:cs typeface="Times New Roman"/>
                      </a:endParaRPr>
                    </a:p>
                    <a:p>
                      <a:pPr algn="just">
                        <a:lnSpc>
                          <a:spcPts val="1200"/>
                        </a:lnSpc>
                        <a:spcAft>
                          <a:spcPts val="0"/>
                        </a:spcAft>
                      </a:pPr>
                      <a:r>
                        <a:rPr lang="zh-CN" sz="1600" b="1" kern="100" dirty="0">
                          <a:solidFill>
                            <a:srgbClr val="FF0000"/>
                          </a:solidFill>
                          <a:latin typeface="Times New Roman"/>
                          <a:ea typeface="宋体"/>
                          <a:cs typeface="Times New Roman"/>
                        </a:rPr>
                        <a:t>冲突域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连接在多个缆段</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上的所有主机属</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于一个冲突域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连接在集线器上</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的所有主机属于</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一个冲突域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如果主机独占端</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口，则不存在冲</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每个互联的局域</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网分别是一个冲</a:t>
                      </a:r>
                      <a:endParaRPr lang="en-US" altLang="zh-CN" sz="1600" b="1" kern="100" dirty="0">
                        <a:latin typeface="Times New Roman"/>
                        <a:ea typeface="宋体"/>
                        <a:cs typeface="Times New Roman"/>
                      </a:endParaRPr>
                    </a:p>
                    <a:p>
                      <a:pPr algn="just">
                        <a:lnSpc>
                          <a:spcPts val="1200"/>
                        </a:lnSpc>
                        <a:spcAft>
                          <a:spcPts val="0"/>
                        </a:spcAft>
                      </a:pPr>
                      <a:endParaRPr lang="en-US" altLang="zh-CN" sz="1600" b="1" kern="100" dirty="0">
                        <a:latin typeface="Times New Roman"/>
                        <a:ea typeface="宋体"/>
                        <a:cs typeface="Times New Roman"/>
                      </a:endParaRPr>
                    </a:p>
                    <a:p>
                      <a:pPr algn="just">
                        <a:lnSpc>
                          <a:spcPts val="1200"/>
                        </a:lnSpc>
                        <a:spcAft>
                          <a:spcPts val="0"/>
                        </a:spcAft>
                      </a:pPr>
                      <a:r>
                        <a:rPr lang="zh-CN" sz="1600" b="1" kern="100" dirty="0">
                          <a:latin typeface="Times New Roman"/>
                          <a:ea typeface="宋体"/>
                          <a:cs typeface="Times New Roman"/>
                        </a:rPr>
                        <a:t>突域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
        <p:nvSpPr>
          <p:cNvPr id="68661"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E72FF51-DA02-46B1-992A-3BB977FE4933}" type="slidenum">
              <a:rPr lang="zh-CN" altLang="en-US">
                <a:solidFill>
                  <a:srgbClr val="000000"/>
                </a:solidFill>
              </a:rPr>
              <a:pPr>
                <a:defRPr/>
              </a:pPr>
              <a:t>65</a:t>
            </a:fld>
            <a:endParaRPr lang="en-US" altLang="zh-CN">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83568" y="260648"/>
            <a:ext cx="7772400" cy="1143000"/>
          </a:xfrm>
        </p:spPr>
        <p:txBody>
          <a:bodyPr/>
          <a:lstStyle/>
          <a:p>
            <a:pPr algn="l" eaLnBrk="1" hangingPunct="1">
              <a:defRPr/>
            </a:pPr>
            <a:r>
              <a:rPr lang="en-US" altLang="zh-CN" sz="3200" u="sng" dirty="0">
                <a:latin typeface="+mn-lt"/>
                <a:ea typeface="华文新魏" pitchFamily="2" charset="-122"/>
              </a:rPr>
              <a:t>4.3  </a:t>
            </a:r>
            <a:r>
              <a:rPr lang="zh-CN" altLang="zh-CN" sz="3200" u="sng" dirty="0">
                <a:latin typeface="+mn-lt"/>
                <a:ea typeface="华文新魏" pitchFamily="2" charset="-122"/>
              </a:rPr>
              <a:t>交换式局域网与虚拟局域网技术</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611560" y="1412776"/>
            <a:ext cx="7772400" cy="4538662"/>
          </a:xfrm>
        </p:spPr>
        <p:txBody>
          <a:bodyPr/>
          <a:lstStyle/>
          <a:p>
            <a:pPr eaLnBrk="1" hangingPunct="1">
              <a:buFontTx/>
              <a:buNone/>
              <a:defRPr/>
            </a:pPr>
            <a:r>
              <a:rPr lang="en-US" altLang="zh-CN" sz="2800" u="sng" dirty="0">
                <a:solidFill>
                  <a:schemeClr val="accent6"/>
                </a:solidFill>
                <a:ea typeface="华文新魏" pitchFamily="2" charset="-122"/>
              </a:rPr>
              <a:t>4</a:t>
            </a:r>
            <a:r>
              <a:rPr lang="en-US" altLang="zh-CN" sz="2800" b="1" u="sng" dirty="0">
                <a:solidFill>
                  <a:schemeClr val="accent6"/>
                </a:solidFill>
                <a:ea typeface="华文新魏" pitchFamily="2" charset="-122"/>
              </a:rPr>
              <a:t>.3.1  </a:t>
            </a:r>
            <a:r>
              <a:rPr lang="zh-CN" altLang="zh-CN" sz="2800" b="1" u="sng" dirty="0">
                <a:solidFill>
                  <a:schemeClr val="accent6"/>
                </a:solidFill>
                <a:ea typeface="华文新魏" pitchFamily="2" charset="-122"/>
              </a:rPr>
              <a:t>交换式局域网技术</a:t>
            </a:r>
            <a:endParaRPr lang="en-US" altLang="zh-CN" sz="2800" b="1" u="sng" dirty="0">
              <a:solidFill>
                <a:schemeClr val="accent6"/>
              </a:solidFill>
              <a:ea typeface="华文新魏" pitchFamily="2" charset="-122"/>
            </a:endParaRPr>
          </a:p>
          <a:p>
            <a:pPr eaLnBrk="1" hangingPunct="1">
              <a:buFontTx/>
              <a:buNone/>
              <a:defRPr/>
            </a:pPr>
            <a:endParaRPr lang="en-US" altLang="zh-CN" sz="800" b="1" u="sng" dirty="0">
              <a:solidFill>
                <a:schemeClr val="accent6"/>
              </a:solidFill>
              <a:ea typeface="华文新魏" pitchFamily="2" charset="-122"/>
            </a:endParaRPr>
          </a:p>
          <a:p>
            <a:pPr>
              <a:buFontTx/>
              <a:buNone/>
              <a:defRPr/>
            </a:pPr>
            <a:r>
              <a:rPr lang="zh-CN" altLang="zh-CN" b="1" u="sng" dirty="0">
                <a:ea typeface="华文新魏" pitchFamily="2" charset="-122"/>
              </a:rPr>
              <a:t>交换基本的功能</a:t>
            </a:r>
            <a:r>
              <a:rPr lang="zh-CN" altLang="zh-CN" b="1" dirty="0">
                <a:ea typeface="华文新魏" pitchFamily="2" charset="-122"/>
              </a:rPr>
              <a:t>：</a:t>
            </a:r>
            <a:endParaRPr lang="en-US" altLang="zh-CN" b="1" dirty="0">
              <a:ea typeface="华文新魏" pitchFamily="2" charset="-122"/>
            </a:endParaRPr>
          </a:p>
          <a:p>
            <a:pPr>
              <a:buFontTx/>
              <a:buNone/>
              <a:defRPr/>
            </a:pPr>
            <a:endParaRPr lang="zh-CN" altLang="zh-CN" sz="800" b="1" dirty="0">
              <a:ea typeface="华文新魏" pitchFamily="2" charset="-122"/>
            </a:endParaRPr>
          </a:p>
          <a:p>
            <a:pPr>
              <a:defRPr/>
            </a:pPr>
            <a:r>
              <a:rPr lang="zh-CN" altLang="zh-CN" b="1" dirty="0">
                <a:ea typeface="华文新魏" pitchFamily="2" charset="-122"/>
              </a:rPr>
              <a:t>建立和维护一个表示</a:t>
            </a:r>
            <a:r>
              <a:rPr lang="en-US" altLang="zh-CN" b="1" dirty="0">
                <a:ea typeface="华文新魏" pitchFamily="2" charset="-122"/>
              </a:rPr>
              <a:t>MAC</a:t>
            </a:r>
            <a:r>
              <a:rPr lang="zh-CN" altLang="zh-CN" b="1" dirty="0">
                <a:ea typeface="华文新魏" pitchFamily="2" charset="-122"/>
              </a:rPr>
              <a:t>地址与交换机端口号对应关系的映射表。</a:t>
            </a:r>
            <a:endParaRPr lang="en-US" altLang="zh-CN" b="1" dirty="0">
              <a:ea typeface="华文新魏" pitchFamily="2" charset="-122"/>
            </a:endParaRPr>
          </a:p>
          <a:p>
            <a:pPr>
              <a:defRPr/>
            </a:pPr>
            <a:r>
              <a:rPr lang="zh-CN" altLang="zh-CN" b="1" dirty="0">
                <a:ea typeface="华文新魏" pitchFamily="2" charset="-122"/>
              </a:rPr>
              <a:t>在发送主机与接收主机端口之间建立虚连接。</a:t>
            </a:r>
            <a:endParaRPr lang="en-US" altLang="zh-CN" b="1" dirty="0">
              <a:ea typeface="华文新魏" pitchFamily="2" charset="-122"/>
            </a:endParaRPr>
          </a:p>
          <a:p>
            <a:pPr>
              <a:defRPr/>
            </a:pPr>
            <a:r>
              <a:rPr lang="zh-CN" altLang="zh-CN" b="1" dirty="0">
                <a:ea typeface="华文新魏" pitchFamily="2" charset="-122"/>
              </a:rPr>
              <a:t>完成帧的过滤与转发。</a:t>
            </a:r>
            <a:endParaRPr lang="en-US" altLang="zh-CN" b="1" dirty="0">
              <a:ea typeface="华文新魏" pitchFamily="2" charset="-122"/>
            </a:endParaRPr>
          </a:p>
          <a:p>
            <a:pPr>
              <a:defRPr/>
            </a:pPr>
            <a:r>
              <a:rPr lang="zh-CN" altLang="zh-CN" b="1" dirty="0">
                <a:ea typeface="华文新魏" pitchFamily="2" charset="-122"/>
              </a:rPr>
              <a:t>执行生成树协议，防止出现环路。</a:t>
            </a:r>
            <a:endParaRPr lang="zh-CN" altLang="en-US" b="1" u="sng" dirty="0">
              <a:ea typeface="华文新魏" pitchFamily="2" charset="-122"/>
            </a:endParaRPr>
          </a:p>
        </p:txBody>
      </p:sp>
      <p:sp>
        <p:nvSpPr>
          <p:cNvPr id="34820"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A80FAED-14E6-443B-A084-6220BC785BD1}" type="slidenum">
              <a:rPr lang="zh-CN" altLang="en-US">
                <a:solidFill>
                  <a:srgbClr val="000000"/>
                </a:solidFill>
              </a:rPr>
              <a:pPr>
                <a:defRPr/>
              </a:pPr>
              <a:t>66</a:t>
            </a:fld>
            <a:endParaRPr lang="en-US" altLang="zh-CN">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body" idx="1"/>
          </p:nvPr>
        </p:nvSpPr>
        <p:spPr>
          <a:xfrm>
            <a:off x="251520" y="1340769"/>
            <a:ext cx="8497887" cy="1872208"/>
          </a:xfrm>
        </p:spPr>
        <p:txBody>
          <a:bodyPr/>
          <a:lstStyle/>
          <a:p>
            <a:pPr marL="533400" indent="-533400" eaLnBrk="1" hangingPunct="1"/>
            <a:r>
              <a:rPr lang="en-US" altLang="zh-CN" dirty="0">
                <a:latin typeface="华文新魏" pitchFamily="2" charset="-122"/>
                <a:ea typeface="华文新魏" pitchFamily="2" charset="-122"/>
              </a:rPr>
              <a:t>1990 </a:t>
            </a:r>
            <a:r>
              <a:rPr lang="zh-CN" altLang="en-US" dirty="0">
                <a:latin typeface="华文新魏" pitchFamily="2" charset="-122"/>
                <a:ea typeface="华文新魏" pitchFamily="2" charset="-122"/>
              </a:rPr>
              <a:t>年问世的</a:t>
            </a:r>
            <a:r>
              <a:rPr lang="zh-CN" altLang="en-US" dirty="0">
                <a:solidFill>
                  <a:srgbClr val="FF0000"/>
                </a:solidFill>
                <a:latin typeface="华文新魏" pitchFamily="2" charset="-122"/>
                <a:ea typeface="华文新魏" pitchFamily="2" charset="-122"/>
              </a:rPr>
              <a:t>交换式集线器</a:t>
            </a:r>
            <a:r>
              <a:rPr lang="en-US" altLang="zh-CN" dirty="0">
                <a:latin typeface="华文新魏" pitchFamily="2" charset="-122"/>
                <a:ea typeface="华文新魏" pitchFamily="2" charset="-122"/>
              </a:rPr>
              <a:t>(switching hub)</a:t>
            </a:r>
            <a:r>
              <a:rPr lang="zh-CN" altLang="en-US" dirty="0">
                <a:latin typeface="华文新魏" pitchFamily="2" charset="-122"/>
                <a:ea typeface="华文新魏" pitchFamily="2" charset="-122"/>
              </a:rPr>
              <a:t>，可明显地提高局域网的性能。</a:t>
            </a:r>
          </a:p>
          <a:p>
            <a:pPr marL="533400" indent="-533400" eaLnBrk="1" hangingPunct="1"/>
            <a:r>
              <a:rPr lang="zh-CN" altLang="en-US" dirty="0">
                <a:latin typeface="华文新魏" pitchFamily="2" charset="-122"/>
                <a:ea typeface="华文新魏" pitchFamily="2" charset="-122"/>
              </a:rPr>
              <a:t>交换式集线器常称为</a:t>
            </a:r>
            <a:r>
              <a:rPr lang="zh-CN" altLang="en-US" dirty="0">
                <a:solidFill>
                  <a:srgbClr val="FF0000"/>
                </a:solidFill>
                <a:latin typeface="华文新魏" pitchFamily="2" charset="-122"/>
                <a:ea typeface="华文新魏" pitchFamily="2" charset="-122"/>
              </a:rPr>
              <a:t>以太网交换机</a:t>
            </a:r>
            <a:r>
              <a:rPr lang="en-US" altLang="zh-CN" dirty="0">
                <a:latin typeface="华文新魏" pitchFamily="2" charset="-122"/>
                <a:ea typeface="华文新魏" pitchFamily="2" charset="-122"/>
              </a:rPr>
              <a:t>(switch)</a:t>
            </a:r>
            <a:r>
              <a:rPr lang="zh-CN" altLang="en-US" dirty="0">
                <a:latin typeface="华文新魏" pitchFamily="2" charset="-122"/>
                <a:ea typeface="华文新魏" pitchFamily="2" charset="-122"/>
              </a:rPr>
              <a:t>或第二层交换机（表明此交换机工作在数据链路层）。</a:t>
            </a:r>
          </a:p>
        </p:txBody>
      </p:sp>
      <p:sp>
        <p:nvSpPr>
          <p:cNvPr id="129027" name="Rectangle 3"/>
          <p:cNvSpPr>
            <a:spLocks noGrp="1" noChangeArrowheads="1"/>
          </p:cNvSpPr>
          <p:nvPr>
            <p:ph type="title"/>
          </p:nvPr>
        </p:nvSpPr>
        <p:spPr>
          <a:xfrm>
            <a:off x="323528" y="188641"/>
            <a:ext cx="8116887" cy="1152128"/>
          </a:xfrm>
        </p:spPr>
        <p:txBody>
          <a:bodyPr/>
          <a:lstStyle/>
          <a:p>
            <a:pPr algn="l" eaLnBrk="1" hangingPunct="1"/>
            <a:r>
              <a:rPr lang="zh-CN" altLang="en-US" sz="3600" u="sng" dirty="0"/>
              <a:t>以太网交换机 </a:t>
            </a:r>
          </a:p>
        </p:txBody>
      </p:sp>
      <p:sp>
        <p:nvSpPr>
          <p:cNvPr id="129028" name="日期占位符 4"/>
          <p:cNvSpPr>
            <a:spLocks noGrp="1"/>
          </p:cNvSpPr>
          <p:nvPr>
            <p:ph type="dt" sz="quarter" idx="11"/>
          </p:nvPr>
        </p:nvSpPr>
        <p:spPr>
          <a:noFill/>
        </p:spPr>
        <p:txBody>
          <a:bodyPr/>
          <a:lstStyle/>
          <a:p>
            <a:fld id="{8B0544FC-87B5-49E8-9D7E-8163B6A05E0D}" type="datetime1">
              <a:rPr lang="zh-CN" altLang="en-US" smtClean="0"/>
              <a:pPr/>
              <a:t>2018/1/14</a:t>
            </a:fld>
            <a:endParaRPr lang="en-US" altLang="zh-CN"/>
          </a:p>
        </p:txBody>
      </p:sp>
      <p:sp>
        <p:nvSpPr>
          <p:cNvPr id="129029" name="灯片编号占位符 5"/>
          <p:cNvSpPr>
            <a:spLocks noGrp="1"/>
          </p:cNvSpPr>
          <p:nvPr>
            <p:ph type="sldNum" sz="quarter" idx="12"/>
          </p:nvPr>
        </p:nvSpPr>
        <p:spPr>
          <a:noFill/>
        </p:spPr>
        <p:txBody>
          <a:bodyPr/>
          <a:lstStyle/>
          <a:p>
            <a:fld id="{C37EBD3D-3B9F-4D34-8E43-5759C359859E}" type="slidenum">
              <a:rPr lang="en-US" altLang="zh-CN" smtClean="0"/>
              <a:pPr/>
              <a:t>67</a:t>
            </a:fld>
            <a:endParaRPr lang="en-US" altLang="zh-CN"/>
          </a:p>
        </p:txBody>
      </p:sp>
      <p:sp>
        <p:nvSpPr>
          <p:cNvPr id="6" name="Rectangle 2"/>
          <p:cNvSpPr txBox="1">
            <a:spLocks noChangeArrowheads="1"/>
          </p:cNvSpPr>
          <p:nvPr/>
        </p:nvSpPr>
        <p:spPr bwMode="auto">
          <a:xfrm>
            <a:off x="251520" y="3212976"/>
            <a:ext cx="8497887" cy="2808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33400" marR="0" lvl="0" indent="-5334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以太网交换机的每个接口都直接与主机相连，并且一般都工作在</a:t>
            </a: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rPr>
              <a:t>全双工方式</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t>
            </a:r>
          </a:p>
          <a:p>
            <a:pPr marL="533400" marR="0" lvl="0" indent="-5334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交换机能同时连通许多对的接口，使每一对相互通信的主机都能像独占通信媒体那样，进行无碰撞地传输数据。 </a:t>
            </a:r>
          </a:p>
          <a:p>
            <a:pPr marL="533400" marR="0" lvl="0" indent="-5334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以太网交换机由于使用了专用的交换结构芯片，其交换速率较高。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P spid="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body" idx="1"/>
          </p:nvPr>
        </p:nvSpPr>
        <p:spPr>
          <a:xfrm>
            <a:off x="251520" y="1628800"/>
            <a:ext cx="8497887" cy="4321175"/>
          </a:xfrm>
        </p:spPr>
        <p:txBody>
          <a:bodyPr/>
          <a:lstStyle/>
          <a:p>
            <a:pPr marL="533400" indent="-533400" eaLnBrk="1" hangingPunct="1"/>
            <a:r>
              <a:rPr lang="zh-CN" altLang="en-US" dirty="0">
                <a:latin typeface="华文新魏" pitchFamily="2" charset="-122"/>
                <a:ea typeface="华文新魏" pitchFamily="2" charset="-122"/>
              </a:rPr>
              <a:t>对于普通 </a:t>
            </a:r>
            <a:r>
              <a:rPr lang="en-US" altLang="zh-CN" dirty="0">
                <a:latin typeface="华文新魏" pitchFamily="2" charset="-122"/>
                <a:ea typeface="华文新魏" pitchFamily="2" charset="-122"/>
              </a:rPr>
              <a:t>10 Mb/s </a:t>
            </a:r>
            <a:r>
              <a:rPr lang="zh-CN" altLang="en-US" dirty="0">
                <a:latin typeface="华文新魏" pitchFamily="2" charset="-122"/>
                <a:ea typeface="华文新魏" pitchFamily="2" charset="-122"/>
              </a:rPr>
              <a:t>的共享式以太网，若共有 </a:t>
            </a:r>
            <a:r>
              <a:rPr lang="en-US" altLang="zh-CN" i="1" dirty="0">
                <a:latin typeface="华文新魏" pitchFamily="2" charset="-122"/>
                <a:ea typeface="华文新魏" pitchFamily="2" charset="-122"/>
              </a:rPr>
              <a:t>N </a:t>
            </a:r>
            <a:r>
              <a:rPr lang="zh-CN" altLang="en-US" dirty="0">
                <a:latin typeface="华文新魏" pitchFamily="2" charset="-122"/>
                <a:ea typeface="华文新魏" pitchFamily="2" charset="-122"/>
              </a:rPr>
              <a:t>个用户，则每个用户占有的平均带宽只有总带宽</a:t>
            </a:r>
            <a:r>
              <a:rPr lang="en-US" altLang="zh-CN" dirty="0">
                <a:latin typeface="华文新魏" pitchFamily="2" charset="-122"/>
                <a:ea typeface="华文新魏" pitchFamily="2" charset="-122"/>
              </a:rPr>
              <a:t>(10 Mb/s)</a:t>
            </a:r>
            <a:r>
              <a:rPr lang="zh-CN" altLang="en-US" dirty="0">
                <a:latin typeface="华文新魏" pitchFamily="2" charset="-122"/>
                <a:ea typeface="华文新魏" pitchFamily="2" charset="-122"/>
              </a:rPr>
              <a:t>的 </a:t>
            </a:r>
            <a:r>
              <a:rPr lang="en-US" altLang="zh-CN" i="1" dirty="0">
                <a:latin typeface="华文新魏" pitchFamily="2" charset="-122"/>
                <a:ea typeface="华文新魏" pitchFamily="2" charset="-122"/>
              </a:rPr>
              <a:t>N </a:t>
            </a:r>
            <a:r>
              <a:rPr lang="zh-CN" altLang="en-US" dirty="0">
                <a:latin typeface="华文新魏" pitchFamily="2" charset="-122"/>
                <a:ea typeface="华文新魏" pitchFamily="2" charset="-122"/>
              </a:rPr>
              <a:t>分之一。</a:t>
            </a:r>
          </a:p>
          <a:p>
            <a:pPr marL="533400" indent="-533400" eaLnBrk="1" hangingPunct="1"/>
            <a:r>
              <a:rPr lang="zh-CN" altLang="en-US" dirty="0">
                <a:latin typeface="华文新魏" pitchFamily="2" charset="-122"/>
                <a:ea typeface="华文新魏" pitchFamily="2" charset="-122"/>
              </a:rPr>
              <a:t>使用以太网交换机时，虽然在每个接口到主机的带宽还是 </a:t>
            </a:r>
            <a:r>
              <a:rPr lang="en-US" altLang="zh-CN" dirty="0">
                <a:latin typeface="华文新魏" pitchFamily="2" charset="-122"/>
                <a:ea typeface="华文新魏" pitchFamily="2" charset="-122"/>
              </a:rPr>
              <a:t>10 Mb/s</a:t>
            </a:r>
            <a:r>
              <a:rPr lang="zh-CN" altLang="en-US" dirty="0">
                <a:latin typeface="华文新魏" pitchFamily="2" charset="-122"/>
                <a:ea typeface="华文新魏" pitchFamily="2" charset="-122"/>
              </a:rPr>
              <a:t>，但由于一个用户在通信时是独占而不是和其他网络用户共享传输媒体的带宽，因此对于拥有 </a:t>
            </a:r>
            <a:r>
              <a:rPr lang="en-US" altLang="zh-CN" i="1" dirty="0">
                <a:latin typeface="华文新魏" pitchFamily="2" charset="-122"/>
                <a:ea typeface="华文新魏" pitchFamily="2" charset="-122"/>
              </a:rPr>
              <a:t>N </a:t>
            </a:r>
            <a:r>
              <a:rPr lang="zh-CN" altLang="en-US" dirty="0">
                <a:latin typeface="华文新魏" pitchFamily="2" charset="-122"/>
                <a:ea typeface="华文新魏" pitchFamily="2" charset="-122"/>
              </a:rPr>
              <a:t>对接口的交换机的总容量为 </a:t>
            </a:r>
            <a:r>
              <a:rPr lang="en-US" altLang="zh-CN" i="1" dirty="0">
                <a:latin typeface="华文新魏" pitchFamily="2" charset="-122"/>
                <a:ea typeface="华文新魏" pitchFamily="2" charset="-122"/>
              </a:rPr>
              <a:t>N</a:t>
            </a:r>
            <a:r>
              <a:rPr lang="en-US" altLang="zh-CN" dirty="0">
                <a:latin typeface="华文新魏" pitchFamily="2" charset="-122"/>
                <a:ea typeface="华文新魏" pitchFamily="2" charset="-122"/>
                <a:sym typeface="Symbol" pitchFamily="18" charset="2"/>
              </a:rPr>
              <a:t></a:t>
            </a:r>
            <a:r>
              <a:rPr lang="en-US" altLang="zh-CN" dirty="0">
                <a:latin typeface="华文新魏" pitchFamily="2" charset="-122"/>
                <a:ea typeface="华文新魏" pitchFamily="2" charset="-122"/>
              </a:rPr>
              <a:t>10 Mb/s</a:t>
            </a:r>
            <a:r>
              <a:rPr lang="zh-CN" altLang="en-US" dirty="0">
                <a:latin typeface="华文新魏" pitchFamily="2" charset="-122"/>
                <a:ea typeface="华文新魏" pitchFamily="2" charset="-122"/>
              </a:rPr>
              <a:t>。这正是交换机的最大优点。  </a:t>
            </a:r>
          </a:p>
        </p:txBody>
      </p:sp>
      <p:sp>
        <p:nvSpPr>
          <p:cNvPr id="131075" name="Rectangle 3"/>
          <p:cNvSpPr>
            <a:spLocks noGrp="1" noChangeArrowheads="1"/>
          </p:cNvSpPr>
          <p:nvPr>
            <p:ph type="title"/>
          </p:nvPr>
        </p:nvSpPr>
        <p:spPr>
          <a:xfrm>
            <a:off x="251520" y="260648"/>
            <a:ext cx="8116887" cy="1224136"/>
          </a:xfrm>
        </p:spPr>
        <p:txBody>
          <a:bodyPr/>
          <a:lstStyle/>
          <a:p>
            <a:pPr algn="l" eaLnBrk="1" hangingPunct="1"/>
            <a:r>
              <a:rPr lang="zh-CN" altLang="en-US" sz="3600" u="sng" dirty="0"/>
              <a:t>独占传输媒体的带宽 </a:t>
            </a:r>
          </a:p>
        </p:txBody>
      </p:sp>
      <p:sp>
        <p:nvSpPr>
          <p:cNvPr id="131076" name="日期占位符 4"/>
          <p:cNvSpPr>
            <a:spLocks noGrp="1"/>
          </p:cNvSpPr>
          <p:nvPr>
            <p:ph type="dt" sz="quarter" idx="11"/>
          </p:nvPr>
        </p:nvSpPr>
        <p:spPr>
          <a:xfrm>
            <a:off x="323528" y="6400800"/>
            <a:ext cx="1905000" cy="457200"/>
          </a:xfrm>
          <a:noFill/>
        </p:spPr>
        <p:txBody>
          <a:bodyPr/>
          <a:lstStyle/>
          <a:p>
            <a:fld id="{8E5DBD3A-7DA5-483B-A9D7-D7E9154DFA14}" type="datetime1">
              <a:rPr lang="zh-CN" altLang="en-US" smtClean="0"/>
              <a:pPr/>
              <a:t>2018/1/14</a:t>
            </a:fld>
            <a:endParaRPr lang="en-US" altLang="zh-CN"/>
          </a:p>
        </p:txBody>
      </p:sp>
      <p:sp>
        <p:nvSpPr>
          <p:cNvPr id="131077" name="灯片编号占位符 5"/>
          <p:cNvSpPr>
            <a:spLocks noGrp="1"/>
          </p:cNvSpPr>
          <p:nvPr>
            <p:ph type="sldNum" sz="quarter" idx="12"/>
          </p:nvPr>
        </p:nvSpPr>
        <p:spPr>
          <a:noFill/>
        </p:spPr>
        <p:txBody>
          <a:bodyPr/>
          <a:lstStyle/>
          <a:p>
            <a:fld id="{99D76A11-B12D-4CBF-A3FD-600230DEFF3A}" type="slidenum">
              <a:rPr lang="en-US" altLang="zh-CN" smtClean="0"/>
              <a:pPr/>
              <a:t>68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20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23528" y="0"/>
            <a:ext cx="8116887" cy="1462087"/>
          </a:xfrm>
        </p:spPr>
        <p:txBody>
          <a:bodyPr/>
          <a:lstStyle/>
          <a:p>
            <a:pPr algn="l" eaLnBrk="1" hangingPunct="1"/>
            <a:r>
              <a:rPr lang="zh-CN" altLang="en-US" sz="3200" u="sng" dirty="0"/>
              <a:t>用以太网交换机扩展局域网 </a:t>
            </a:r>
          </a:p>
        </p:txBody>
      </p:sp>
      <p:grpSp>
        <p:nvGrpSpPr>
          <p:cNvPr id="58" name="组合 57"/>
          <p:cNvGrpSpPr/>
          <p:nvPr/>
        </p:nvGrpSpPr>
        <p:grpSpPr>
          <a:xfrm>
            <a:off x="323528" y="2204864"/>
            <a:ext cx="8338463" cy="2963863"/>
            <a:chOff x="539750" y="2193925"/>
            <a:chExt cx="8338463" cy="2963863"/>
          </a:xfrm>
        </p:grpSpPr>
        <p:sp>
          <p:nvSpPr>
            <p:cNvPr id="132099" name="Freeform 3"/>
            <p:cNvSpPr>
              <a:spLocks noChangeArrowheads="1"/>
            </p:cNvSpPr>
            <p:nvPr/>
          </p:nvSpPr>
          <p:spPr bwMode="auto">
            <a:xfrm flipV="1">
              <a:off x="5162550" y="3297238"/>
              <a:ext cx="2003425" cy="88900"/>
            </a:xfrm>
            <a:custGeom>
              <a:avLst/>
              <a:gdLst>
                <a:gd name="T0" fmla="*/ 2147483647 w 689"/>
                <a:gd name="T1" fmla="*/ 2147483647 h 178"/>
                <a:gd name="T2" fmla="*/ 0 w 689"/>
                <a:gd name="T3" fmla="*/ 0 h 178"/>
                <a:gd name="T4" fmla="*/ 0 60000 65536"/>
                <a:gd name="T5" fmla="*/ 0 60000 65536"/>
                <a:gd name="T6" fmla="*/ 0 w 689"/>
                <a:gd name="T7" fmla="*/ 0 h 178"/>
                <a:gd name="T8" fmla="*/ 689 w 689"/>
                <a:gd name="T9" fmla="*/ 178 h 178"/>
              </a:gdLst>
              <a:ahLst/>
              <a:cxnLst>
                <a:cxn ang="T4">
                  <a:pos x="T0" y="T1"/>
                </a:cxn>
                <a:cxn ang="T5">
                  <a:pos x="T2" y="T3"/>
                </a:cxn>
              </a:cxnLst>
              <a:rect l="T6" t="T7" r="T8" b="T9"/>
              <a:pathLst>
                <a:path w="689" h="178">
                  <a:moveTo>
                    <a:pt x="689" y="178"/>
                  </a:moveTo>
                  <a:lnTo>
                    <a:pt x="0" y="0"/>
                  </a:lnTo>
                </a:path>
              </a:pathLst>
            </a:custGeom>
            <a:noFill/>
            <a:ln w="38100">
              <a:solidFill>
                <a:schemeClr val="tx2"/>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00" name="Freeform 4"/>
            <p:cNvSpPr>
              <a:spLocks noChangeArrowheads="1"/>
            </p:cNvSpPr>
            <p:nvPr/>
          </p:nvSpPr>
          <p:spPr bwMode="auto">
            <a:xfrm rot="9955067">
              <a:off x="7359650" y="3040063"/>
              <a:ext cx="1382713" cy="144462"/>
            </a:xfrm>
            <a:custGeom>
              <a:avLst/>
              <a:gdLst>
                <a:gd name="T0" fmla="*/ 2147483647 w 956"/>
                <a:gd name="T1" fmla="*/ 2147483647 h 122"/>
                <a:gd name="T2" fmla="*/ 2147483647 w 956"/>
                <a:gd name="T3" fmla="*/ 2147483647 h 122"/>
                <a:gd name="T4" fmla="*/ 2147483647 w 956"/>
                <a:gd name="T5" fmla="*/ 2147483647 h 122"/>
                <a:gd name="T6" fmla="*/ 0 w 956"/>
                <a:gd name="T7" fmla="*/ 0 h 122"/>
                <a:gd name="T8" fmla="*/ 0 60000 65536"/>
                <a:gd name="T9" fmla="*/ 0 60000 65536"/>
                <a:gd name="T10" fmla="*/ 0 60000 65536"/>
                <a:gd name="T11" fmla="*/ 0 60000 65536"/>
                <a:gd name="T12" fmla="*/ 0 w 956"/>
                <a:gd name="T13" fmla="*/ 0 h 122"/>
                <a:gd name="T14" fmla="*/ 956 w 956"/>
                <a:gd name="T15" fmla="*/ 122 h 122"/>
              </a:gdLst>
              <a:ahLst/>
              <a:cxnLst>
                <a:cxn ang="T8">
                  <a:pos x="T0" y="T1"/>
                </a:cxn>
                <a:cxn ang="T9">
                  <a:pos x="T2" y="T3"/>
                </a:cxn>
                <a:cxn ang="T10">
                  <a:pos x="T4" y="T5"/>
                </a:cxn>
                <a:cxn ang="T11">
                  <a:pos x="T6" y="T7"/>
                </a:cxn>
              </a:cxnLst>
              <a:rect l="T12" t="T13" r="T14" b="T15"/>
              <a:pathLst>
                <a:path w="956" h="122">
                  <a:moveTo>
                    <a:pt x="956" y="122"/>
                  </a:moveTo>
                  <a:lnTo>
                    <a:pt x="467" y="11"/>
                  </a:lnTo>
                  <a:lnTo>
                    <a:pt x="511" y="111"/>
                  </a:lnTo>
                  <a:lnTo>
                    <a:pt x="0" y="0"/>
                  </a:lnTo>
                </a:path>
              </a:pathLst>
            </a:custGeom>
            <a:noFill/>
            <a:ln w="38100">
              <a:solidFill>
                <a:schemeClr val="tx2"/>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01" name="Line 5"/>
            <p:cNvSpPr>
              <a:spLocks noChangeShapeType="1"/>
            </p:cNvSpPr>
            <p:nvPr/>
          </p:nvSpPr>
          <p:spPr bwMode="auto">
            <a:xfrm flipH="1" flipV="1">
              <a:off x="2051050" y="2781300"/>
              <a:ext cx="2190750" cy="381000"/>
            </a:xfrm>
            <a:prstGeom prst="line">
              <a:avLst/>
            </a:prstGeom>
            <a:noFill/>
            <a:ln w="38100">
              <a:solidFill>
                <a:schemeClr val="tx2"/>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02" name="Line 6"/>
            <p:cNvSpPr>
              <a:spLocks noChangeShapeType="1"/>
            </p:cNvSpPr>
            <p:nvPr/>
          </p:nvSpPr>
          <p:spPr bwMode="auto">
            <a:xfrm flipH="1">
              <a:off x="2124075" y="3346450"/>
              <a:ext cx="2139950" cy="442913"/>
            </a:xfrm>
            <a:prstGeom prst="line">
              <a:avLst/>
            </a:prstGeom>
            <a:noFill/>
            <a:ln w="38100">
              <a:solidFill>
                <a:schemeClr val="tx2"/>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03" name="Line 7"/>
            <p:cNvSpPr>
              <a:spLocks noChangeShapeType="1"/>
            </p:cNvSpPr>
            <p:nvPr/>
          </p:nvSpPr>
          <p:spPr bwMode="auto">
            <a:xfrm flipH="1">
              <a:off x="3203575" y="3479800"/>
              <a:ext cx="1182688" cy="957263"/>
            </a:xfrm>
            <a:prstGeom prst="line">
              <a:avLst/>
            </a:prstGeom>
            <a:noFill/>
            <a:ln w="28575">
              <a:solidFill>
                <a:schemeClr val="tx2"/>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04" name="Line 8"/>
            <p:cNvSpPr>
              <a:spLocks noChangeShapeType="1"/>
            </p:cNvSpPr>
            <p:nvPr/>
          </p:nvSpPr>
          <p:spPr bwMode="auto">
            <a:xfrm>
              <a:off x="5087938" y="3389313"/>
              <a:ext cx="1212850" cy="976312"/>
            </a:xfrm>
            <a:prstGeom prst="line">
              <a:avLst/>
            </a:prstGeom>
            <a:noFill/>
            <a:ln w="28575">
              <a:solidFill>
                <a:schemeClr val="tx2"/>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05" name="Line 9"/>
            <p:cNvSpPr>
              <a:spLocks noChangeShapeType="1"/>
            </p:cNvSpPr>
            <p:nvPr/>
          </p:nvSpPr>
          <p:spPr bwMode="auto">
            <a:xfrm flipH="1">
              <a:off x="4643438" y="3479800"/>
              <a:ext cx="12700" cy="885825"/>
            </a:xfrm>
            <a:prstGeom prst="line">
              <a:avLst/>
            </a:prstGeom>
            <a:noFill/>
            <a:ln w="28575">
              <a:solidFill>
                <a:schemeClr val="tx2"/>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06" name="Text Box 37"/>
            <p:cNvSpPr txBox="1">
              <a:spLocks noChangeArrowheads="1"/>
            </p:cNvSpPr>
            <p:nvPr/>
          </p:nvSpPr>
          <p:spPr bwMode="auto">
            <a:xfrm>
              <a:off x="2339975" y="4221163"/>
              <a:ext cx="697627" cy="400110"/>
            </a:xfrm>
            <a:prstGeom prst="rect">
              <a:avLst/>
            </a:prstGeom>
            <a:noFill/>
            <a:ln w="9525">
              <a:noFill/>
              <a:miter lim="800000"/>
              <a:headEnd/>
              <a:tailEnd/>
            </a:ln>
          </p:spPr>
          <p:txBody>
            <a:bodyPr wrap="none">
              <a:spAutoFit/>
            </a:bodyPr>
            <a:lstStyle/>
            <a:p>
              <a:r>
                <a:rPr kumimoji="1" lang="zh-CN" altLang="en-US" sz="2000" b="1">
                  <a:solidFill>
                    <a:srgbClr val="333399"/>
                  </a:solidFill>
                  <a:latin typeface="华文新魏" pitchFamily="2" charset="-122"/>
                  <a:ea typeface="华文新魏" pitchFamily="2" charset="-122"/>
                </a:rPr>
                <a:t>一系</a:t>
              </a:r>
            </a:p>
          </p:txBody>
        </p:sp>
        <p:sp>
          <p:nvSpPr>
            <p:cNvPr id="132107" name="Text Box 38"/>
            <p:cNvSpPr txBox="1">
              <a:spLocks noChangeArrowheads="1"/>
            </p:cNvSpPr>
            <p:nvPr/>
          </p:nvSpPr>
          <p:spPr bwMode="auto">
            <a:xfrm>
              <a:off x="5364163" y="4292600"/>
              <a:ext cx="697627" cy="400110"/>
            </a:xfrm>
            <a:prstGeom prst="rect">
              <a:avLst/>
            </a:prstGeom>
            <a:noFill/>
            <a:ln w="9525">
              <a:noFill/>
              <a:miter lim="800000"/>
              <a:headEnd/>
              <a:tailEnd/>
            </a:ln>
          </p:spPr>
          <p:txBody>
            <a:bodyPr wrap="none">
              <a:spAutoFit/>
            </a:bodyPr>
            <a:lstStyle/>
            <a:p>
              <a:r>
                <a:rPr kumimoji="1" lang="zh-CN" altLang="en-US" sz="2000" b="1">
                  <a:solidFill>
                    <a:srgbClr val="333399"/>
                  </a:solidFill>
                  <a:latin typeface="华文新魏" pitchFamily="2" charset="-122"/>
                  <a:ea typeface="华文新魏" pitchFamily="2" charset="-122"/>
                </a:rPr>
                <a:t>三系</a:t>
              </a:r>
            </a:p>
          </p:txBody>
        </p:sp>
        <p:sp>
          <p:nvSpPr>
            <p:cNvPr id="132108" name="Text Box 39"/>
            <p:cNvSpPr txBox="1">
              <a:spLocks noChangeArrowheads="1"/>
            </p:cNvSpPr>
            <p:nvPr/>
          </p:nvSpPr>
          <p:spPr bwMode="auto">
            <a:xfrm>
              <a:off x="3779838" y="4292600"/>
              <a:ext cx="697627" cy="400110"/>
            </a:xfrm>
            <a:prstGeom prst="rect">
              <a:avLst/>
            </a:prstGeom>
            <a:noFill/>
            <a:ln w="9525">
              <a:noFill/>
              <a:miter lim="800000"/>
              <a:headEnd/>
              <a:tailEnd/>
            </a:ln>
          </p:spPr>
          <p:txBody>
            <a:bodyPr wrap="none">
              <a:spAutoFit/>
            </a:bodyPr>
            <a:lstStyle/>
            <a:p>
              <a:r>
                <a:rPr kumimoji="1" lang="zh-CN" altLang="en-US" sz="2000" b="1">
                  <a:solidFill>
                    <a:srgbClr val="333399"/>
                  </a:solidFill>
                  <a:latin typeface="华文新魏" pitchFamily="2" charset="-122"/>
                  <a:ea typeface="华文新魏" pitchFamily="2" charset="-122"/>
                </a:rPr>
                <a:t>二系</a:t>
              </a:r>
            </a:p>
          </p:txBody>
        </p:sp>
        <p:sp>
          <p:nvSpPr>
            <p:cNvPr id="132109" name="Text Box 40"/>
            <p:cNvSpPr txBox="1">
              <a:spLocks noChangeArrowheads="1"/>
            </p:cNvSpPr>
            <p:nvPr/>
          </p:nvSpPr>
          <p:spPr bwMode="auto">
            <a:xfrm>
              <a:off x="6588125" y="4292600"/>
              <a:ext cx="1234633" cy="400110"/>
            </a:xfrm>
            <a:prstGeom prst="rect">
              <a:avLst/>
            </a:prstGeom>
            <a:noFill/>
            <a:ln w="9525">
              <a:noFill/>
              <a:miter lim="800000"/>
              <a:headEnd/>
              <a:tailEnd/>
            </a:ln>
          </p:spPr>
          <p:txBody>
            <a:bodyPr wrap="none">
              <a:spAutoFit/>
            </a:bodyPr>
            <a:lstStyle/>
            <a:p>
              <a:r>
                <a:rPr kumimoji="1" lang="en-US" altLang="zh-CN" sz="2000" b="1">
                  <a:solidFill>
                    <a:srgbClr val="333399"/>
                  </a:solidFill>
                  <a:latin typeface="华文新魏" pitchFamily="2" charset="-122"/>
                  <a:ea typeface="华文新魏" pitchFamily="2" charset="-122"/>
                </a:rPr>
                <a:t>10BASE-T</a:t>
              </a:r>
            </a:p>
          </p:txBody>
        </p:sp>
        <p:pic>
          <p:nvPicPr>
            <p:cNvPr id="132110" name="Picture 41"/>
            <p:cNvPicPr>
              <a:picLocks noChangeArrowheads="1"/>
            </p:cNvPicPr>
            <p:nvPr/>
          </p:nvPicPr>
          <p:blipFill>
            <a:blip r:embed="rId3" cstate="print"/>
            <a:srcRect/>
            <a:stretch>
              <a:fillRect/>
            </a:stretch>
          </p:blipFill>
          <p:spPr bwMode="auto">
            <a:xfrm>
              <a:off x="6689725" y="2954338"/>
              <a:ext cx="939800" cy="573087"/>
            </a:xfrm>
            <a:prstGeom prst="rect">
              <a:avLst/>
            </a:prstGeom>
            <a:noFill/>
            <a:ln w="12699">
              <a:noFill/>
              <a:miter lim="800000"/>
              <a:headEnd/>
              <a:tailEnd/>
            </a:ln>
          </p:spPr>
        </p:pic>
        <p:pic>
          <p:nvPicPr>
            <p:cNvPr id="132111" name="Picture 42"/>
            <p:cNvPicPr>
              <a:picLocks noChangeArrowheads="1"/>
            </p:cNvPicPr>
            <p:nvPr/>
          </p:nvPicPr>
          <p:blipFill>
            <a:blip r:embed="rId4" cstate="print"/>
            <a:srcRect/>
            <a:stretch>
              <a:fillRect/>
            </a:stretch>
          </p:blipFill>
          <p:spPr bwMode="auto">
            <a:xfrm>
              <a:off x="1725613" y="2193925"/>
              <a:ext cx="690562" cy="874713"/>
            </a:xfrm>
            <a:prstGeom prst="rect">
              <a:avLst/>
            </a:prstGeom>
            <a:noFill/>
            <a:ln w="9525">
              <a:noFill/>
              <a:miter lim="800000"/>
              <a:headEnd/>
              <a:tailEnd/>
            </a:ln>
          </p:spPr>
        </p:pic>
        <p:pic>
          <p:nvPicPr>
            <p:cNvPr id="132112" name="Picture 43"/>
            <p:cNvPicPr>
              <a:picLocks noChangeArrowheads="1"/>
            </p:cNvPicPr>
            <p:nvPr/>
          </p:nvPicPr>
          <p:blipFill>
            <a:blip r:embed="rId4" cstate="print"/>
            <a:srcRect/>
            <a:stretch>
              <a:fillRect/>
            </a:stretch>
          </p:blipFill>
          <p:spPr bwMode="auto">
            <a:xfrm>
              <a:off x="1647825" y="3429000"/>
              <a:ext cx="692150" cy="876300"/>
            </a:xfrm>
            <a:prstGeom prst="rect">
              <a:avLst/>
            </a:prstGeom>
            <a:noFill/>
            <a:ln w="9525">
              <a:noFill/>
              <a:miter lim="800000"/>
              <a:headEnd/>
              <a:tailEnd/>
            </a:ln>
          </p:spPr>
        </p:pic>
        <p:sp>
          <p:nvSpPr>
            <p:cNvPr id="132113" name="Text Box 44"/>
            <p:cNvSpPr txBox="1">
              <a:spLocks noChangeArrowheads="1"/>
            </p:cNvSpPr>
            <p:nvPr/>
          </p:nvSpPr>
          <p:spPr bwMode="auto">
            <a:xfrm>
              <a:off x="7667625" y="2543175"/>
              <a:ext cx="1210588" cy="400110"/>
            </a:xfrm>
            <a:prstGeom prst="rect">
              <a:avLst/>
            </a:prstGeom>
            <a:noFill/>
            <a:ln w="9525">
              <a:noFill/>
              <a:miter lim="800000"/>
              <a:headEnd/>
              <a:tailEnd/>
            </a:ln>
          </p:spPr>
          <p:txBody>
            <a:bodyPr wrap="none">
              <a:spAutoFit/>
            </a:bodyPr>
            <a:lstStyle/>
            <a:p>
              <a:r>
                <a:rPr kumimoji="1" lang="zh-CN" altLang="en-US" sz="2000" b="1">
                  <a:solidFill>
                    <a:srgbClr val="333399"/>
                  </a:solidFill>
                  <a:latin typeface="华文新魏" pitchFamily="2" charset="-122"/>
                  <a:ea typeface="华文新魏" pitchFamily="2" charset="-122"/>
                </a:rPr>
                <a:t>至因特网</a:t>
              </a:r>
            </a:p>
          </p:txBody>
        </p:sp>
        <p:sp>
          <p:nvSpPr>
            <p:cNvPr id="132114" name="Text Box 45"/>
            <p:cNvSpPr txBox="1">
              <a:spLocks noChangeArrowheads="1"/>
            </p:cNvSpPr>
            <p:nvPr/>
          </p:nvSpPr>
          <p:spPr bwMode="auto">
            <a:xfrm>
              <a:off x="5435600" y="2924175"/>
              <a:ext cx="1220206" cy="400110"/>
            </a:xfrm>
            <a:prstGeom prst="rect">
              <a:avLst/>
            </a:prstGeom>
            <a:noFill/>
            <a:ln w="9525">
              <a:noFill/>
              <a:miter lim="800000"/>
              <a:headEnd/>
              <a:tailEnd/>
            </a:ln>
          </p:spPr>
          <p:txBody>
            <a:bodyPr wrap="none">
              <a:spAutoFit/>
            </a:bodyPr>
            <a:lstStyle/>
            <a:p>
              <a:r>
                <a:rPr kumimoji="1" lang="en-US" altLang="zh-CN" sz="2000" b="1">
                  <a:solidFill>
                    <a:srgbClr val="333399"/>
                  </a:solidFill>
                  <a:latin typeface="华文新魏" pitchFamily="2" charset="-122"/>
                  <a:ea typeface="华文新魏" pitchFamily="2" charset="-122"/>
                </a:rPr>
                <a:t>100 Mb/s</a:t>
              </a:r>
            </a:p>
          </p:txBody>
        </p:sp>
        <p:sp>
          <p:nvSpPr>
            <p:cNvPr id="132115" name="Text Box 46"/>
            <p:cNvSpPr txBox="1">
              <a:spLocks noChangeArrowheads="1"/>
            </p:cNvSpPr>
            <p:nvPr/>
          </p:nvSpPr>
          <p:spPr bwMode="auto">
            <a:xfrm>
              <a:off x="2408238" y="3176588"/>
              <a:ext cx="1220206" cy="400110"/>
            </a:xfrm>
            <a:prstGeom prst="rect">
              <a:avLst/>
            </a:prstGeom>
            <a:noFill/>
            <a:ln w="9525">
              <a:noFill/>
              <a:miter lim="800000"/>
              <a:headEnd/>
              <a:tailEnd/>
            </a:ln>
          </p:spPr>
          <p:txBody>
            <a:bodyPr wrap="none">
              <a:spAutoFit/>
            </a:bodyPr>
            <a:lstStyle/>
            <a:p>
              <a:r>
                <a:rPr kumimoji="1" lang="en-US" altLang="zh-CN" sz="2000" b="1">
                  <a:solidFill>
                    <a:srgbClr val="333399"/>
                  </a:solidFill>
                  <a:latin typeface="华文新魏" pitchFamily="2" charset="-122"/>
                  <a:ea typeface="华文新魏" pitchFamily="2" charset="-122"/>
                </a:rPr>
                <a:t>100 Mb/s</a:t>
              </a:r>
            </a:p>
          </p:txBody>
        </p:sp>
        <p:sp>
          <p:nvSpPr>
            <p:cNvPr id="132116" name="Text Box 47"/>
            <p:cNvSpPr txBox="1">
              <a:spLocks noChangeArrowheads="1"/>
            </p:cNvSpPr>
            <p:nvPr/>
          </p:nvSpPr>
          <p:spPr bwMode="auto">
            <a:xfrm>
              <a:off x="2624138" y="2527300"/>
              <a:ext cx="1220206" cy="400110"/>
            </a:xfrm>
            <a:prstGeom prst="rect">
              <a:avLst/>
            </a:prstGeom>
            <a:noFill/>
            <a:ln w="9525">
              <a:noFill/>
              <a:miter lim="800000"/>
              <a:headEnd/>
              <a:tailEnd/>
            </a:ln>
          </p:spPr>
          <p:txBody>
            <a:bodyPr wrap="none">
              <a:spAutoFit/>
            </a:bodyPr>
            <a:lstStyle/>
            <a:p>
              <a:r>
                <a:rPr kumimoji="1" lang="en-US" altLang="zh-CN" sz="2000" b="1" dirty="0">
                  <a:solidFill>
                    <a:srgbClr val="333399"/>
                  </a:solidFill>
                  <a:latin typeface="华文新魏" pitchFamily="2" charset="-122"/>
                  <a:ea typeface="华文新魏" pitchFamily="2" charset="-122"/>
                </a:rPr>
                <a:t>100 Mb/s</a:t>
              </a:r>
            </a:p>
          </p:txBody>
        </p:sp>
        <p:sp>
          <p:nvSpPr>
            <p:cNvPr id="132117" name="Text Box 48"/>
            <p:cNvSpPr txBox="1">
              <a:spLocks noChangeArrowheads="1"/>
            </p:cNvSpPr>
            <p:nvPr/>
          </p:nvSpPr>
          <p:spPr bwMode="auto">
            <a:xfrm>
              <a:off x="817563" y="2224088"/>
              <a:ext cx="954107" cy="707886"/>
            </a:xfrm>
            <a:prstGeom prst="rect">
              <a:avLst/>
            </a:prstGeom>
            <a:noFill/>
            <a:ln w="9525">
              <a:noFill/>
              <a:miter lim="800000"/>
              <a:headEnd/>
              <a:tailEnd/>
            </a:ln>
          </p:spPr>
          <p:txBody>
            <a:bodyPr wrap="none">
              <a:spAutoFit/>
            </a:bodyPr>
            <a:lstStyle/>
            <a:p>
              <a:r>
                <a:rPr kumimoji="1" lang="zh-CN" altLang="en-US" sz="2000" b="1">
                  <a:solidFill>
                    <a:srgbClr val="333399"/>
                  </a:solidFill>
                  <a:latin typeface="华文新魏" pitchFamily="2" charset="-122"/>
                  <a:ea typeface="华文新魏" pitchFamily="2" charset="-122"/>
                </a:rPr>
                <a:t>万维网</a:t>
              </a:r>
            </a:p>
            <a:p>
              <a:r>
                <a:rPr kumimoji="1" lang="zh-CN" altLang="en-US" sz="2000" b="1">
                  <a:solidFill>
                    <a:srgbClr val="333399"/>
                  </a:solidFill>
                  <a:latin typeface="华文新魏" pitchFamily="2" charset="-122"/>
                  <a:ea typeface="华文新魏" pitchFamily="2" charset="-122"/>
                </a:rPr>
                <a:t>服务器</a:t>
              </a:r>
            </a:p>
          </p:txBody>
        </p:sp>
        <p:sp>
          <p:nvSpPr>
            <p:cNvPr id="132118" name="Text Box 49"/>
            <p:cNvSpPr txBox="1">
              <a:spLocks noChangeArrowheads="1"/>
            </p:cNvSpPr>
            <p:nvPr/>
          </p:nvSpPr>
          <p:spPr bwMode="auto">
            <a:xfrm>
              <a:off x="539750" y="3500438"/>
              <a:ext cx="1210588" cy="707886"/>
            </a:xfrm>
            <a:prstGeom prst="rect">
              <a:avLst/>
            </a:prstGeom>
            <a:noFill/>
            <a:ln w="9525">
              <a:noFill/>
              <a:miter lim="800000"/>
              <a:headEnd/>
              <a:tailEnd/>
            </a:ln>
          </p:spPr>
          <p:txBody>
            <a:bodyPr wrap="none">
              <a:spAutoFit/>
            </a:bodyPr>
            <a:lstStyle/>
            <a:p>
              <a:r>
                <a:rPr kumimoji="1" lang="zh-CN" altLang="en-US" sz="2000" b="1">
                  <a:solidFill>
                    <a:srgbClr val="333399"/>
                  </a:solidFill>
                  <a:latin typeface="华文新魏" pitchFamily="2" charset="-122"/>
                  <a:ea typeface="华文新魏" pitchFamily="2" charset="-122"/>
                </a:rPr>
                <a:t>电子邮件</a:t>
              </a:r>
            </a:p>
            <a:p>
              <a:r>
                <a:rPr kumimoji="1" lang="zh-CN" altLang="en-US" sz="2000" b="1">
                  <a:solidFill>
                    <a:srgbClr val="333399"/>
                  </a:solidFill>
                  <a:latin typeface="华文新魏" pitchFamily="2" charset="-122"/>
                  <a:ea typeface="华文新魏" pitchFamily="2" charset="-122"/>
                </a:rPr>
                <a:t>  服务器</a:t>
              </a:r>
            </a:p>
          </p:txBody>
        </p:sp>
        <p:sp>
          <p:nvSpPr>
            <p:cNvPr id="132119" name="AutoShape 50"/>
            <p:cNvSpPr>
              <a:spLocks noChangeArrowheads="1"/>
            </p:cNvSpPr>
            <p:nvPr/>
          </p:nvSpPr>
          <p:spPr bwMode="auto">
            <a:xfrm>
              <a:off x="4138613" y="2659063"/>
              <a:ext cx="1303337" cy="1023937"/>
            </a:xfrm>
            <a:prstGeom prst="cube">
              <a:avLst>
                <a:gd name="adj" fmla="val 25000"/>
              </a:avLst>
            </a:prstGeom>
            <a:solidFill>
              <a:srgbClr val="CCECFF"/>
            </a:solidFill>
            <a:ln w="9525">
              <a:solidFill>
                <a:schemeClr val="folHlink"/>
              </a:solidFill>
              <a:miter lim="800000"/>
              <a:headEnd/>
              <a:tailEnd/>
            </a:ln>
          </p:spPr>
          <p:txBody>
            <a:bodyPr wrap="none" anchor="ctr"/>
            <a:lstStyle/>
            <a:p>
              <a:endParaRPr lang="zh-CN" altLang="en-US" sz="2000" b="1">
                <a:latin typeface="华文新魏" pitchFamily="2" charset="-122"/>
                <a:ea typeface="华文新魏" pitchFamily="2" charset="-122"/>
              </a:endParaRPr>
            </a:p>
          </p:txBody>
        </p:sp>
        <p:sp>
          <p:nvSpPr>
            <p:cNvPr id="132120" name="Text Box 51"/>
            <p:cNvSpPr txBox="1">
              <a:spLocks noChangeArrowheads="1"/>
            </p:cNvSpPr>
            <p:nvPr/>
          </p:nvSpPr>
          <p:spPr bwMode="auto">
            <a:xfrm>
              <a:off x="4186238" y="2924175"/>
              <a:ext cx="954107" cy="707886"/>
            </a:xfrm>
            <a:prstGeom prst="rect">
              <a:avLst/>
            </a:prstGeom>
            <a:noFill/>
            <a:ln w="9525">
              <a:noFill/>
              <a:miter lim="800000"/>
              <a:headEnd/>
              <a:tailEnd/>
            </a:ln>
          </p:spPr>
          <p:txBody>
            <a:bodyPr wrap="none">
              <a:spAutoFit/>
            </a:bodyPr>
            <a:lstStyle/>
            <a:p>
              <a:r>
                <a:rPr kumimoji="1" lang="zh-CN" altLang="en-US" sz="2000" b="1" dirty="0">
                  <a:solidFill>
                    <a:srgbClr val="333399"/>
                  </a:solidFill>
                  <a:latin typeface="华文新魏" pitchFamily="2" charset="-122"/>
                  <a:ea typeface="华文新魏" pitchFamily="2" charset="-122"/>
                </a:rPr>
                <a:t>以太网</a:t>
              </a:r>
            </a:p>
            <a:p>
              <a:r>
                <a:rPr kumimoji="1" lang="zh-CN" altLang="en-US" sz="2000" b="1" dirty="0">
                  <a:solidFill>
                    <a:srgbClr val="333399"/>
                  </a:solidFill>
                  <a:latin typeface="华文新魏" pitchFamily="2" charset="-122"/>
                  <a:ea typeface="华文新魏" pitchFamily="2" charset="-122"/>
                </a:rPr>
                <a:t>交换机</a:t>
              </a:r>
            </a:p>
          </p:txBody>
        </p:sp>
        <p:sp>
          <p:nvSpPr>
            <p:cNvPr id="132121" name="Text Box 52"/>
            <p:cNvSpPr txBox="1">
              <a:spLocks noChangeArrowheads="1"/>
            </p:cNvSpPr>
            <p:nvPr/>
          </p:nvSpPr>
          <p:spPr bwMode="auto">
            <a:xfrm>
              <a:off x="6634163" y="2513013"/>
              <a:ext cx="954107" cy="400110"/>
            </a:xfrm>
            <a:prstGeom prst="rect">
              <a:avLst/>
            </a:prstGeom>
            <a:noFill/>
            <a:ln w="9525">
              <a:noFill/>
              <a:miter lim="800000"/>
              <a:headEnd/>
              <a:tailEnd/>
            </a:ln>
          </p:spPr>
          <p:txBody>
            <a:bodyPr wrap="none">
              <a:spAutoFit/>
            </a:bodyPr>
            <a:lstStyle/>
            <a:p>
              <a:r>
                <a:rPr kumimoji="1" lang="zh-CN" altLang="en-US" sz="2000" b="1">
                  <a:solidFill>
                    <a:srgbClr val="333399"/>
                  </a:solidFill>
                  <a:latin typeface="华文新魏" pitchFamily="2" charset="-122"/>
                  <a:ea typeface="华文新魏" pitchFamily="2" charset="-122"/>
                </a:rPr>
                <a:t>路由器</a:t>
              </a:r>
            </a:p>
          </p:txBody>
        </p:sp>
        <p:grpSp>
          <p:nvGrpSpPr>
            <p:cNvPr id="2" name="Group 53"/>
            <p:cNvGrpSpPr>
              <a:grpSpLocks/>
            </p:cNvGrpSpPr>
            <p:nvPr/>
          </p:nvGrpSpPr>
          <p:grpSpPr bwMode="auto">
            <a:xfrm>
              <a:off x="2627313" y="4329113"/>
              <a:ext cx="1157287" cy="828675"/>
              <a:chOff x="1755" y="2723"/>
              <a:chExt cx="729" cy="522"/>
            </a:xfrm>
          </p:grpSpPr>
          <p:sp>
            <p:nvSpPr>
              <p:cNvPr id="132145" name="Line 54"/>
              <p:cNvSpPr>
                <a:spLocks noChangeShapeType="1"/>
              </p:cNvSpPr>
              <p:nvPr/>
            </p:nvSpPr>
            <p:spPr bwMode="auto">
              <a:xfrm flipH="1">
                <a:off x="1835" y="2871"/>
                <a:ext cx="217" cy="265"/>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pic>
            <p:nvPicPr>
              <p:cNvPr id="132146" name="Picture 55"/>
              <p:cNvPicPr>
                <a:picLocks noChangeArrowheads="1"/>
              </p:cNvPicPr>
              <p:nvPr/>
            </p:nvPicPr>
            <p:blipFill>
              <a:blip r:embed="rId5" cstate="print"/>
              <a:srcRect/>
              <a:stretch>
                <a:fillRect/>
              </a:stretch>
            </p:blipFill>
            <p:spPr bwMode="auto">
              <a:xfrm>
                <a:off x="1755" y="3072"/>
                <a:ext cx="153" cy="173"/>
              </a:xfrm>
              <a:prstGeom prst="rect">
                <a:avLst/>
              </a:prstGeom>
              <a:noFill/>
              <a:ln w="12699">
                <a:noFill/>
                <a:miter lim="800000"/>
                <a:headEnd/>
                <a:tailEnd/>
              </a:ln>
            </p:spPr>
          </p:pic>
          <p:sp>
            <p:nvSpPr>
              <p:cNvPr id="132147" name="Line 56"/>
              <p:cNvSpPr>
                <a:spLocks noChangeShapeType="1"/>
              </p:cNvSpPr>
              <p:nvPr/>
            </p:nvSpPr>
            <p:spPr bwMode="auto">
              <a:xfrm>
                <a:off x="2171" y="2886"/>
                <a:ext cx="40" cy="242"/>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48" name="Line 57"/>
              <p:cNvSpPr>
                <a:spLocks noChangeShapeType="1"/>
              </p:cNvSpPr>
              <p:nvPr/>
            </p:nvSpPr>
            <p:spPr bwMode="auto">
              <a:xfrm>
                <a:off x="2235" y="2892"/>
                <a:ext cx="177" cy="228"/>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49" name="Line 58"/>
              <p:cNvSpPr>
                <a:spLocks noChangeShapeType="1"/>
              </p:cNvSpPr>
              <p:nvPr/>
            </p:nvSpPr>
            <p:spPr bwMode="auto">
              <a:xfrm flipH="1">
                <a:off x="2025" y="2881"/>
                <a:ext cx="76" cy="261"/>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pic>
            <p:nvPicPr>
              <p:cNvPr id="132150" name="Picture 59"/>
              <p:cNvPicPr>
                <a:picLocks noChangeArrowheads="1"/>
              </p:cNvPicPr>
              <p:nvPr/>
            </p:nvPicPr>
            <p:blipFill>
              <a:blip r:embed="rId5" cstate="print"/>
              <a:srcRect/>
              <a:stretch>
                <a:fillRect/>
              </a:stretch>
            </p:blipFill>
            <p:spPr bwMode="auto">
              <a:xfrm>
                <a:off x="1947" y="3072"/>
                <a:ext cx="153" cy="173"/>
              </a:xfrm>
              <a:prstGeom prst="rect">
                <a:avLst/>
              </a:prstGeom>
              <a:noFill/>
              <a:ln w="12699">
                <a:noFill/>
                <a:miter lim="800000"/>
                <a:headEnd/>
                <a:tailEnd/>
              </a:ln>
            </p:spPr>
          </p:pic>
          <p:pic>
            <p:nvPicPr>
              <p:cNvPr id="132151" name="Picture 60"/>
              <p:cNvPicPr>
                <a:picLocks noChangeArrowheads="1"/>
              </p:cNvPicPr>
              <p:nvPr/>
            </p:nvPicPr>
            <p:blipFill>
              <a:blip r:embed="rId5" cstate="print"/>
              <a:srcRect/>
              <a:stretch>
                <a:fillRect/>
              </a:stretch>
            </p:blipFill>
            <p:spPr bwMode="auto">
              <a:xfrm>
                <a:off x="2139" y="3072"/>
                <a:ext cx="153" cy="173"/>
              </a:xfrm>
              <a:prstGeom prst="rect">
                <a:avLst/>
              </a:prstGeom>
              <a:noFill/>
              <a:ln w="12699">
                <a:noFill/>
                <a:miter lim="800000"/>
                <a:headEnd/>
                <a:tailEnd/>
              </a:ln>
            </p:spPr>
          </p:pic>
          <p:pic>
            <p:nvPicPr>
              <p:cNvPr id="132152" name="Picture 61"/>
              <p:cNvPicPr>
                <a:picLocks noChangeArrowheads="1"/>
              </p:cNvPicPr>
              <p:nvPr/>
            </p:nvPicPr>
            <p:blipFill>
              <a:blip r:embed="rId5" cstate="print"/>
              <a:srcRect/>
              <a:stretch>
                <a:fillRect/>
              </a:stretch>
            </p:blipFill>
            <p:spPr bwMode="auto">
              <a:xfrm>
                <a:off x="2331" y="3072"/>
                <a:ext cx="153" cy="173"/>
              </a:xfrm>
              <a:prstGeom prst="rect">
                <a:avLst/>
              </a:prstGeom>
              <a:noFill/>
              <a:ln w="12699">
                <a:noFill/>
                <a:miter lim="800000"/>
                <a:headEnd/>
                <a:tailEnd/>
              </a:ln>
            </p:spPr>
          </p:pic>
          <p:pic>
            <p:nvPicPr>
              <p:cNvPr id="132153" name="Picture 62"/>
              <p:cNvPicPr>
                <a:picLocks noChangeAspect="1" noChangeArrowheads="1"/>
              </p:cNvPicPr>
              <p:nvPr/>
            </p:nvPicPr>
            <p:blipFill>
              <a:blip r:embed="rId6" cstate="print"/>
              <a:srcRect/>
              <a:stretch>
                <a:fillRect/>
              </a:stretch>
            </p:blipFill>
            <p:spPr bwMode="auto">
              <a:xfrm rot="-1102812">
                <a:off x="1973" y="2723"/>
                <a:ext cx="353" cy="208"/>
              </a:xfrm>
              <a:prstGeom prst="rect">
                <a:avLst/>
              </a:prstGeom>
              <a:noFill/>
              <a:ln w="12700">
                <a:noFill/>
                <a:miter lim="800000"/>
                <a:headEnd/>
                <a:tailEnd/>
              </a:ln>
            </p:spPr>
          </p:pic>
        </p:grpSp>
        <p:grpSp>
          <p:nvGrpSpPr>
            <p:cNvPr id="3" name="Group 63"/>
            <p:cNvGrpSpPr>
              <a:grpSpLocks/>
            </p:cNvGrpSpPr>
            <p:nvPr/>
          </p:nvGrpSpPr>
          <p:grpSpPr bwMode="auto">
            <a:xfrm>
              <a:off x="4068763" y="4329113"/>
              <a:ext cx="1157287" cy="828675"/>
              <a:chOff x="1755" y="2723"/>
              <a:chExt cx="729" cy="522"/>
            </a:xfrm>
          </p:grpSpPr>
          <p:sp>
            <p:nvSpPr>
              <p:cNvPr id="132136" name="Line 64"/>
              <p:cNvSpPr>
                <a:spLocks noChangeShapeType="1"/>
              </p:cNvSpPr>
              <p:nvPr/>
            </p:nvSpPr>
            <p:spPr bwMode="auto">
              <a:xfrm flipH="1">
                <a:off x="1835" y="2871"/>
                <a:ext cx="217" cy="265"/>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pic>
            <p:nvPicPr>
              <p:cNvPr id="132137" name="Picture 65"/>
              <p:cNvPicPr>
                <a:picLocks noChangeArrowheads="1"/>
              </p:cNvPicPr>
              <p:nvPr/>
            </p:nvPicPr>
            <p:blipFill>
              <a:blip r:embed="rId5" cstate="print"/>
              <a:srcRect/>
              <a:stretch>
                <a:fillRect/>
              </a:stretch>
            </p:blipFill>
            <p:spPr bwMode="auto">
              <a:xfrm>
                <a:off x="1755" y="3072"/>
                <a:ext cx="153" cy="173"/>
              </a:xfrm>
              <a:prstGeom prst="rect">
                <a:avLst/>
              </a:prstGeom>
              <a:noFill/>
              <a:ln w="12699">
                <a:noFill/>
                <a:miter lim="800000"/>
                <a:headEnd/>
                <a:tailEnd/>
              </a:ln>
            </p:spPr>
          </p:pic>
          <p:sp>
            <p:nvSpPr>
              <p:cNvPr id="132138" name="Line 66"/>
              <p:cNvSpPr>
                <a:spLocks noChangeShapeType="1"/>
              </p:cNvSpPr>
              <p:nvPr/>
            </p:nvSpPr>
            <p:spPr bwMode="auto">
              <a:xfrm>
                <a:off x="2171" y="2886"/>
                <a:ext cx="40" cy="242"/>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39" name="Line 67"/>
              <p:cNvSpPr>
                <a:spLocks noChangeShapeType="1"/>
              </p:cNvSpPr>
              <p:nvPr/>
            </p:nvSpPr>
            <p:spPr bwMode="auto">
              <a:xfrm>
                <a:off x="2235" y="2892"/>
                <a:ext cx="177" cy="228"/>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40" name="Line 68"/>
              <p:cNvSpPr>
                <a:spLocks noChangeShapeType="1"/>
              </p:cNvSpPr>
              <p:nvPr/>
            </p:nvSpPr>
            <p:spPr bwMode="auto">
              <a:xfrm flipH="1">
                <a:off x="2025" y="2881"/>
                <a:ext cx="76" cy="261"/>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pic>
            <p:nvPicPr>
              <p:cNvPr id="132141" name="Picture 69"/>
              <p:cNvPicPr>
                <a:picLocks noChangeArrowheads="1"/>
              </p:cNvPicPr>
              <p:nvPr/>
            </p:nvPicPr>
            <p:blipFill>
              <a:blip r:embed="rId5" cstate="print"/>
              <a:srcRect/>
              <a:stretch>
                <a:fillRect/>
              </a:stretch>
            </p:blipFill>
            <p:spPr bwMode="auto">
              <a:xfrm>
                <a:off x="1947" y="3072"/>
                <a:ext cx="153" cy="173"/>
              </a:xfrm>
              <a:prstGeom prst="rect">
                <a:avLst/>
              </a:prstGeom>
              <a:noFill/>
              <a:ln w="12699">
                <a:noFill/>
                <a:miter lim="800000"/>
                <a:headEnd/>
                <a:tailEnd/>
              </a:ln>
            </p:spPr>
          </p:pic>
          <p:pic>
            <p:nvPicPr>
              <p:cNvPr id="132142" name="Picture 70"/>
              <p:cNvPicPr>
                <a:picLocks noChangeArrowheads="1"/>
              </p:cNvPicPr>
              <p:nvPr/>
            </p:nvPicPr>
            <p:blipFill>
              <a:blip r:embed="rId5" cstate="print"/>
              <a:srcRect/>
              <a:stretch>
                <a:fillRect/>
              </a:stretch>
            </p:blipFill>
            <p:spPr bwMode="auto">
              <a:xfrm>
                <a:off x="2139" y="3072"/>
                <a:ext cx="153" cy="173"/>
              </a:xfrm>
              <a:prstGeom prst="rect">
                <a:avLst/>
              </a:prstGeom>
              <a:noFill/>
              <a:ln w="12699">
                <a:noFill/>
                <a:miter lim="800000"/>
                <a:headEnd/>
                <a:tailEnd/>
              </a:ln>
            </p:spPr>
          </p:pic>
          <p:pic>
            <p:nvPicPr>
              <p:cNvPr id="132143" name="Picture 71"/>
              <p:cNvPicPr>
                <a:picLocks noChangeArrowheads="1"/>
              </p:cNvPicPr>
              <p:nvPr/>
            </p:nvPicPr>
            <p:blipFill>
              <a:blip r:embed="rId5" cstate="print"/>
              <a:srcRect/>
              <a:stretch>
                <a:fillRect/>
              </a:stretch>
            </p:blipFill>
            <p:spPr bwMode="auto">
              <a:xfrm>
                <a:off x="2331" y="3072"/>
                <a:ext cx="153" cy="173"/>
              </a:xfrm>
              <a:prstGeom prst="rect">
                <a:avLst/>
              </a:prstGeom>
              <a:noFill/>
              <a:ln w="12699">
                <a:noFill/>
                <a:miter lim="800000"/>
                <a:headEnd/>
                <a:tailEnd/>
              </a:ln>
            </p:spPr>
          </p:pic>
          <p:pic>
            <p:nvPicPr>
              <p:cNvPr id="132144" name="Picture 72"/>
              <p:cNvPicPr>
                <a:picLocks noChangeAspect="1" noChangeArrowheads="1"/>
              </p:cNvPicPr>
              <p:nvPr/>
            </p:nvPicPr>
            <p:blipFill>
              <a:blip r:embed="rId6" cstate="print"/>
              <a:srcRect/>
              <a:stretch>
                <a:fillRect/>
              </a:stretch>
            </p:blipFill>
            <p:spPr bwMode="auto">
              <a:xfrm rot="-1102812">
                <a:off x="1973" y="2723"/>
                <a:ext cx="353" cy="208"/>
              </a:xfrm>
              <a:prstGeom prst="rect">
                <a:avLst/>
              </a:prstGeom>
              <a:noFill/>
              <a:ln w="12700">
                <a:noFill/>
                <a:miter lim="800000"/>
                <a:headEnd/>
                <a:tailEnd/>
              </a:ln>
            </p:spPr>
          </p:pic>
        </p:grpSp>
        <p:grpSp>
          <p:nvGrpSpPr>
            <p:cNvPr id="4" name="Group 73"/>
            <p:cNvGrpSpPr>
              <a:grpSpLocks/>
            </p:cNvGrpSpPr>
            <p:nvPr/>
          </p:nvGrpSpPr>
          <p:grpSpPr bwMode="auto">
            <a:xfrm>
              <a:off x="5657850" y="4329113"/>
              <a:ext cx="1157288" cy="828675"/>
              <a:chOff x="1755" y="2723"/>
              <a:chExt cx="729" cy="522"/>
            </a:xfrm>
          </p:grpSpPr>
          <p:sp>
            <p:nvSpPr>
              <p:cNvPr id="132127" name="Line 74"/>
              <p:cNvSpPr>
                <a:spLocks noChangeShapeType="1"/>
              </p:cNvSpPr>
              <p:nvPr/>
            </p:nvSpPr>
            <p:spPr bwMode="auto">
              <a:xfrm flipH="1">
                <a:off x="1835" y="2871"/>
                <a:ext cx="217" cy="265"/>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pic>
            <p:nvPicPr>
              <p:cNvPr id="132128" name="Picture 75"/>
              <p:cNvPicPr>
                <a:picLocks noChangeArrowheads="1"/>
              </p:cNvPicPr>
              <p:nvPr/>
            </p:nvPicPr>
            <p:blipFill>
              <a:blip r:embed="rId5" cstate="print"/>
              <a:srcRect/>
              <a:stretch>
                <a:fillRect/>
              </a:stretch>
            </p:blipFill>
            <p:spPr bwMode="auto">
              <a:xfrm>
                <a:off x="1755" y="3072"/>
                <a:ext cx="153" cy="173"/>
              </a:xfrm>
              <a:prstGeom prst="rect">
                <a:avLst/>
              </a:prstGeom>
              <a:noFill/>
              <a:ln w="12699">
                <a:noFill/>
                <a:miter lim="800000"/>
                <a:headEnd/>
                <a:tailEnd/>
              </a:ln>
            </p:spPr>
          </p:pic>
          <p:sp>
            <p:nvSpPr>
              <p:cNvPr id="132129" name="Line 76"/>
              <p:cNvSpPr>
                <a:spLocks noChangeShapeType="1"/>
              </p:cNvSpPr>
              <p:nvPr/>
            </p:nvSpPr>
            <p:spPr bwMode="auto">
              <a:xfrm>
                <a:off x="2171" y="2886"/>
                <a:ext cx="40" cy="242"/>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30" name="Line 77"/>
              <p:cNvSpPr>
                <a:spLocks noChangeShapeType="1"/>
              </p:cNvSpPr>
              <p:nvPr/>
            </p:nvSpPr>
            <p:spPr bwMode="auto">
              <a:xfrm>
                <a:off x="2235" y="2892"/>
                <a:ext cx="177" cy="228"/>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32131" name="Line 78"/>
              <p:cNvSpPr>
                <a:spLocks noChangeShapeType="1"/>
              </p:cNvSpPr>
              <p:nvPr/>
            </p:nvSpPr>
            <p:spPr bwMode="auto">
              <a:xfrm flipH="1">
                <a:off x="2025" y="2881"/>
                <a:ext cx="76" cy="261"/>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pic>
            <p:nvPicPr>
              <p:cNvPr id="132132" name="Picture 79"/>
              <p:cNvPicPr>
                <a:picLocks noChangeArrowheads="1"/>
              </p:cNvPicPr>
              <p:nvPr/>
            </p:nvPicPr>
            <p:blipFill>
              <a:blip r:embed="rId5" cstate="print"/>
              <a:srcRect/>
              <a:stretch>
                <a:fillRect/>
              </a:stretch>
            </p:blipFill>
            <p:spPr bwMode="auto">
              <a:xfrm>
                <a:off x="1947" y="3072"/>
                <a:ext cx="153" cy="173"/>
              </a:xfrm>
              <a:prstGeom prst="rect">
                <a:avLst/>
              </a:prstGeom>
              <a:noFill/>
              <a:ln w="12699">
                <a:noFill/>
                <a:miter lim="800000"/>
                <a:headEnd/>
                <a:tailEnd/>
              </a:ln>
            </p:spPr>
          </p:pic>
          <p:pic>
            <p:nvPicPr>
              <p:cNvPr id="132133" name="Picture 80"/>
              <p:cNvPicPr>
                <a:picLocks noChangeArrowheads="1"/>
              </p:cNvPicPr>
              <p:nvPr/>
            </p:nvPicPr>
            <p:blipFill>
              <a:blip r:embed="rId5" cstate="print"/>
              <a:srcRect/>
              <a:stretch>
                <a:fillRect/>
              </a:stretch>
            </p:blipFill>
            <p:spPr bwMode="auto">
              <a:xfrm>
                <a:off x="2139" y="3072"/>
                <a:ext cx="153" cy="173"/>
              </a:xfrm>
              <a:prstGeom prst="rect">
                <a:avLst/>
              </a:prstGeom>
              <a:noFill/>
              <a:ln w="12699">
                <a:noFill/>
                <a:miter lim="800000"/>
                <a:headEnd/>
                <a:tailEnd/>
              </a:ln>
            </p:spPr>
          </p:pic>
          <p:pic>
            <p:nvPicPr>
              <p:cNvPr id="132134" name="Picture 81"/>
              <p:cNvPicPr>
                <a:picLocks noChangeArrowheads="1"/>
              </p:cNvPicPr>
              <p:nvPr/>
            </p:nvPicPr>
            <p:blipFill>
              <a:blip r:embed="rId5" cstate="print"/>
              <a:srcRect/>
              <a:stretch>
                <a:fillRect/>
              </a:stretch>
            </p:blipFill>
            <p:spPr bwMode="auto">
              <a:xfrm>
                <a:off x="2331" y="3072"/>
                <a:ext cx="153" cy="173"/>
              </a:xfrm>
              <a:prstGeom prst="rect">
                <a:avLst/>
              </a:prstGeom>
              <a:noFill/>
              <a:ln w="12699">
                <a:noFill/>
                <a:miter lim="800000"/>
                <a:headEnd/>
                <a:tailEnd/>
              </a:ln>
            </p:spPr>
          </p:pic>
          <p:pic>
            <p:nvPicPr>
              <p:cNvPr id="132135" name="Picture 82"/>
              <p:cNvPicPr>
                <a:picLocks noChangeAspect="1" noChangeArrowheads="1"/>
              </p:cNvPicPr>
              <p:nvPr/>
            </p:nvPicPr>
            <p:blipFill>
              <a:blip r:embed="rId6" cstate="print"/>
              <a:srcRect/>
              <a:stretch>
                <a:fillRect/>
              </a:stretch>
            </p:blipFill>
            <p:spPr bwMode="auto">
              <a:xfrm rot="-1102812">
                <a:off x="1973" y="2723"/>
                <a:ext cx="353" cy="208"/>
              </a:xfrm>
              <a:prstGeom prst="rect">
                <a:avLst/>
              </a:prstGeom>
              <a:noFill/>
              <a:ln w="12700">
                <a:noFill/>
                <a:miter lim="800000"/>
                <a:headEnd/>
                <a:tailEnd/>
              </a:ln>
            </p:spPr>
          </p:pic>
        </p:grpSp>
      </p:grpSp>
      <p:sp>
        <p:nvSpPr>
          <p:cNvPr id="132125" name="日期占位符 56"/>
          <p:cNvSpPr>
            <a:spLocks noGrp="1"/>
          </p:cNvSpPr>
          <p:nvPr>
            <p:ph type="dt" sz="quarter" idx="11"/>
          </p:nvPr>
        </p:nvSpPr>
        <p:spPr>
          <a:noFill/>
        </p:spPr>
        <p:txBody>
          <a:bodyPr/>
          <a:lstStyle/>
          <a:p>
            <a:fld id="{F4229FB6-82ED-4D5A-8C61-569F8FE9BAA0}" type="datetime1">
              <a:rPr lang="zh-CN" altLang="en-US" smtClean="0"/>
              <a:pPr/>
              <a:t>2018/1/14</a:t>
            </a:fld>
            <a:endParaRPr lang="en-US" altLang="zh-CN"/>
          </a:p>
        </p:txBody>
      </p:sp>
      <p:sp>
        <p:nvSpPr>
          <p:cNvPr id="132126" name="灯片编号占位符 57"/>
          <p:cNvSpPr>
            <a:spLocks noGrp="1"/>
          </p:cNvSpPr>
          <p:nvPr>
            <p:ph type="sldNum" sz="quarter" idx="12"/>
          </p:nvPr>
        </p:nvSpPr>
        <p:spPr>
          <a:noFill/>
        </p:spPr>
        <p:txBody>
          <a:bodyPr/>
          <a:lstStyle/>
          <a:p>
            <a:fld id="{7F3FA11B-0B40-4BEF-8F72-6CDE8795CA37}" type="slidenum">
              <a:rPr lang="en-US" altLang="zh-CN" smtClean="0"/>
              <a:pPr/>
              <a:t>69</a:t>
            </a:fld>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476672"/>
            <a:ext cx="7772400" cy="4970462"/>
          </a:xfrm>
        </p:spPr>
        <p:txBody>
          <a:bodyPr/>
          <a:lstStyle/>
          <a:p>
            <a:pPr eaLnBrk="1" hangingPunct="1">
              <a:buFontTx/>
              <a:buNone/>
              <a:defRPr/>
            </a:pPr>
            <a:r>
              <a:rPr lang="en-US" altLang="zh-CN" sz="3200" b="1" u="sng" dirty="0">
                <a:solidFill>
                  <a:schemeClr val="accent6"/>
                </a:solidFill>
                <a:ea typeface="华文新魏" pitchFamily="2" charset="-122"/>
              </a:rPr>
              <a:t>CSMA/CD</a:t>
            </a:r>
            <a:r>
              <a:rPr lang="zh-CN" altLang="zh-CN" sz="3200" b="1" u="sng" dirty="0">
                <a:solidFill>
                  <a:schemeClr val="accent6"/>
                </a:solidFill>
                <a:ea typeface="华文新魏" pitchFamily="2" charset="-122"/>
              </a:rPr>
              <a:t>总线形局域网特点</a:t>
            </a:r>
            <a:endParaRPr lang="zh-CN" altLang="en-US" sz="3200" b="1" u="sng" dirty="0">
              <a:solidFill>
                <a:schemeClr val="accent6"/>
              </a:solidFill>
              <a:ea typeface="华文新魏" pitchFamily="2" charset="-122"/>
            </a:endParaRPr>
          </a:p>
        </p:txBody>
      </p:sp>
      <p:sp>
        <p:nvSpPr>
          <p:cNvPr id="17412"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41519CB-69DD-4954-87F1-AD4CDFA02F5C}" type="slidenum">
              <a:rPr lang="zh-CN" altLang="en-US">
                <a:solidFill>
                  <a:srgbClr val="000000"/>
                </a:solidFill>
              </a:rPr>
              <a:pPr>
                <a:defRPr/>
              </a:pPr>
              <a:t>7</a:t>
            </a:fld>
            <a:endParaRPr lang="en-US" altLang="zh-CN">
              <a:solidFill>
                <a:srgbClr val="000000"/>
              </a:solidFill>
            </a:endParaRPr>
          </a:p>
        </p:txBody>
      </p:sp>
      <p:pic>
        <p:nvPicPr>
          <p:cNvPr id="19458" name="Picture 2"/>
          <p:cNvPicPr>
            <a:picLocks noChangeAspect="1" noChangeArrowheads="1"/>
          </p:cNvPicPr>
          <p:nvPr/>
        </p:nvPicPr>
        <p:blipFill>
          <a:blip r:embed="rId2" cstate="print"/>
          <a:srcRect/>
          <a:stretch>
            <a:fillRect/>
          </a:stretch>
        </p:blipFill>
        <p:spPr bwMode="auto">
          <a:xfrm>
            <a:off x="611560" y="1556792"/>
            <a:ext cx="7875587" cy="395922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3568" y="404664"/>
            <a:ext cx="7629525" cy="5403850"/>
          </a:xfrm>
        </p:spPr>
        <p:txBody>
          <a:bodyPr/>
          <a:lstStyle/>
          <a:p>
            <a:pPr eaLnBrk="1" hangingPunct="1">
              <a:buFontTx/>
              <a:buNone/>
              <a:defRPr/>
            </a:pPr>
            <a:r>
              <a:rPr lang="zh-CN" altLang="zh-CN" sz="3200" b="1" u="sng" dirty="0">
                <a:solidFill>
                  <a:schemeClr val="accent6"/>
                </a:solidFill>
                <a:latin typeface="华文新魏" pitchFamily="2" charset="-122"/>
                <a:ea typeface="华文新魏" pitchFamily="2" charset="-122"/>
              </a:rPr>
              <a:t>局域网交换机的工作原理</a:t>
            </a:r>
            <a:endParaRPr lang="zh-CN" altLang="en-US" sz="3200" b="1" u="sng" dirty="0">
              <a:solidFill>
                <a:schemeClr val="accent6"/>
              </a:solidFill>
              <a:latin typeface="华文新魏" pitchFamily="2" charset="-122"/>
              <a:ea typeface="华文新魏" pitchFamily="2" charset="-122"/>
            </a:endParaRPr>
          </a:p>
        </p:txBody>
      </p:sp>
      <p:sp>
        <p:nvSpPr>
          <p:cNvPr id="35844"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D9CDAB6-1605-41AC-913A-A808B71A292C}" type="slidenum">
              <a:rPr lang="zh-CN" altLang="en-US">
                <a:solidFill>
                  <a:srgbClr val="000000"/>
                </a:solidFill>
              </a:rPr>
              <a:pPr>
                <a:defRPr/>
              </a:pPr>
              <a:t>70</a:t>
            </a:fld>
            <a:endParaRPr lang="en-US" altLang="zh-CN">
              <a:solidFill>
                <a:srgbClr val="000000"/>
              </a:solidFill>
            </a:endParaRPr>
          </a:p>
        </p:txBody>
      </p:sp>
      <p:pic>
        <p:nvPicPr>
          <p:cNvPr id="32774" name="Picture 6"/>
          <p:cNvPicPr>
            <a:picLocks noChangeAspect="1" noChangeArrowheads="1"/>
          </p:cNvPicPr>
          <p:nvPr/>
        </p:nvPicPr>
        <p:blipFill>
          <a:blip r:embed="rId2" cstate="print"/>
          <a:srcRect/>
          <a:stretch>
            <a:fillRect/>
          </a:stretch>
        </p:blipFill>
        <p:spPr bwMode="auto">
          <a:xfrm>
            <a:off x="827584" y="1124744"/>
            <a:ext cx="7183438" cy="51800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476672"/>
            <a:ext cx="7920880" cy="4899149"/>
          </a:xfrm>
        </p:spPr>
        <p:txBody>
          <a:bodyPr/>
          <a:lstStyle/>
          <a:p>
            <a:pPr eaLnBrk="1" hangingPunct="1">
              <a:defRPr/>
            </a:pPr>
            <a:r>
              <a:rPr lang="zh-CN" altLang="zh-CN" sz="3200" b="1" u="sng" dirty="0">
                <a:solidFill>
                  <a:schemeClr val="accent6"/>
                </a:solidFill>
                <a:latin typeface="华文新魏" pitchFamily="2" charset="-122"/>
                <a:ea typeface="华文新魏" pitchFamily="2" charset="-122"/>
              </a:rPr>
              <a:t>交换机的交换方式</a:t>
            </a:r>
            <a:endParaRPr lang="en-US" altLang="zh-CN" sz="3200" b="1" u="sng" dirty="0">
              <a:solidFill>
                <a:schemeClr val="accent6"/>
              </a:solidFill>
              <a:latin typeface="华文新魏" pitchFamily="2" charset="-122"/>
              <a:ea typeface="华文新魏" pitchFamily="2" charset="-122"/>
            </a:endParaRPr>
          </a:p>
          <a:p>
            <a:pPr eaLnBrk="1" hangingPunct="1">
              <a:spcBef>
                <a:spcPts val="1800"/>
              </a:spcBef>
              <a:buNone/>
              <a:defRPr/>
            </a:pPr>
            <a:r>
              <a:rPr lang="zh-CN" altLang="en-US" dirty="0">
                <a:latin typeface="华文新魏" pitchFamily="2" charset="-122"/>
                <a:ea typeface="华文新魏" pitchFamily="2" charset="-122"/>
              </a:rPr>
              <a:t>交换机的三种交换方式</a:t>
            </a:r>
            <a:endParaRPr lang="en-US" altLang="zh-CN" dirty="0">
              <a:latin typeface="华文新魏" pitchFamily="2" charset="-122"/>
              <a:ea typeface="华文新魏" pitchFamily="2" charset="-122"/>
            </a:endParaRPr>
          </a:p>
          <a:p>
            <a:pPr eaLnBrk="1" hangingPunct="1">
              <a:defRPr/>
            </a:pPr>
            <a:r>
              <a:rPr lang="zh-CN" altLang="en-US" b="1" dirty="0">
                <a:solidFill>
                  <a:srgbClr val="FF0000"/>
                </a:solidFill>
                <a:latin typeface="华文新魏" pitchFamily="2" charset="-122"/>
                <a:ea typeface="华文新魏" pitchFamily="2" charset="-122"/>
              </a:rPr>
              <a:t>直接交换方式  </a:t>
            </a:r>
            <a:r>
              <a:rPr lang="zh-CN" altLang="en-US" b="1" dirty="0">
                <a:latin typeface="华文新魏" pitchFamily="2" charset="-122"/>
                <a:ea typeface="华文新魏" pitchFamily="2" charset="-122"/>
              </a:rPr>
              <a:t>帧检错交给主机，检测到目的地址即转</a:t>
            </a:r>
            <a:endParaRPr lang="en-US" altLang="zh-CN" b="1" dirty="0">
              <a:latin typeface="华文新魏" pitchFamily="2" charset="-122"/>
              <a:ea typeface="华文新魏" pitchFamily="2" charset="-122"/>
            </a:endParaRPr>
          </a:p>
          <a:p>
            <a:pPr eaLnBrk="1" hangingPunct="1">
              <a:defRPr/>
            </a:pPr>
            <a:r>
              <a:rPr lang="zh-CN" altLang="en-US" dirty="0">
                <a:solidFill>
                  <a:srgbClr val="FF0000"/>
                </a:solidFill>
                <a:latin typeface="华文新魏" pitchFamily="2" charset="-122"/>
                <a:ea typeface="华文新魏" pitchFamily="2" charset="-122"/>
              </a:rPr>
              <a:t>改进直接交换方式   </a:t>
            </a:r>
            <a:r>
              <a:rPr lang="zh-CN" altLang="en-US" dirty="0">
                <a:latin typeface="华文新魏" pitchFamily="2" charset="-122"/>
                <a:ea typeface="华文新魏" pitchFamily="2" charset="-122"/>
              </a:rPr>
              <a:t>收到前</a:t>
            </a:r>
            <a:r>
              <a:rPr lang="en-US" altLang="zh-CN" dirty="0">
                <a:latin typeface="华文新魏" pitchFamily="2" charset="-122"/>
                <a:ea typeface="华文新魏" pitchFamily="2" charset="-122"/>
              </a:rPr>
              <a:t>64B</a:t>
            </a:r>
            <a:r>
              <a:rPr lang="zh-CN" altLang="en-US" dirty="0">
                <a:latin typeface="华文新魏" pitchFamily="2" charset="-122"/>
                <a:ea typeface="华文新魏" pitchFamily="2" charset="-122"/>
              </a:rPr>
              <a:t>，判断帧头字段即转</a:t>
            </a:r>
            <a:endParaRPr lang="en-US" altLang="zh-CN" dirty="0">
              <a:latin typeface="华文新魏" pitchFamily="2" charset="-122"/>
              <a:ea typeface="华文新魏" pitchFamily="2" charset="-122"/>
            </a:endParaRPr>
          </a:p>
          <a:p>
            <a:pPr eaLnBrk="1" hangingPunct="1">
              <a:defRPr/>
            </a:pPr>
            <a:r>
              <a:rPr lang="zh-CN" altLang="en-US" b="1" dirty="0">
                <a:solidFill>
                  <a:srgbClr val="FF0000"/>
                </a:solidFill>
                <a:latin typeface="华文新魏" pitchFamily="2" charset="-122"/>
                <a:ea typeface="华文新魏" pitchFamily="2" charset="-122"/>
              </a:rPr>
              <a:t>存储转发方式    </a:t>
            </a:r>
            <a:r>
              <a:rPr lang="zh-CN" altLang="en-US" b="1" dirty="0">
                <a:latin typeface="华文新魏" pitchFamily="2" charset="-122"/>
                <a:ea typeface="华文新魏" pitchFamily="2" charset="-122"/>
              </a:rPr>
              <a:t>接收整个帧，检错，根据地址转发</a:t>
            </a:r>
          </a:p>
        </p:txBody>
      </p:sp>
      <p:sp>
        <p:nvSpPr>
          <p:cNvPr id="3686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8D3FF038-F1B7-4F3D-8C2D-F66504C10F20}" type="slidenum">
              <a:rPr lang="zh-CN" altLang="en-US">
                <a:solidFill>
                  <a:srgbClr val="000000"/>
                </a:solidFill>
              </a:rPr>
              <a:pPr>
                <a:defRPr/>
              </a:pPr>
              <a:t>71</a:t>
            </a:fld>
            <a:endParaRPr lang="en-US" altLang="zh-CN" dirty="0">
              <a:solidFill>
                <a:srgbClr val="000000"/>
              </a:solidFill>
            </a:endParaRPr>
          </a:p>
        </p:txBody>
      </p:sp>
      <p:pic>
        <p:nvPicPr>
          <p:cNvPr id="33798" name="Picture 6"/>
          <p:cNvPicPr>
            <a:picLocks noChangeAspect="1" noChangeArrowheads="1"/>
          </p:cNvPicPr>
          <p:nvPr/>
        </p:nvPicPr>
        <p:blipFill>
          <a:blip r:embed="rId2" cstate="print"/>
          <a:srcRect/>
          <a:stretch>
            <a:fillRect/>
          </a:stretch>
        </p:blipFill>
        <p:spPr bwMode="auto">
          <a:xfrm>
            <a:off x="611560" y="3501008"/>
            <a:ext cx="8040687" cy="216058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692696"/>
            <a:ext cx="7772400" cy="4683125"/>
          </a:xfrm>
        </p:spPr>
        <p:txBody>
          <a:bodyPr/>
          <a:lstStyle/>
          <a:p>
            <a:pPr eaLnBrk="1" hangingPunct="1">
              <a:defRPr/>
            </a:pPr>
            <a:r>
              <a:rPr lang="zh-CN" altLang="zh-CN" sz="3200" b="1" u="sng" dirty="0">
                <a:solidFill>
                  <a:schemeClr val="accent6"/>
                </a:solidFill>
                <a:latin typeface="华文新魏" pitchFamily="2" charset="-122"/>
                <a:ea typeface="华文新魏" pitchFamily="2" charset="-122"/>
              </a:rPr>
              <a:t>交换机的交换</a:t>
            </a:r>
            <a:r>
              <a:rPr lang="zh-CN" altLang="en-US" sz="3200" b="1" u="sng" dirty="0">
                <a:solidFill>
                  <a:schemeClr val="accent6"/>
                </a:solidFill>
                <a:latin typeface="华文新魏" pitchFamily="2" charset="-122"/>
                <a:ea typeface="华文新魏" pitchFamily="2" charset="-122"/>
              </a:rPr>
              <a:t>带宽</a:t>
            </a:r>
            <a:endParaRPr lang="en-US" altLang="zh-CN" sz="3200" b="1" u="sng" dirty="0">
              <a:solidFill>
                <a:schemeClr val="accent6"/>
              </a:solidFill>
              <a:latin typeface="华文新魏" pitchFamily="2" charset="-122"/>
              <a:ea typeface="华文新魏" pitchFamily="2" charset="-122"/>
            </a:endParaRPr>
          </a:p>
          <a:p>
            <a:pPr eaLnBrk="1" hangingPunct="1">
              <a:spcBef>
                <a:spcPts val="1200"/>
              </a:spcBef>
              <a:buNone/>
              <a:defRPr/>
            </a:pPr>
            <a:r>
              <a:rPr lang="en-US" altLang="zh-CN" sz="3200" dirty="0">
                <a:latin typeface="华文新魏" pitchFamily="2" charset="-122"/>
                <a:ea typeface="华文新魏" pitchFamily="2" charset="-122"/>
              </a:rPr>
              <a:t>	  </a:t>
            </a:r>
            <a:r>
              <a:rPr lang="zh-CN" altLang="en-US" sz="3200" dirty="0">
                <a:latin typeface="华文新魏" pitchFamily="2" charset="-122"/>
                <a:ea typeface="华文新魏" pitchFamily="2" charset="-122"/>
              </a:rPr>
              <a:t>端口数</a:t>
            </a:r>
            <a:r>
              <a:rPr lang="en-US" altLang="zh-CN" sz="3200" dirty="0">
                <a:latin typeface="华文新魏" pitchFamily="2" charset="-122"/>
                <a:ea typeface="华文新魏" pitchFamily="2" charset="-122"/>
              </a:rPr>
              <a:t>×</a:t>
            </a:r>
            <a:r>
              <a:rPr lang="zh-CN" altLang="en-US" sz="3200" dirty="0">
                <a:latin typeface="华文新魏" pitchFamily="2" charset="-122"/>
                <a:ea typeface="华文新魏" pitchFamily="2" charset="-122"/>
              </a:rPr>
              <a:t>响应端口速率（全双工</a:t>
            </a:r>
            <a:r>
              <a:rPr lang="en-US" altLang="zh-CN" sz="3200" dirty="0">
                <a:latin typeface="华文新魏" pitchFamily="2" charset="-122"/>
                <a:ea typeface="华文新魏" pitchFamily="2" charset="-122"/>
              </a:rPr>
              <a:t>× 2</a:t>
            </a:r>
            <a:r>
              <a:rPr lang="zh-CN" altLang="en-US" sz="3200" dirty="0">
                <a:latin typeface="华文新魏" pitchFamily="2" charset="-122"/>
                <a:ea typeface="华文新魏" pitchFamily="2" charset="-122"/>
              </a:rPr>
              <a:t>）</a:t>
            </a:r>
            <a:endParaRPr lang="en-US" altLang="zh-CN" sz="3200" dirty="0">
              <a:latin typeface="华文新魏" pitchFamily="2" charset="-122"/>
              <a:ea typeface="华文新魏" pitchFamily="2" charset="-122"/>
            </a:endParaRPr>
          </a:p>
          <a:p>
            <a:pPr eaLnBrk="1" hangingPunct="1">
              <a:defRPr/>
            </a:pPr>
            <a:endParaRPr lang="en-US" altLang="zh-CN" b="1" dirty="0">
              <a:latin typeface="华文新魏" pitchFamily="2" charset="-122"/>
              <a:ea typeface="华文新魏" pitchFamily="2" charset="-122"/>
            </a:endParaRPr>
          </a:p>
          <a:p>
            <a:pPr eaLnBrk="1" hangingPunct="1">
              <a:defRPr/>
            </a:pPr>
            <a:r>
              <a:rPr lang="zh-CN" altLang="en-US" b="1" dirty="0">
                <a:latin typeface="华文新魏" pitchFamily="2" charset="-122"/>
                <a:ea typeface="华文新魏" pitchFamily="2" charset="-122"/>
              </a:rPr>
              <a:t>例：</a:t>
            </a:r>
            <a:r>
              <a:rPr lang="en-US" altLang="zh-CN" b="1" dirty="0">
                <a:latin typeface="华文新魏" pitchFamily="2" charset="-122"/>
                <a:ea typeface="华文新魏" pitchFamily="2" charset="-122"/>
              </a:rPr>
              <a:t>24</a:t>
            </a:r>
            <a:r>
              <a:rPr lang="zh-CN" altLang="en-US" b="1" dirty="0">
                <a:latin typeface="华文新魏" pitchFamily="2" charset="-122"/>
                <a:ea typeface="华文新魏" pitchFamily="2" charset="-122"/>
              </a:rPr>
              <a:t>个</a:t>
            </a:r>
            <a:r>
              <a:rPr lang="en-US" altLang="zh-CN" b="1" dirty="0">
                <a:latin typeface="华文新魏" pitchFamily="2" charset="-122"/>
                <a:ea typeface="华文新魏" pitchFamily="2" charset="-122"/>
              </a:rPr>
              <a:t>100Mbps</a:t>
            </a:r>
            <a:r>
              <a:rPr lang="zh-CN" altLang="en-US" b="1" dirty="0">
                <a:latin typeface="华文新魏" pitchFamily="2" charset="-122"/>
                <a:ea typeface="华文新魏" pitchFamily="2" charset="-122"/>
              </a:rPr>
              <a:t>全双工端口和</a:t>
            </a:r>
            <a:r>
              <a:rPr lang="en-US" altLang="zh-CN" b="1" dirty="0">
                <a:latin typeface="华文新魏" pitchFamily="2" charset="-122"/>
                <a:ea typeface="华文新魏" pitchFamily="2" charset="-122"/>
              </a:rPr>
              <a:t>2</a:t>
            </a:r>
            <a:r>
              <a:rPr lang="zh-CN" altLang="en-US" b="1" dirty="0">
                <a:latin typeface="华文新魏" pitchFamily="2" charset="-122"/>
                <a:ea typeface="华文新魏" pitchFamily="2" charset="-122"/>
              </a:rPr>
              <a:t>个</a:t>
            </a:r>
            <a:r>
              <a:rPr lang="en-US" altLang="zh-CN" b="1" dirty="0">
                <a:latin typeface="华文新魏" pitchFamily="2" charset="-122"/>
                <a:ea typeface="华文新魏" pitchFamily="2" charset="-122"/>
              </a:rPr>
              <a:t>1000M</a:t>
            </a:r>
            <a:r>
              <a:rPr lang="zh-CN" altLang="en-US" b="1" dirty="0">
                <a:latin typeface="华文新魏" pitchFamily="2" charset="-122"/>
                <a:ea typeface="华文新魏" pitchFamily="2" charset="-122"/>
              </a:rPr>
              <a:t>全双工端口，交换带宽：</a:t>
            </a:r>
            <a:endParaRPr lang="en-US" altLang="zh-CN" b="1" dirty="0">
              <a:latin typeface="华文新魏" pitchFamily="2" charset="-122"/>
              <a:ea typeface="华文新魏" pitchFamily="2" charset="-122"/>
            </a:endParaRPr>
          </a:p>
          <a:p>
            <a:pPr eaLnBrk="1" hangingPunct="1">
              <a:buNone/>
              <a:defRPr/>
            </a:pPr>
            <a:r>
              <a:rPr lang="en-US" altLang="zh-CN" dirty="0">
                <a:latin typeface="华文新魏" pitchFamily="2" charset="-122"/>
                <a:ea typeface="华文新魏" pitchFamily="2" charset="-122"/>
              </a:rPr>
              <a:t>		S=24 ×2 ×100M+2 ×2 ×1000M=8.8Gbps</a:t>
            </a:r>
          </a:p>
        </p:txBody>
      </p:sp>
      <p:sp>
        <p:nvSpPr>
          <p:cNvPr id="3686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8D3FF038-F1B7-4F3D-8C2D-F66504C10F20}" type="slidenum">
              <a:rPr lang="zh-CN" altLang="en-US">
                <a:solidFill>
                  <a:srgbClr val="000000"/>
                </a:solidFill>
              </a:rPr>
              <a:pPr>
                <a:defRPr/>
              </a:pPr>
              <a:t>72</a:t>
            </a:fld>
            <a:endParaRPr lang="en-US" altLang="zh-CN">
              <a:solidFill>
                <a:srgbClr val="00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467544" y="260648"/>
            <a:ext cx="7772400" cy="587375"/>
          </a:xfrm>
        </p:spPr>
        <p:txBody>
          <a:bodyPr/>
          <a:lstStyle/>
          <a:p>
            <a:pPr algn="l" eaLnBrk="1" hangingPunct="1">
              <a:defRPr/>
            </a:pPr>
            <a:r>
              <a:rPr lang="en-US" altLang="zh-CN" sz="3200" u="sng" dirty="0">
                <a:latin typeface="+mn-lt"/>
                <a:ea typeface="华文新魏" pitchFamily="2" charset="-122"/>
              </a:rPr>
              <a:t>4.3.2  </a:t>
            </a:r>
            <a:r>
              <a:rPr lang="zh-CN" altLang="zh-CN" sz="3200" u="sng" dirty="0">
                <a:latin typeface="+mn-lt"/>
                <a:ea typeface="华文新魏" pitchFamily="2" charset="-122"/>
              </a:rPr>
              <a:t>虚拟局域网技术</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611560" y="1052736"/>
            <a:ext cx="7772400" cy="4899025"/>
          </a:xfrm>
        </p:spPr>
        <p:txBody>
          <a:bodyPr/>
          <a:lstStyle/>
          <a:p>
            <a:pPr eaLnBrk="1" hangingPunct="1">
              <a:defRPr/>
            </a:pPr>
            <a:r>
              <a:rPr lang="zh-CN" altLang="zh-CN" b="1" u="sng" dirty="0">
                <a:latin typeface="华文新魏" pitchFamily="2" charset="-122"/>
                <a:ea typeface="华文新魏" pitchFamily="2" charset="-122"/>
              </a:rPr>
              <a:t>传统局域网与</a:t>
            </a:r>
            <a:endParaRPr lang="en-US" altLang="zh-CN" b="1" u="sng" dirty="0">
              <a:latin typeface="华文新魏" pitchFamily="2" charset="-122"/>
              <a:ea typeface="华文新魏" pitchFamily="2" charset="-122"/>
            </a:endParaRPr>
          </a:p>
          <a:p>
            <a:pPr eaLnBrk="1" hangingPunct="1">
              <a:buFontTx/>
              <a:buNone/>
              <a:defRPr/>
            </a:pPr>
            <a:r>
              <a:rPr lang="zh-CN" altLang="en-US" b="1" dirty="0">
                <a:latin typeface="华文新魏" pitchFamily="2" charset="-122"/>
                <a:ea typeface="华文新魏" pitchFamily="2" charset="-122"/>
              </a:rPr>
              <a:t>    </a:t>
            </a:r>
            <a:r>
              <a:rPr lang="zh-CN" altLang="zh-CN" b="1" u="sng" dirty="0">
                <a:latin typeface="华文新魏" pitchFamily="2" charset="-122"/>
                <a:ea typeface="华文新魏" pitchFamily="2" charset="-122"/>
              </a:rPr>
              <a:t>虚拟局域网</a:t>
            </a:r>
            <a:endParaRPr lang="en-US" altLang="zh-CN" b="1" u="sng" dirty="0">
              <a:latin typeface="华文新魏" pitchFamily="2" charset="-122"/>
              <a:ea typeface="华文新魏" pitchFamily="2" charset="-122"/>
            </a:endParaRPr>
          </a:p>
          <a:p>
            <a:pPr eaLnBrk="1" hangingPunct="1">
              <a:buFontTx/>
              <a:buNone/>
              <a:defRPr/>
            </a:pPr>
            <a:r>
              <a:rPr lang="zh-CN" altLang="en-US" b="1" dirty="0">
                <a:latin typeface="华文新魏" pitchFamily="2" charset="-122"/>
                <a:ea typeface="华文新魏" pitchFamily="2" charset="-122"/>
              </a:rPr>
              <a:t>    </a:t>
            </a:r>
            <a:r>
              <a:rPr lang="zh-CN" altLang="zh-CN" b="1" u="sng" dirty="0">
                <a:latin typeface="华文新魏" pitchFamily="2" charset="-122"/>
                <a:ea typeface="华文新魏" pitchFamily="2" charset="-122"/>
              </a:rPr>
              <a:t>组网结构的比较</a:t>
            </a:r>
            <a:endParaRPr lang="zh-CN" altLang="en-US" b="1" u="sng" dirty="0">
              <a:latin typeface="华文新魏" pitchFamily="2" charset="-122"/>
              <a:ea typeface="华文新魏" pitchFamily="2" charset="-122"/>
            </a:endParaRPr>
          </a:p>
        </p:txBody>
      </p:sp>
      <p:sp>
        <p:nvSpPr>
          <p:cNvPr id="37892"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2B40F6F2-0E82-448C-87FC-73DB62AE00C3}" type="slidenum">
              <a:rPr lang="zh-CN" altLang="en-US">
                <a:solidFill>
                  <a:srgbClr val="000000"/>
                </a:solidFill>
              </a:rPr>
              <a:pPr>
                <a:defRPr/>
              </a:pPr>
              <a:t>73</a:t>
            </a:fld>
            <a:endParaRPr lang="en-US" altLang="zh-CN">
              <a:solidFill>
                <a:srgbClr val="000000"/>
              </a:solidFill>
            </a:endParaRPr>
          </a:p>
        </p:txBody>
      </p:sp>
      <p:pic>
        <p:nvPicPr>
          <p:cNvPr id="34822" name="Picture 6"/>
          <p:cNvPicPr>
            <a:picLocks noChangeAspect="1" noChangeArrowheads="1"/>
          </p:cNvPicPr>
          <p:nvPr/>
        </p:nvPicPr>
        <p:blipFill>
          <a:blip r:embed="rId2" cstate="print"/>
          <a:srcRect/>
          <a:stretch>
            <a:fillRect/>
          </a:stretch>
        </p:blipFill>
        <p:spPr bwMode="auto">
          <a:xfrm>
            <a:off x="4139952" y="908720"/>
            <a:ext cx="4392488" cy="572918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548680"/>
            <a:ext cx="7772400" cy="5259387"/>
          </a:xfrm>
        </p:spPr>
        <p:txBody>
          <a:bodyPr/>
          <a:lstStyle/>
          <a:p>
            <a:pPr eaLnBrk="1" hangingPunct="1">
              <a:buFontTx/>
              <a:buNone/>
              <a:defRPr/>
            </a:pPr>
            <a:r>
              <a:rPr lang="en-US" altLang="zh-CN" sz="3200" b="1" u="sng" dirty="0">
                <a:solidFill>
                  <a:schemeClr val="accent6"/>
                </a:solidFill>
                <a:ea typeface="华文新魏" pitchFamily="2" charset="-122"/>
              </a:rPr>
              <a:t>VLAN</a:t>
            </a:r>
            <a:r>
              <a:rPr lang="zh-CN" altLang="zh-CN" sz="3200" b="1" u="sng" dirty="0">
                <a:solidFill>
                  <a:schemeClr val="accent6"/>
                </a:solidFill>
                <a:ea typeface="华文新魏" pitchFamily="2" charset="-122"/>
              </a:rPr>
              <a:t>的划分方法</a:t>
            </a:r>
            <a:endParaRPr lang="en-US" altLang="zh-CN" sz="3200" b="1" u="sng" dirty="0">
              <a:solidFill>
                <a:schemeClr val="accent6"/>
              </a:solidFill>
              <a:ea typeface="华文新魏" pitchFamily="2" charset="-122"/>
            </a:endParaRPr>
          </a:p>
          <a:p>
            <a:pPr eaLnBrk="1" hangingPunct="1">
              <a:defRPr/>
            </a:pPr>
            <a:r>
              <a:rPr lang="zh-CN" altLang="zh-CN" sz="2800" b="1" u="sng" dirty="0">
                <a:ea typeface="华文新魏" pitchFamily="2" charset="-122"/>
              </a:rPr>
              <a:t>基于交换机端口的</a:t>
            </a:r>
            <a:r>
              <a:rPr lang="en-US" altLang="zh-CN" sz="2800" b="1" u="sng" dirty="0">
                <a:ea typeface="华文新魏" pitchFamily="2" charset="-122"/>
              </a:rPr>
              <a:t>VLAN</a:t>
            </a:r>
            <a:r>
              <a:rPr lang="zh-CN" altLang="zh-CN" sz="2800" b="1" u="sng" dirty="0">
                <a:ea typeface="华文新魏" pitchFamily="2" charset="-122"/>
              </a:rPr>
              <a:t>划分</a:t>
            </a:r>
            <a:r>
              <a:rPr lang="zh-CN" altLang="en-US" sz="2800" b="1" u="sng" dirty="0">
                <a:ea typeface="华文新魏" pitchFamily="2" charset="-122"/>
              </a:rPr>
              <a:t>方法</a:t>
            </a:r>
          </a:p>
        </p:txBody>
      </p:sp>
      <p:sp>
        <p:nvSpPr>
          <p:cNvPr id="3891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B5524CA-92B6-4BF5-8C13-9BF3186198EA}" type="slidenum">
              <a:rPr lang="zh-CN" altLang="en-US">
                <a:solidFill>
                  <a:srgbClr val="000000"/>
                </a:solidFill>
              </a:rPr>
              <a:pPr>
                <a:defRPr/>
              </a:pPr>
              <a:t>74</a:t>
            </a:fld>
            <a:endParaRPr lang="en-US" altLang="zh-CN">
              <a:solidFill>
                <a:srgbClr val="000000"/>
              </a:solidFill>
            </a:endParaRPr>
          </a:p>
        </p:txBody>
      </p:sp>
      <p:pic>
        <p:nvPicPr>
          <p:cNvPr id="35846" name="Picture 6"/>
          <p:cNvPicPr>
            <a:picLocks noChangeAspect="1" noChangeArrowheads="1"/>
          </p:cNvPicPr>
          <p:nvPr/>
        </p:nvPicPr>
        <p:blipFill>
          <a:blip r:embed="rId2" cstate="print"/>
          <a:srcRect/>
          <a:stretch>
            <a:fillRect/>
          </a:stretch>
        </p:blipFill>
        <p:spPr bwMode="auto">
          <a:xfrm>
            <a:off x="611188" y="1916113"/>
            <a:ext cx="8110537" cy="36004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908720"/>
            <a:ext cx="8061325" cy="5043487"/>
          </a:xfrm>
        </p:spPr>
        <p:txBody>
          <a:bodyPr/>
          <a:lstStyle/>
          <a:p>
            <a:pPr eaLnBrk="1" hangingPunct="1">
              <a:defRPr/>
            </a:pPr>
            <a:r>
              <a:rPr lang="zh-CN" altLang="zh-CN" sz="2800" b="1" u="sng" dirty="0">
                <a:ea typeface="华文新魏" pitchFamily="2" charset="-122"/>
              </a:rPr>
              <a:t>基于主机</a:t>
            </a:r>
            <a:r>
              <a:rPr lang="en-US" altLang="zh-CN" sz="2800" b="1" u="sng" dirty="0">
                <a:ea typeface="华文新魏" pitchFamily="2" charset="-122"/>
              </a:rPr>
              <a:t>MAC</a:t>
            </a:r>
            <a:r>
              <a:rPr lang="zh-CN" altLang="zh-CN" sz="2800" b="1" u="sng" dirty="0">
                <a:ea typeface="华文新魏" pitchFamily="2" charset="-122"/>
              </a:rPr>
              <a:t>地址的</a:t>
            </a:r>
            <a:r>
              <a:rPr lang="en-US" altLang="zh-CN" sz="2800" b="1" u="sng" dirty="0">
                <a:ea typeface="华文新魏" pitchFamily="2" charset="-122"/>
              </a:rPr>
              <a:t>VLAN</a:t>
            </a:r>
            <a:r>
              <a:rPr lang="zh-CN" altLang="zh-CN" sz="2800" b="1" u="sng" dirty="0">
                <a:ea typeface="华文新魏" pitchFamily="2" charset="-122"/>
              </a:rPr>
              <a:t>划分</a:t>
            </a:r>
            <a:r>
              <a:rPr lang="zh-CN" altLang="en-US" sz="2800" b="1" u="sng" dirty="0">
                <a:ea typeface="华文新魏" pitchFamily="2" charset="-122"/>
              </a:rPr>
              <a:t>方法</a:t>
            </a:r>
          </a:p>
        </p:txBody>
      </p:sp>
      <p:sp>
        <p:nvSpPr>
          <p:cNvPr id="39940"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3077777-F580-4284-907D-7E638D828921}" type="slidenum">
              <a:rPr lang="zh-CN" altLang="en-US">
                <a:solidFill>
                  <a:srgbClr val="000000"/>
                </a:solidFill>
              </a:rPr>
              <a:pPr>
                <a:defRPr/>
              </a:pPr>
              <a:t>75</a:t>
            </a:fld>
            <a:endParaRPr lang="en-US" altLang="zh-CN">
              <a:solidFill>
                <a:srgbClr val="000000"/>
              </a:solidFill>
            </a:endParaRPr>
          </a:p>
        </p:txBody>
      </p:sp>
      <p:pic>
        <p:nvPicPr>
          <p:cNvPr id="36870" name="Picture 6"/>
          <p:cNvPicPr>
            <a:picLocks noChangeAspect="1" noChangeArrowheads="1"/>
          </p:cNvPicPr>
          <p:nvPr/>
        </p:nvPicPr>
        <p:blipFill>
          <a:blip r:embed="rId2" cstate="print"/>
          <a:srcRect/>
          <a:stretch>
            <a:fillRect/>
          </a:stretch>
        </p:blipFill>
        <p:spPr bwMode="auto">
          <a:xfrm>
            <a:off x="395288" y="1773238"/>
            <a:ext cx="8329612" cy="38163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908720"/>
            <a:ext cx="7772400" cy="4970462"/>
          </a:xfrm>
        </p:spPr>
        <p:txBody>
          <a:bodyPr/>
          <a:lstStyle/>
          <a:p>
            <a:pPr eaLnBrk="1" hangingPunct="1">
              <a:defRPr/>
            </a:pPr>
            <a:r>
              <a:rPr lang="zh-CN" altLang="zh-CN" sz="2800" b="1" u="sng" dirty="0">
                <a:ea typeface="华文新魏" pitchFamily="2" charset="-122"/>
              </a:rPr>
              <a:t>基于网络层地址或协议的</a:t>
            </a:r>
            <a:r>
              <a:rPr lang="en-US" altLang="zh-CN" sz="2800" b="1" u="sng" dirty="0">
                <a:ea typeface="华文新魏" pitchFamily="2" charset="-122"/>
              </a:rPr>
              <a:t>VLAN</a:t>
            </a:r>
            <a:r>
              <a:rPr lang="zh-CN" altLang="zh-CN" sz="2800" b="1" u="sng" dirty="0">
                <a:ea typeface="华文新魏" pitchFamily="2" charset="-122"/>
              </a:rPr>
              <a:t>划分方法</a:t>
            </a:r>
            <a:endParaRPr lang="zh-CN" altLang="en-US" sz="2800" b="1" u="sng" dirty="0">
              <a:ea typeface="华文新魏" pitchFamily="2" charset="-122"/>
            </a:endParaRPr>
          </a:p>
        </p:txBody>
      </p:sp>
      <p:sp>
        <p:nvSpPr>
          <p:cNvPr id="40964"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79E727A-B9F3-4642-8A3A-D444F33A6690}" type="slidenum">
              <a:rPr lang="zh-CN" altLang="en-US">
                <a:solidFill>
                  <a:srgbClr val="000000"/>
                </a:solidFill>
              </a:rPr>
              <a:pPr>
                <a:defRPr/>
              </a:pPr>
              <a:t>76</a:t>
            </a:fld>
            <a:endParaRPr lang="en-US" altLang="zh-CN">
              <a:solidFill>
                <a:srgbClr val="000000"/>
              </a:solidFill>
            </a:endParaRPr>
          </a:p>
        </p:txBody>
      </p:sp>
      <p:pic>
        <p:nvPicPr>
          <p:cNvPr id="37894" name="Picture 6"/>
          <p:cNvPicPr>
            <a:picLocks noChangeAspect="1" noChangeArrowheads="1"/>
          </p:cNvPicPr>
          <p:nvPr/>
        </p:nvPicPr>
        <p:blipFill>
          <a:blip r:embed="rId2" cstate="print"/>
          <a:srcRect/>
          <a:stretch>
            <a:fillRect/>
          </a:stretch>
        </p:blipFill>
        <p:spPr bwMode="auto">
          <a:xfrm>
            <a:off x="611188" y="1628775"/>
            <a:ext cx="8018462" cy="37449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836712"/>
            <a:ext cx="8061325" cy="5043487"/>
          </a:xfrm>
        </p:spPr>
        <p:txBody>
          <a:bodyPr/>
          <a:lstStyle/>
          <a:p>
            <a:pPr eaLnBrk="1" hangingPunct="1">
              <a:buFontTx/>
              <a:buNone/>
              <a:defRPr/>
            </a:pPr>
            <a:r>
              <a:rPr lang="en-US" altLang="zh-CN" sz="3200" b="1" u="sng" dirty="0">
                <a:solidFill>
                  <a:schemeClr val="accent6"/>
                </a:solidFill>
                <a:ea typeface="华文新魏" pitchFamily="2" charset="-122"/>
              </a:rPr>
              <a:t>IEEE802.1Q</a:t>
            </a:r>
            <a:r>
              <a:rPr lang="zh-CN" altLang="zh-CN" sz="3200" b="1" u="sng" dirty="0">
                <a:solidFill>
                  <a:schemeClr val="accent6"/>
                </a:solidFill>
                <a:ea typeface="华文新魏" pitchFamily="2" charset="-122"/>
              </a:rPr>
              <a:t>的基本内容</a:t>
            </a:r>
            <a:endParaRPr lang="en-US" altLang="zh-CN" sz="3200" b="1" u="sng" dirty="0">
              <a:solidFill>
                <a:schemeClr val="accent6"/>
              </a:solidFill>
              <a:ea typeface="华文新魏" pitchFamily="2" charset="-122"/>
            </a:endParaRPr>
          </a:p>
          <a:p>
            <a:pPr eaLnBrk="1" hangingPunct="1">
              <a:defRPr/>
            </a:pPr>
            <a:r>
              <a:rPr lang="zh-CN" altLang="zh-CN" b="1" u="sng" dirty="0">
                <a:solidFill>
                  <a:schemeClr val="accent6"/>
                </a:solidFill>
                <a:ea typeface="华文新魏" pitchFamily="2" charset="-122"/>
              </a:rPr>
              <a:t>扩展后的</a:t>
            </a:r>
            <a:r>
              <a:rPr lang="en-US" altLang="zh-CN" b="1" u="sng" dirty="0">
                <a:solidFill>
                  <a:schemeClr val="accent6"/>
                </a:solidFill>
                <a:ea typeface="华文新魏" pitchFamily="2" charset="-122"/>
              </a:rPr>
              <a:t>Ethernet</a:t>
            </a:r>
            <a:r>
              <a:rPr lang="zh-CN" altLang="zh-CN" b="1" u="sng" dirty="0">
                <a:solidFill>
                  <a:schemeClr val="accent6"/>
                </a:solidFill>
                <a:ea typeface="华文新魏" pitchFamily="2" charset="-122"/>
              </a:rPr>
              <a:t>帧结构</a:t>
            </a:r>
            <a:endParaRPr lang="zh-CN" altLang="en-US" b="1" u="sng" dirty="0">
              <a:solidFill>
                <a:schemeClr val="accent6"/>
              </a:solidFill>
              <a:ea typeface="华文新魏" pitchFamily="2" charset="-122"/>
            </a:endParaRPr>
          </a:p>
        </p:txBody>
      </p:sp>
      <p:sp>
        <p:nvSpPr>
          <p:cNvPr id="4198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584C0E2-1CF4-453A-BBBE-8836DA258B63}" type="slidenum">
              <a:rPr lang="zh-CN" altLang="en-US">
                <a:solidFill>
                  <a:srgbClr val="000000"/>
                </a:solidFill>
              </a:rPr>
              <a:pPr>
                <a:defRPr/>
              </a:pPr>
              <a:t>77</a:t>
            </a:fld>
            <a:endParaRPr lang="en-US" altLang="zh-CN">
              <a:solidFill>
                <a:srgbClr val="000000"/>
              </a:solidFill>
            </a:endParaRPr>
          </a:p>
        </p:txBody>
      </p:sp>
      <p:pic>
        <p:nvPicPr>
          <p:cNvPr id="38918" name="Picture 6"/>
          <p:cNvPicPr>
            <a:picLocks noChangeAspect="1" noChangeArrowheads="1"/>
          </p:cNvPicPr>
          <p:nvPr/>
        </p:nvPicPr>
        <p:blipFill>
          <a:blip r:embed="rId2" cstate="print"/>
          <a:srcRect/>
          <a:stretch>
            <a:fillRect/>
          </a:stretch>
        </p:blipFill>
        <p:spPr bwMode="auto">
          <a:xfrm>
            <a:off x="395288" y="2349500"/>
            <a:ext cx="8424862" cy="24066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4213" y="692150"/>
            <a:ext cx="7772400" cy="5403850"/>
          </a:xfrm>
        </p:spPr>
        <p:txBody>
          <a:bodyPr/>
          <a:lstStyle/>
          <a:p>
            <a:pPr eaLnBrk="1" hangingPunct="1">
              <a:defRPr/>
            </a:pPr>
            <a:r>
              <a:rPr lang="en-US" altLang="zh-CN" b="1" u="sng" dirty="0">
                <a:solidFill>
                  <a:schemeClr val="accent6"/>
                </a:solidFill>
                <a:ea typeface="华文新魏" pitchFamily="2" charset="-122"/>
              </a:rPr>
              <a:t>VLAN</a:t>
            </a:r>
            <a:r>
              <a:rPr lang="zh-CN" altLang="zh-CN" b="1" u="sng" dirty="0">
                <a:solidFill>
                  <a:schemeClr val="accent6"/>
                </a:solidFill>
                <a:ea typeface="华文新魏" pitchFamily="2" charset="-122"/>
              </a:rPr>
              <a:t>数据帧交换过程</a:t>
            </a:r>
            <a:endParaRPr lang="zh-CN" altLang="en-US" b="1" u="sng" dirty="0">
              <a:solidFill>
                <a:schemeClr val="accent6"/>
              </a:solidFill>
              <a:ea typeface="华文新魏" pitchFamily="2" charset="-122"/>
            </a:endParaRPr>
          </a:p>
        </p:txBody>
      </p:sp>
      <p:sp>
        <p:nvSpPr>
          <p:cNvPr id="43012"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5ECCB44-AD33-4032-B0E6-CC2F965800E2}" type="slidenum">
              <a:rPr lang="zh-CN" altLang="en-US">
                <a:solidFill>
                  <a:srgbClr val="000000"/>
                </a:solidFill>
              </a:rPr>
              <a:pPr>
                <a:defRPr/>
              </a:pPr>
              <a:t>78</a:t>
            </a:fld>
            <a:endParaRPr lang="en-US" altLang="zh-CN">
              <a:solidFill>
                <a:srgbClr val="000000"/>
              </a:solidFill>
            </a:endParaRPr>
          </a:p>
        </p:txBody>
      </p:sp>
      <p:pic>
        <p:nvPicPr>
          <p:cNvPr id="39942" name="Picture 6"/>
          <p:cNvPicPr>
            <a:picLocks noChangeAspect="1" noChangeArrowheads="1"/>
          </p:cNvPicPr>
          <p:nvPr/>
        </p:nvPicPr>
        <p:blipFill>
          <a:blip r:embed="rId2" cstate="print"/>
          <a:srcRect/>
          <a:stretch>
            <a:fillRect/>
          </a:stretch>
        </p:blipFill>
        <p:spPr bwMode="auto">
          <a:xfrm>
            <a:off x="671513" y="1341438"/>
            <a:ext cx="7788275" cy="493077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404664"/>
            <a:ext cx="7772400" cy="4538662"/>
          </a:xfrm>
        </p:spPr>
        <p:txBody>
          <a:bodyPr/>
          <a:lstStyle/>
          <a:p>
            <a:pPr>
              <a:buFontTx/>
              <a:buNone/>
              <a:defRPr/>
            </a:pPr>
            <a:r>
              <a:rPr lang="en-US" altLang="zh-CN" sz="2800" b="1" u="sng" dirty="0">
                <a:solidFill>
                  <a:schemeClr val="accent6"/>
                </a:solidFill>
                <a:ea typeface="华文新魏" pitchFamily="2" charset="-122"/>
              </a:rPr>
              <a:t>VLAN</a:t>
            </a:r>
            <a:r>
              <a:rPr lang="zh-CN" altLang="zh-CN" sz="2800" b="1" u="sng" dirty="0">
                <a:solidFill>
                  <a:schemeClr val="accent6"/>
                </a:solidFill>
                <a:ea typeface="华文新魏" pitchFamily="2" charset="-122"/>
              </a:rPr>
              <a:t>技术的优点</a:t>
            </a:r>
            <a:r>
              <a:rPr lang="zh-CN" altLang="zh-CN" sz="2800" b="1" dirty="0">
                <a:solidFill>
                  <a:schemeClr val="accent6"/>
                </a:solidFill>
                <a:ea typeface="华文新魏" pitchFamily="2" charset="-122"/>
              </a:rPr>
              <a:t>：</a:t>
            </a:r>
            <a:endParaRPr lang="en-US" altLang="zh-CN" sz="2800" b="1" dirty="0">
              <a:solidFill>
                <a:schemeClr val="accent6"/>
              </a:solidFill>
              <a:ea typeface="华文新魏" pitchFamily="2" charset="-122"/>
            </a:endParaRPr>
          </a:p>
          <a:p>
            <a:pPr>
              <a:buFontTx/>
              <a:buNone/>
              <a:defRPr/>
            </a:pPr>
            <a:endParaRPr lang="zh-CN" altLang="zh-CN" sz="800" b="1" dirty="0">
              <a:solidFill>
                <a:schemeClr val="accent6"/>
              </a:solidFill>
              <a:ea typeface="华文新魏" pitchFamily="2" charset="-122"/>
            </a:endParaRPr>
          </a:p>
          <a:p>
            <a:pPr>
              <a:defRPr/>
            </a:pPr>
            <a:r>
              <a:rPr lang="zh-CN" altLang="zh-CN" b="1" dirty="0">
                <a:ea typeface="华文新魏" pitchFamily="2" charset="-122"/>
              </a:rPr>
              <a:t>可以通过软件设置的方法灵活地组织逻辑工作组，极大地方便了局域网的管理。</a:t>
            </a:r>
            <a:endParaRPr lang="en-US" altLang="zh-CN" b="1" dirty="0">
              <a:ea typeface="华文新魏" pitchFamily="2" charset="-122"/>
            </a:endParaRPr>
          </a:p>
          <a:p>
            <a:pPr>
              <a:defRPr/>
            </a:pPr>
            <a:endParaRPr lang="zh-CN" altLang="zh-CN" sz="800" b="1" dirty="0">
              <a:ea typeface="华文新魏" pitchFamily="2" charset="-122"/>
            </a:endParaRPr>
          </a:p>
          <a:p>
            <a:pPr>
              <a:defRPr/>
            </a:pPr>
            <a:r>
              <a:rPr lang="zh-CN" altLang="zh-CN" b="1" dirty="0">
                <a:ea typeface="华文新魏" pitchFamily="2" charset="-122"/>
              </a:rPr>
              <a:t>限制了局域网中的广播通信量，有效地提高了局域网系统的性能。</a:t>
            </a:r>
            <a:endParaRPr lang="en-US" altLang="zh-CN" b="1" dirty="0">
              <a:ea typeface="华文新魏" pitchFamily="2" charset="-122"/>
            </a:endParaRPr>
          </a:p>
          <a:p>
            <a:pPr>
              <a:defRPr/>
            </a:pPr>
            <a:endParaRPr lang="zh-CN" altLang="zh-CN" sz="800" b="1" dirty="0">
              <a:ea typeface="华文新魏" pitchFamily="2" charset="-122"/>
            </a:endParaRPr>
          </a:p>
          <a:p>
            <a:pPr>
              <a:defRPr/>
            </a:pPr>
            <a:r>
              <a:rPr lang="zh-CN" altLang="zh-CN" b="1" dirty="0">
                <a:ea typeface="华文新魏" pitchFamily="2" charset="-122"/>
              </a:rPr>
              <a:t>网络管理员可以通过制定交换机转发规则，能够提高局域网系统的安全性。</a:t>
            </a:r>
            <a:endParaRPr lang="zh-CN" altLang="en-US" b="1" u="sng" dirty="0">
              <a:ea typeface="华文新魏" pitchFamily="2" charset="-122"/>
            </a:endParaRPr>
          </a:p>
        </p:txBody>
      </p:sp>
      <p:sp>
        <p:nvSpPr>
          <p:cNvPr id="4403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FB41B98-F449-491F-84E3-6D42F3D48269}" type="slidenum">
              <a:rPr lang="zh-CN" altLang="en-US">
                <a:solidFill>
                  <a:srgbClr val="000000"/>
                </a:solidFill>
              </a:rPr>
              <a:pPr>
                <a:defRPr/>
              </a:pPr>
              <a:t>79</a:t>
            </a:fld>
            <a:endParaRPr lang="en-US" altLang="zh-CN">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476672"/>
            <a:ext cx="7772400" cy="4538662"/>
          </a:xfrm>
        </p:spPr>
        <p:txBody>
          <a:bodyPr/>
          <a:lstStyle/>
          <a:p>
            <a:pPr eaLnBrk="1" hangingPunct="1">
              <a:buFontTx/>
              <a:buNone/>
              <a:defRPr/>
            </a:pPr>
            <a:r>
              <a:rPr lang="zh-CN" altLang="zh-CN" sz="3200" b="1" u="sng" dirty="0">
                <a:solidFill>
                  <a:schemeClr val="accent6"/>
                </a:solidFill>
                <a:latin typeface="华文新魏" pitchFamily="2" charset="-122"/>
                <a:ea typeface="华文新魏" pitchFamily="2" charset="-122"/>
              </a:rPr>
              <a:t>令牌总线形局域网的特点</a:t>
            </a:r>
            <a:endParaRPr lang="zh-CN" altLang="en-US" sz="3200" b="1" u="sng" dirty="0">
              <a:solidFill>
                <a:schemeClr val="accent6"/>
              </a:solidFill>
              <a:latin typeface="华文新魏" pitchFamily="2" charset="-122"/>
              <a:ea typeface="华文新魏" pitchFamily="2" charset="-122"/>
            </a:endParaRPr>
          </a:p>
        </p:txBody>
      </p:sp>
      <p:sp>
        <p:nvSpPr>
          <p:cNvPr id="1029"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F6A6867-6625-41FB-A969-A2479AE0ABB9}" type="slidenum">
              <a:rPr lang="zh-CN" altLang="en-US">
                <a:solidFill>
                  <a:srgbClr val="000000"/>
                </a:solidFill>
              </a:rPr>
              <a:pPr>
                <a:defRPr/>
              </a:pPr>
              <a:t>8</a:t>
            </a:fld>
            <a:endParaRPr lang="en-US" altLang="zh-CN">
              <a:solidFill>
                <a:srgbClr val="000000"/>
              </a:solidFill>
            </a:endParaRPr>
          </a:p>
        </p:txBody>
      </p:sp>
      <p:sp>
        <p:nvSpPr>
          <p:cNvPr id="103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b="1">
              <a:solidFill>
                <a:srgbClr val="3333CC"/>
              </a:solidFill>
              <a:latin typeface="Arial" charset="0"/>
              <a:ea typeface="华文行楷" pitchFamily="2" charset="-122"/>
            </a:endParaRPr>
          </a:p>
        </p:txBody>
      </p:sp>
      <p:graphicFrame>
        <p:nvGraphicFramePr>
          <p:cNvPr id="1026" name="Object 1" descr="蓝色面巾纸"/>
          <p:cNvGraphicFramePr>
            <a:graphicFrameLocks noChangeAspect="1"/>
          </p:cNvGraphicFramePr>
          <p:nvPr/>
        </p:nvGraphicFramePr>
        <p:xfrm>
          <a:off x="611560" y="1484784"/>
          <a:ext cx="7704138" cy="3946525"/>
        </p:xfrm>
        <a:graphic>
          <a:graphicData uri="http://schemas.openxmlformats.org/presentationml/2006/ole">
            <mc:AlternateContent xmlns:mc="http://schemas.openxmlformats.org/markup-compatibility/2006">
              <mc:Choice xmlns:v="urn:schemas-microsoft-com:vml" Requires="v">
                <p:oleObj spid="_x0000_s178197" name="Visio" r:id="rId3" imgW="5239769" imgH="2685690" progId="Visio.Drawing.11">
                  <p:embed/>
                </p:oleObj>
              </mc:Choice>
              <mc:Fallback>
                <p:oleObj name="Visio" r:id="rId3" imgW="5239769" imgH="2685690" progId="Visio.Drawing.11">
                  <p:embed/>
                  <p:pic>
                    <p:nvPicPr>
                      <p:cNvPr id="0" name="Picture 14"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484784"/>
                        <a:ext cx="7704138" cy="3946525"/>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539552" y="188640"/>
            <a:ext cx="7772400" cy="1143000"/>
          </a:xfrm>
        </p:spPr>
        <p:txBody>
          <a:bodyPr/>
          <a:lstStyle/>
          <a:p>
            <a:pPr algn="l" eaLnBrk="1" hangingPunct="1">
              <a:defRPr/>
            </a:pPr>
            <a:r>
              <a:rPr lang="en-US" altLang="zh-CN" sz="3200" u="sng" dirty="0">
                <a:latin typeface="+mn-lt"/>
                <a:ea typeface="华文新魏" pitchFamily="2" charset="-122"/>
              </a:rPr>
              <a:t>4.4  </a:t>
            </a:r>
            <a:r>
              <a:rPr lang="zh-CN" altLang="zh-CN" sz="3200" u="sng" dirty="0">
                <a:latin typeface="+mn-lt"/>
                <a:ea typeface="华文新魏" pitchFamily="2" charset="-122"/>
              </a:rPr>
              <a:t>高速</a:t>
            </a:r>
            <a:r>
              <a:rPr lang="en-US" altLang="zh-CN" sz="3200" u="sng" dirty="0">
                <a:latin typeface="+mn-lt"/>
                <a:ea typeface="华文新魏" pitchFamily="2" charset="-122"/>
              </a:rPr>
              <a:t>Ethernet</a:t>
            </a:r>
            <a:r>
              <a:rPr lang="zh-CN" altLang="zh-CN" sz="3200" u="sng" dirty="0">
                <a:latin typeface="+mn-lt"/>
                <a:ea typeface="华文新魏" pitchFamily="2" charset="-122"/>
              </a:rPr>
              <a:t>研究与发展</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683568" y="1196752"/>
            <a:ext cx="7772400" cy="4611687"/>
          </a:xfrm>
        </p:spPr>
        <p:txBody>
          <a:bodyPr/>
          <a:lstStyle/>
          <a:p>
            <a:pPr eaLnBrk="1" hangingPunct="1">
              <a:buFontTx/>
              <a:buNone/>
              <a:defRPr/>
            </a:pPr>
            <a:r>
              <a:rPr lang="en-US" altLang="zh-CN" sz="2800" u="sng" dirty="0">
                <a:solidFill>
                  <a:schemeClr val="accent6"/>
                </a:solidFill>
              </a:rPr>
              <a:t>4</a:t>
            </a:r>
            <a:r>
              <a:rPr lang="en-US" altLang="zh-CN" sz="2800" b="1" u="sng" dirty="0">
                <a:solidFill>
                  <a:schemeClr val="accent6"/>
                </a:solidFill>
              </a:rPr>
              <a:t>.4.1  Fast Ethernet</a:t>
            </a:r>
          </a:p>
          <a:p>
            <a:pPr eaLnBrk="1" hangingPunct="1">
              <a:defRPr/>
            </a:pPr>
            <a:r>
              <a:rPr lang="zh-CN" altLang="zh-CN" b="1" dirty="0">
                <a:ea typeface="华文新魏" pitchFamily="2" charset="-122"/>
              </a:rPr>
              <a:t>在传统</a:t>
            </a:r>
            <a:r>
              <a:rPr lang="en-US" altLang="zh-CN" b="1" dirty="0">
                <a:ea typeface="华文新魏" pitchFamily="2" charset="-122"/>
              </a:rPr>
              <a:t>10Mbps</a:t>
            </a:r>
            <a:r>
              <a:rPr lang="zh-CN" altLang="zh-CN" b="1" dirty="0">
                <a:ea typeface="华文新魏" pitchFamily="2" charset="-122"/>
              </a:rPr>
              <a:t>的</a:t>
            </a:r>
            <a:r>
              <a:rPr lang="en-US" altLang="zh-CN" b="1" dirty="0">
                <a:ea typeface="华文新魏" pitchFamily="2" charset="-122"/>
              </a:rPr>
              <a:t>Ethernet</a:t>
            </a:r>
            <a:r>
              <a:rPr lang="zh-CN" altLang="zh-CN" b="1" dirty="0">
                <a:ea typeface="华文新魏" pitchFamily="2" charset="-122"/>
              </a:rPr>
              <a:t>基础上发展起来的一种速率</a:t>
            </a:r>
            <a:r>
              <a:rPr lang="zh-CN" altLang="en-US" b="1" dirty="0">
                <a:ea typeface="华文新魏" pitchFamily="2" charset="-122"/>
              </a:rPr>
              <a:t>为</a:t>
            </a:r>
            <a:r>
              <a:rPr lang="en-US" altLang="zh-CN" b="1" dirty="0">
                <a:ea typeface="华文新魏" pitchFamily="2" charset="-122"/>
              </a:rPr>
              <a:t>100Mbps</a:t>
            </a:r>
            <a:r>
              <a:rPr lang="zh-CN" altLang="en-US" b="1" dirty="0">
                <a:ea typeface="华文新魏" pitchFamily="2" charset="-122"/>
              </a:rPr>
              <a:t>的</a:t>
            </a:r>
            <a:r>
              <a:rPr lang="zh-CN" altLang="zh-CN" b="1" dirty="0">
                <a:ea typeface="华文新魏" pitchFamily="2" charset="-122"/>
              </a:rPr>
              <a:t>高速局域网。</a:t>
            </a:r>
            <a:endParaRPr lang="en-US" altLang="zh-CN" b="1" dirty="0">
              <a:ea typeface="华文新魏" pitchFamily="2" charset="-122"/>
            </a:endParaRPr>
          </a:p>
          <a:p>
            <a:pPr eaLnBrk="1" hangingPunct="1">
              <a:defRPr/>
            </a:pPr>
            <a:r>
              <a:rPr lang="en-US" altLang="zh-CN" b="1" dirty="0">
                <a:ea typeface="华文新魏" pitchFamily="2" charset="-122"/>
              </a:rPr>
              <a:t>IEEE 802</a:t>
            </a:r>
            <a:r>
              <a:rPr lang="zh-CN" altLang="zh-CN" b="1" dirty="0">
                <a:ea typeface="华文新魏" pitchFamily="2" charset="-122"/>
              </a:rPr>
              <a:t>委员会正式批准标准</a:t>
            </a:r>
            <a:r>
              <a:rPr lang="en-US" altLang="zh-CN" b="1" dirty="0">
                <a:ea typeface="华文新魏" pitchFamily="2" charset="-122"/>
              </a:rPr>
              <a:t>—IEEE 802.3u</a:t>
            </a:r>
            <a:r>
              <a:rPr lang="zh-CN" altLang="zh-CN" b="1" dirty="0">
                <a:ea typeface="华文新魏" pitchFamily="2" charset="-122"/>
              </a:rPr>
              <a:t>。</a:t>
            </a:r>
            <a:endParaRPr lang="en-US" altLang="zh-CN" b="1" dirty="0">
              <a:ea typeface="华文新魏" pitchFamily="2" charset="-122"/>
            </a:endParaRPr>
          </a:p>
          <a:p>
            <a:pPr eaLnBrk="1" hangingPunct="1">
              <a:defRPr/>
            </a:pPr>
            <a:r>
              <a:rPr lang="zh-CN" altLang="zh-CN" b="1" dirty="0">
                <a:ea typeface="华文新魏" pitchFamily="2" charset="-122"/>
              </a:rPr>
              <a:t>保留着传统</a:t>
            </a:r>
            <a:r>
              <a:rPr lang="en-US" altLang="zh-CN" b="1" dirty="0">
                <a:ea typeface="华文新魏" pitchFamily="2" charset="-122"/>
              </a:rPr>
              <a:t>Ethernet</a:t>
            </a:r>
            <a:r>
              <a:rPr lang="zh-CN" altLang="zh-CN" b="1" dirty="0">
                <a:ea typeface="华文新魏" pitchFamily="2" charset="-122"/>
              </a:rPr>
              <a:t>的帧格式与最小、最大帧长度等特征。</a:t>
            </a:r>
            <a:endParaRPr lang="en-US" altLang="zh-CN" b="1" dirty="0">
              <a:ea typeface="华文新魏" pitchFamily="2" charset="-122"/>
            </a:endParaRPr>
          </a:p>
          <a:p>
            <a:pPr eaLnBrk="1" hangingPunct="1">
              <a:defRPr/>
            </a:pPr>
            <a:r>
              <a:rPr lang="zh-CN" altLang="zh-CN" b="1" dirty="0">
                <a:ea typeface="华文新魏" pitchFamily="2" charset="-122"/>
              </a:rPr>
              <a:t>定义了介质专用接口（</a:t>
            </a:r>
            <a:r>
              <a:rPr lang="en-US" altLang="zh-CN" b="1" dirty="0">
                <a:ea typeface="华文新魏" pitchFamily="2" charset="-122"/>
              </a:rPr>
              <a:t>MII</a:t>
            </a:r>
            <a:r>
              <a:rPr lang="zh-CN" altLang="zh-CN" b="1" dirty="0">
                <a:ea typeface="华文新魏" pitchFamily="2" charset="-122"/>
              </a:rPr>
              <a:t>），将</a:t>
            </a:r>
            <a:r>
              <a:rPr lang="en-US" altLang="zh-CN" b="1" dirty="0">
                <a:ea typeface="华文新魏" pitchFamily="2" charset="-122"/>
              </a:rPr>
              <a:t>MAC</a:t>
            </a:r>
            <a:r>
              <a:rPr lang="zh-CN" altLang="zh-CN" b="1" dirty="0">
                <a:ea typeface="华文新魏" pitchFamily="2" charset="-122"/>
              </a:rPr>
              <a:t>层与物理层分隔开。</a:t>
            </a:r>
            <a:endParaRPr lang="en-US" altLang="zh-CN" b="1" dirty="0">
              <a:ea typeface="华文新魏" pitchFamily="2" charset="-122"/>
            </a:endParaRPr>
          </a:p>
          <a:p>
            <a:pPr eaLnBrk="1" hangingPunct="1">
              <a:defRPr/>
            </a:pPr>
            <a:r>
              <a:rPr lang="zh-CN" altLang="zh-CN" b="1" dirty="0">
                <a:ea typeface="华文新魏" pitchFamily="2" charset="-122"/>
              </a:rPr>
              <a:t>目前</a:t>
            </a:r>
            <a:r>
              <a:rPr lang="en-US" altLang="zh-CN" b="1" dirty="0">
                <a:ea typeface="华文新魏" pitchFamily="2" charset="-122"/>
              </a:rPr>
              <a:t>100BASE-T</a:t>
            </a:r>
            <a:r>
              <a:rPr lang="zh-CN" altLang="zh-CN" b="1" dirty="0">
                <a:ea typeface="华文新魏" pitchFamily="2" charset="-122"/>
              </a:rPr>
              <a:t>主要有</a:t>
            </a:r>
            <a:r>
              <a:rPr lang="zh-CN" altLang="en-US" b="1" dirty="0">
                <a:ea typeface="华文新魏" pitchFamily="2" charset="-122"/>
              </a:rPr>
              <a:t>两</a:t>
            </a:r>
            <a:r>
              <a:rPr lang="zh-CN" altLang="zh-CN" b="1" dirty="0">
                <a:ea typeface="华文新魏" pitchFamily="2" charset="-122"/>
              </a:rPr>
              <a:t>种物理层标准：</a:t>
            </a:r>
            <a:r>
              <a:rPr lang="en-US" altLang="zh-CN" b="1" dirty="0">
                <a:ea typeface="华文新魏" pitchFamily="2" charset="-122"/>
              </a:rPr>
              <a:t>100BASE-TX</a:t>
            </a:r>
            <a:r>
              <a:rPr lang="zh-CN" altLang="en-US" b="1" dirty="0">
                <a:ea typeface="华文新魏" pitchFamily="2" charset="-122"/>
              </a:rPr>
              <a:t>、</a:t>
            </a:r>
            <a:r>
              <a:rPr lang="en-US" altLang="zh-CN" b="1" dirty="0">
                <a:ea typeface="华文新魏" pitchFamily="2" charset="-122"/>
              </a:rPr>
              <a:t>100BASE-FX</a:t>
            </a:r>
            <a:r>
              <a:rPr lang="zh-CN" altLang="en-US" b="1" dirty="0">
                <a:ea typeface="华文新魏" pitchFamily="2" charset="-122"/>
              </a:rPr>
              <a:t>。</a:t>
            </a:r>
            <a:endParaRPr lang="zh-CN" altLang="zh-CN" b="1" dirty="0">
              <a:ea typeface="华文新魏" pitchFamily="2" charset="-122"/>
            </a:endParaRPr>
          </a:p>
          <a:p>
            <a:pPr eaLnBrk="1" hangingPunct="1">
              <a:buFontTx/>
              <a:buNone/>
              <a:defRPr/>
            </a:pPr>
            <a:endParaRPr lang="zh-CN" altLang="en-US" b="1" u="sng" dirty="0">
              <a:solidFill>
                <a:schemeClr val="accent6"/>
              </a:solidFill>
              <a:ea typeface="华文新魏" pitchFamily="2" charset="-122"/>
            </a:endParaRPr>
          </a:p>
        </p:txBody>
      </p:sp>
      <p:sp>
        <p:nvSpPr>
          <p:cNvPr id="45060" name="页脚占位符 3"/>
          <p:cNvSpPr>
            <a:spLocks noGrp="1"/>
          </p:cNvSpPr>
          <p:nvPr>
            <p:ph type="ftr" sz="quarter" idx="11"/>
          </p:nvPr>
        </p:nvSpPr>
        <p:spPr>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5</a:t>
            </a:r>
            <a:r>
              <a:rPr lang="zh-CN" altLang="en-US" dirty="0">
                <a:solidFill>
                  <a:srgbClr val="3333CC"/>
                </a:solidFill>
              </a:rPr>
              <a:t>章 介质访问控制子层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071FE33F-9EAB-44D6-A5BC-36B0AC638077}" type="slidenum">
              <a:rPr lang="zh-CN" altLang="en-US">
                <a:solidFill>
                  <a:srgbClr val="000000"/>
                </a:solidFill>
              </a:rPr>
              <a:pPr>
                <a:defRPr/>
              </a:pPr>
              <a:t>80</a:t>
            </a:fld>
            <a:endParaRPr lang="en-US" altLang="zh-CN">
              <a:solidFill>
                <a:srgbClr val="00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4213" y="1196975"/>
            <a:ext cx="7772400" cy="4899025"/>
          </a:xfrm>
        </p:spPr>
        <p:txBody>
          <a:bodyPr/>
          <a:lstStyle/>
          <a:p>
            <a:pPr eaLnBrk="1" hangingPunct="1">
              <a:buFontTx/>
              <a:buNone/>
              <a:defRPr/>
            </a:pPr>
            <a:r>
              <a:rPr lang="zh-CN" altLang="zh-CN" b="1" u="sng" dirty="0">
                <a:solidFill>
                  <a:schemeClr val="accent6"/>
                </a:solidFill>
                <a:ea typeface="华文新魏" pitchFamily="2" charset="-122"/>
              </a:rPr>
              <a:t>支持半双工与全双工工作模式</a:t>
            </a:r>
            <a:endParaRPr lang="en-US" altLang="zh-CN" b="1" u="sng" dirty="0">
              <a:solidFill>
                <a:schemeClr val="accent6"/>
              </a:solidFill>
              <a:ea typeface="华文新魏" pitchFamily="2" charset="-122"/>
            </a:endParaRPr>
          </a:p>
          <a:p>
            <a:pPr eaLnBrk="1" hangingPunct="1">
              <a:defRPr/>
            </a:pPr>
            <a:r>
              <a:rPr lang="zh-CN" altLang="zh-CN" b="1" dirty="0">
                <a:ea typeface="华文新魏" pitchFamily="2" charset="-122"/>
              </a:rPr>
              <a:t>可以提供半双工模式之外，也可以工作在全双工模式。</a:t>
            </a:r>
            <a:endParaRPr lang="en-US" altLang="zh-CN" b="1" dirty="0">
              <a:ea typeface="华文新魏" pitchFamily="2" charset="-122"/>
            </a:endParaRPr>
          </a:p>
          <a:p>
            <a:pPr eaLnBrk="1" hangingPunct="1">
              <a:defRPr/>
            </a:pPr>
            <a:r>
              <a:rPr lang="zh-CN" altLang="zh-CN" b="1" dirty="0">
                <a:ea typeface="华文新魏" pitchFamily="2" charset="-122"/>
              </a:rPr>
              <a:t>全双工模式不存在争用问题，</a:t>
            </a:r>
            <a:r>
              <a:rPr lang="en-US" altLang="zh-CN" b="1" dirty="0">
                <a:ea typeface="华文新魏" pitchFamily="2" charset="-122"/>
              </a:rPr>
              <a:t>MAC</a:t>
            </a:r>
            <a:r>
              <a:rPr lang="zh-CN" altLang="zh-CN" b="1" dirty="0">
                <a:ea typeface="华文新魏" pitchFamily="2" charset="-122"/>
              </a:rPr>
              <a:t>层不需要采用</a:t>
            </a:r>
            <a:r>
              <a:rPr lang="en-US" altLang="zh-CN" b="1" dirty="0">
                <a:ea typeface="华文新魏" pitchFamily="2" charset="-122"/>
              </a:rPr>
              <a:t>CSMA/CD</a:t>
            </a:r>
            <a:r>
              <a:rPr lang="zh-CN" altLang="zh-CN" b="1" dirty="0">
                <a:ea typeface="华文新魏" pitchFamily="2" charset="-122"/>
              </a:rPr>
              <a:t>方法。</a:t>
            </a:r>
            <a:endParaRPr lang="en-US" altLang="zh-CN" b="1" dirty="0">
              <a:ea typeface="华文新魏" pitchFamily="2" charset="-122"/>
            </a:endParaRPr>
          </a:p>
          <a:p>
            <a:pPr eaLnBrk="1" hangingPunct="1">
              <a:defRPr/>
            </a:pPr>
            <a:endParaRPr lang="en-US" altLang="zh-CN" b="1" dirty="0">
              <a:solidFill>
                <a:schemeClr val="accent6"/>
              </a:solidFill>
              <a:ea typeface="华文新魏" pitchFamily="2" charset="-122"/>
            </a:endParaRPr>
          </a:p>
          <a:p>
            <a:pPr eaLnBrk="1" hangingPunct="1">
              <a:buFontTx/>
              <a:buNone/>
              <a:defRPr/>
            </a:pPr>
            <a:r>
              <a:rPr lang="zh-CN" altLang="zh-CN" b="1" u="sng" dirty="0">
                <a:solidFill>
                  <a:schemeClr val="accent6"/>
                </a:solidFill>
                <a:ea typeface="华文新魏" pitchFamily="2" charset="-122"/>
              </a:rPr>
              <a:t>增加了</a:t>
            </a:r>
            <a:r>
              <a:rPr lang="en-US" altLang="zh-CN" b="1" u="sng" dirty="0">
                <a:solidFill>
                  <a:schemeClr val="accent6"/>
                </a:solidFill>
                <a:ea typeface="华文新魏" pitchFamily="2" charset="-122"/>
              </a:rPr>
              <a:t>10Mbps</a:t>
            </a:r>
            <a:r>
              <a:rPr lang="zh-CN" altLang="zh-CN" b="1" u="sng" dirty="0">
                <a:solidFill>
                  <a:schemeClr val="accent6"/>
                </a:solidFill>
                <a:ea typeface="华文新魏" pitchFamily="2" charset="-122"/>
              </a:rPr>
              <a:t>与</a:t>
            </a:r>
            <a:r>
              <a:rPr lang="en-US" altLang="zh-CN" b="1" u="sng" dirty="0">
                <a:solidFill>
                  <a:schemeClr val="accent6"/>
                </a:solidFill>
                <a:ea typeface="华文新魏" pitchFamily="2" charset="-122"/>
              </a:rPr>
              <a:t>100Mbps</a:t>
            </a:r>
            <a:r>
              <a:rPr lang="zh-CN" altLang="zh-CN" b="1" u="sng" dirty="0">
                <a:solidFill>
                  <a:schemeClr val="accent6"/>
                </a:solidFill>
                <a:ea typeface="华文新魏" pitchFamily="2" charset="-122"/>
              </a:rPr>
              <a:t>速率自动协商功能</a:t>
            </a:r>
            <a:endParaRPr lang="en-US" altLang="zh-CN" b="1" u="sng" dirty="0">
              <a:solidFill>
                <a:schemeClr val="accent6"/>
              </a:solidFill>
              <a:ea typeface="华文新魏" pitchFamily="2" charset="-122"/>
            </a:endParaRPr>
          </a:p>
          <a:p>
            <a:pPr eaLnBrk="1" hangingPunct="1">
              <a:defRPr/>
            </a:pPr>
            <a:r>
              <a:rPr lang="zh-CN" altLang="zh-CN" b="1" dirty="0">
                <a:ea typeface="华文新魏" pitchFamily="2" charset="-122"/>
              </a:rPr>
              <a:t>具有</a:t>
            </a:r>
            <a:r>
              <a:rPr lang="en-US" altLang="zh-CN" b="1" dirty="0">
                <a:ea typeface="华文新魏" pitchFamily="2" charset="-122"/>
              </a:rPr>
              <a:t>10Mbps</a:t>
            </a:r>
            <a:r>
              <a:rPr lang="zh-CN" altLang="zh-CN" b="1" dirty="0">
                <a:ea typeface="华文新魏" pitchFamily="2" charset="-122"/>
              </a:rPr>
              <a:t>与</a:t>
            </a:r>
            <a:r>
              <a:rPr lang="en-US" altLang="zh-CN" b="1" dirty="0">
                <a:ea typeface="华文新魏" pitchFamily="2" charset="-122"/>
              </a:rPr>
              <a:t>100Mbps</a:t>
            </a:r>
            <a:r>
              <a:rPr lang="zh-CN" altLang="zh-CN" b="1" dirty="0">
                <a:ea typeface="华文新魏" pitchFamily="2" charset="-122"/>
              </a:rPr>
              <a:t>速率网卡共存的速率自动协商机制。</a:t>
            </a:r>
            <a:endParaRPr lang="en-US" altLang="zh-CN" b="1" dirty="0">
              <a:ea typeface="华文新魏" pitchFamily="2" charset="-122"/>
            </a:endParaRPr>
          </a:p>
          <a:p>
            <a:pPr eaLnBrk="1" hangingPunct="1">
              <a:defRPr/>
            </a:pPr>
            <a:r>
              <a:rPr lang="zh-CN" altLang="zh-CN" b="1" dirty="0">
                <a:latin typeface="华文新魏" pitchFamily="2" charset="-122"/>
                <a:ea typeface="华文新魏" pitchFamily="2" charset="-122"/>
              </a:rPr>
              <a:t>自动协商只涉及到物理层，不需要人为干预</a:t>
            </a:r>
            <a:r>
              <a:rPr lang="zh-CN" altLang="en-US" b="1" dirty="0">
                <a:latin typeface="华文新魏" pitchFamily="2" charset="-122"/>
                <a:ea typeface="华文新魏" pitchFamily="2" charset="-122"/>
              </a:rPr>
              <a:t>，</a:t>
            </a:r>
            <a:r>
              <a:rPr lang="zh-CN" altLang="zh-CN" b="1" dirty="0">
                <a:latin typeface="华文新魏" pitchFamily="2" charset="-122"/>
                <a:ea typeface="华文新魏" pitchFamily="2" charset="-122"/>
              </a:rPr>
              <a:t>能够</a:t>
            </a:r>
            <a:r>
              <a:rPr lang="zh-CN" altLang="en-US" b="1" dirty="0">
                <a:latin typeface="华文新魏" pitchFamily="2" charset="-122"/>
                <a:ea typeface="华文新魏" pitchFamily="2" charset="-122"/>
              </a:rPr>
              <a:t>自动</a:t>
            </a:r>
            <a:r>
              <a:rPr lang="zh-CN" altLang="zh-CN" b="1" dirty="0">
                <a:latin typeface="华文新魏" pitchFamily="2" charset="-122"/>
                <a:ea typeface="华文新魏" pitchFamily="2" charset="-122"/>
              </a:rPr>
              <a:t>配置。</a:t>
            </a:r>
            <a:endParaRPr lang="zh-CN" altLang="en-US" b="1" u="sng" dirty="0">
              <a:latin typeface="华文新魏" pitchFamily="2" charset="-122"/>
              <a:ea typeface="华文新魏" pitchFamily="2" charset="-122"/>
            </a:endParaRPr>
          </a:p>
        </p:txBody>
      </p:sp>
      <p:sp>
        <p:nvSpPr>
          <p:cNvPr id="46084"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2DE6CD4-1045-487F-A110-C288CA31529D}" type="slidenum">
              <a:rPr lang="zh-CN" altLang="en-US">
                <a:solidFill>
                  <a:srgbClr val="000000"/>
                </a:solidFill>
              </a:rPr>
              <a:pPr>
                <a:defRPr/>
              </a:pPr>
              <a:t>81</a:t>
            </a:fld>
            <a:endParaRPr lang="en-US" altLang="zh-CN">
              <a:solidFill>
                <a:srgbClr val="00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4213" y="908050"/>
            <a:ext cx="7772400" cy="5187950"/>
          </a:xfrm>
        </p:spPr>
        <p:txBody>
          <a:bodyPr/>
          <a:lstStyle/>
          <a:p>
            <a:pPr eaLnBrk="1" hangingPunct="1">
              <a:buFontTx/>
              <a:buNone/>
              <a:defRPr/>
            </a:pPr>
            <a:r>
              <a:rPr lang="en-US" altLang="zh-CN" u="sng" dirty="0">
                <a:solidFill>
                  <a:schemeClr val="accent6"/>
                </a:solidFill>
                <a:ea typeface="华文新魏" pitchFamily="2" charset="-122"/>
              </a:rPr>
              <a:t>4</a:t>
            </a:r>
            <a:r>
              <a:rPr lang="en-US" altLang="zh-CN" b="1" u="sng" dirty="0">
                <a:solidFill>
                  <a:schemeClr val="accent6"/>
                </a:solidFill>
                <a:ea typeface="华文新魏" pitchFamily="2" charset="-122"/>
              </a:rPr>
              <a:t>.4.2  Gigabit Ethernet</a:t>
            </a:r>
          </a:p>
          <a:p>
            <a:pPr eaLnBrk="1" hangingPunct="1">
              <a:buFontTx/>
              <a:buNone/>
              <a:defRPr/>
            </a:pPr>
            <a:endParaRPr lang="en-US" altLang="zh-CN" sz="800" b="1" u="sng" dirty="0">
              <a:solidFill>
                <a:schemeClr val="accent6"/>
              </a:solidFill>
              <a:ea typeface="华文新魏" pitchFamily="2" charset="-122"/>
            </a:endParaRPr>
          </a:p>
          <a:p>
            <a:pPr eaLnBrk="1" hangingPunct="1">
              <a:defRPr/>
            </a:pPr>
            <a:r>
              <a:rPr lang="en-US" altLang="zh-CN" b="1" dirty="0">
                <a:ea typeface="华文新魏" pitchFamily="2" charset="-122"/>
              </a:rPr>
              <a:t>GE</a:t>
            </a:r>
            <a:r>
              <a:rPr lang="zh-CN" altLang="en-US" b="1" dirty="0">
                <a:ea typeface="华文新魏" pitchFamily="2" charset="-122"/>
              </a:rPr>
              <a:t>可以应用于</a:t>
            </a:r>
            <a:r>
              <a:rPr lang="zh-CN" altLang="zh-CN" b="1" dirty="0">
                <a:ea typeface="华文新魏" pitchFamily="2" charset="-122"/>
              </a:rPr>
              <a:t>数据仓库、高性能计算机、存储区域网与云计算硬件平台</a:t>
            </a:r>
            <a:r>
              <a:rPr lang="zh-CN" altLang="en-US" b="1" dirty="0">
                <a:ea typeface="华文新魏" pitchFamily="2" charset="-122"/>
              </a:rPr>
              <a:t>中。</a:t>
            </a:r>
            <a:endParaRPr lang="en-US" altLang="zh-CN" b="1" dirty="0">
              <a:ea typeface="华文新魏" pitchFamily="2" charset="-122"/>
            </a:endParaRPr>
          </a:p>
          <a:p>
            <a:pPr eaLnBrk="1" hangingPunct="1">
              <a:defRPr/>
            </a:pPr>
            <a:r>
              <a:rPr lang="en-US" altLang="zh-CN" b="1" dirty="0">
                <a:ea typeface="华文新魏" pitchFamily="2" charset="-122"/>
              </a:rPr>
              <a:t>GE</a:t>
            </a:r>
            <a:r>
              <a:rPr lang="zh-CN" altLang="zh-CN" b="1" dirty="0">
                <a:ea typeface="华文新魏" pitchFamily="2" charset="-122"/>
              </a:rPr>
              <a:t>标准</a:t>
            </a:r>
            <a:r>
              <a:rPr lang="zh-CN" altLang="en-US" b="1" dirty="0">
                <a:ea typeface="华文新魏" pitchFamily="2" charset="-122"/>
              </a:rPr>
              <a:t>是</a:t>
            </a:r>
            <a:r>
              <a:rPr lang="en-US" altLang="zh-CN" b="1" dirty="0">
                <a:ea typeface="华文新魏" pitchFamily="2" charset="-122"/>
              </a:rPr>
              <a:t>IEEE 802.3z</a:t>
            </a:r>
            <a:r>
              <a:rPr lang="zh-CN" altLang="zh-CN" b="1" dirty="0">
                <a:ea typeface="华文新魏" pitchFamily="2" charset="-122"/>
              </a:rPr>
              <a:t>。</a:t>
            </a:r>
            <a:endParaRPr lang="en-US" altLang="zh-CN" b="1" dirty="0">
              <a:ea typeface="华文新魏" pitchFamily="2" charset="-122"/>
            </a:endParaRPr>
          </a:p>
          <a:p>
            <a:pPr>
              <a:defRPr/>
            </a:pPr>
            <a:r>
              <a:rPr lang="en-US" altLang="zh-CN" b="1" dirty="0">
                <a:ea typeface="华文新魏" pitchFamily="2" charset="-122"/>
              </a:rPr>
              <a:t>GE</a:t>
            </a:r>
            <a:r>
              <a:rPr lang="zh-CN" altLang="zh-CN" b="1" dirty="0">
                <a:ea typeface="华文新魏" pitchFamily="2" charset="-122"/>
              </a:rPr>
              <a:t>的传输速率达到了</a:t>
            </a:r>
            <a:r>
              <a:rPr lang="en-US" altLang="zh-CN" b="1" dirty="0">
                <a:ea typeface="华文新魏" pitchFamily="2" charset="-122"/>
              </a:rPr>
              <a:t>1000Mbps</a:t>
            </a:r>
            <a:r>
              <a:rPr lang="zh-CN" altLang="zh-CN" b="1" dirty="0">
                <a:ea typeface="华文新魏" pitchFamily="2" charset="-122"/>
              </a:rPr>
              <a:t>，它仍然保留着传统的</a:t>
            </a:r>
            <a:r>
              <a:rPr lang="en-US" altLang="zh-CN" b="1" dirty="0">
                <a:ea typeface="华文新魏" pitchFamily="2" charset="-122"/>
              </a:rPr>
              <a:t>Ethernet</a:t>
            </a:r>
            <a:r>
              <a:rPr lang="zh-CN" altLang="zh-CN" b="1" dirty="0">
                <a:ea typeface="华文新魏" pitchFamily="2" charset="-122"/>
              </a:rPr>
              <a:t>的帧格式与最小、最大帧长度等特征。</a:t>
            </a:r>
          </a:p>
          <a:p>
            <a:pPr>
              <a:defRPr/>
            </a:pPr>
            <a:r>
              <a:rPr lang="zh-CN" altLang="zh-CN" b="1" dirty="0">
                <a:ea typeface="华文新魏" pitchFamily="2" charset="-122"/>
              </a:rPr>
              <a:t>定义了千兆介质专用接口（</a:t>
            </a:r>
            <a:r>
              <a:rPr lang="en-US" altLang="zh-CN" b="1" dirty="0">
                <a:ea typeface="华文新魏" pitchFamily="2" charset="-122"/>
              </a:rPr>
              <a:t>GMII</a:t>
            </a:r>
            <a:r>
              <a:rPr lang="zh-CN" altLang="en-US" b="1" dirty="0">
                <a:ea typeface="华文新魏" pitchFamily="2" charset="-122"/>
              </a:rPr>
              <a:t>）</a:t>
            </a:r>
            <a:r>
              <a:rPr lang="zh-CN" altLang="zh-CN" b="1" dirty="0">
                <a:ea typeface="华文新魏" pitchFamily="2" charset="-122"/>
              </a:rPr>
              <a:t>。</a:t>
            </a:r>
            <a:endParaRPr lang="en-US" altLang="zh-CN" b="1" dirty="0">
              <a:ea typeface="华文新魏" pitchFamily="2" charset="-122"/>
            </a:endParaRPr>
          </a:p>
          <a:p>
            <a:pPr>
              <a:defRPr/>
            </a:pPr>
            <a:r>
              <a:rPr lang="en-US" altLang="zh-CN" b="1" dirty="0">
                <a:ea typeface="华文新魏" pitchFamily="2" charset="-122"/>
              </a:rPr>
              <a:t>GE</a:t>
            </a:r>
            <a:r>
              <a:rPr lang="zh-CN" altLang="zh-CN" b="1" dirty="0">
                <a:ea typeface="华文新魏" pitchFamily="2" charset="-122"/>
              </a:rPr>
              <a:t>已经成为大、中型局域网系统主干网的首选方案，有着广泛的应用前景。</a:t>
            </a:r>
            <a:endParaRPr lang="en-US" altLang="zh-CN" b="1" dirty="0">
              <a:ea typeface="华文新魏" pitchFamily="2" charset="-122"/>
            </a:endParaRPr>
          </a:p>
        </p:txBody>
      </p:sp>
      <p:sp>
        <p:nvSpPr>
          <p:cNvPr id="4710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5EA8048F-3B64-45D0-ABBE-CA028DD7FF63}" type="slidenum">
              <a:rPr lang="zh-CN" altLang="en-US">
                <a:solidFill>
                  <a:srgbClr val="000000"/>
                </a:solidFill>
              </a:rPr>
              <a:pPr>
                <a:defRPr/>
              </a:pPr>
              <a:t>82</a:t>
            </a:fld>
            <a:endParaRPr lang="en-US" altLang="zh-CN">
              <a:solidFill>
                <a:srgbClr val="00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95536" y="188640"/>
            <a:ext cx="7772400" cy="1143000"/>
          </a:xfrm>
        </p:spPr>
        <p:txBody>
          <a:bodyPr/>
          <a:lstStyle/>
          <a:p>
            <a:pPr algn="l" eaLnBrk="1" hangingPunct="1">
              <a:defRPr/>
            </a:pPr>
            <a:r>
              <a:rPr lang="en-US" altLang="zh-CN" sz="2800" u="sng" dirty="0">
                <a:latin typeface="Times New Roman" pitchFamily="18" charset="0"/>
                <a:cs typeface="Times New Roman" pitchFamily="18" charset="0"/>
              </a:rPr>
              <a:t>4.4.3  10 Gigabit Ethernet</a:t>
            </a:r>
            <a:endParaRPr lang="zh-CN" altLang="en-US" sz="2800" u="sng" dirty="0">
              <a:latin typeface="Times New Roman" pitchFamily="18" charset="0"/>
              <a:ea typeface="华文新魏" pitchFamily="2" charset="-122"/>
              <a:cs typeface="Times New Roman" pitchFamily="18" charset="0"/>
            </a:endParaRPr>
          </a:p>
        </p:txBody>
      </p:sp>
      <p:sp>
        <p:nvSpPr>
          <p:cNvPr id="17" name="内容占位符 16"/>
          <p:cNvSpPr>
            <a:spLocks noGrp="1"/>
          </p:cNvSpPr>
          <p:nvPr>
            <p:ph idx="1"/>
          </p:nvPr>
        </p:nvSpPr>
        <p:spPr>
          <a:xfrm>
            <a:off x="683568" y="1412776"/>
            <a:ext cx="7772400" cy="4538662"/>
          </a:xfrm>
        </p:spPr>
        <p:txBody>
          <a:bodyPr/>
          <a:lstStyle/>
          <a:p>
            <a:pPr eaLnBrk="1" hangingPunct="1">
              <a:buFontTx/>
              <a:buNone/>
              <a:defRPr/>
            </a:pPr>
            <a:r>
              <a:rPr lang="en-US" altLang="zh-CN" sz="2400" b="1" u="sng" dirty="0">
                <a:ea typeface="华文新魏" pitchFamily="2" charset="-122"/>
              </a:rPr>
              <a:t>10GbE</a:t>
            </a:r>
            <a:r>
              <a:rPr lang="zh-CN" altLang="zh-CN" sz="2400" b="1" u="sng" dirty="0">
                <a:ea typeface="华文新魏" pitchFamily="2" charset="-122"/>
              </a:rPr>
              <a:t>主要特点</a:t>
            </a:r>
            <a:r>
              <a:rPr lang="zh-CN" altLang="zh-CN" sz="2400" b="1" dirty="0">
                <a:ea typeface="华文新魏" pitchFamily="2" charset="-122"/>
              </a:rPr>
              <a:t>：</a:t>
            </a:r>
            <a:endParaRPr lang="en-US" altLang="zh-CN" sz="2400" b="1" dirty="0">
              <a:ea typeface="华文新魏" pitchFamily="2" charset="-122"/>
            </a:endParaRPr>
          </a:p>
          <a:p>
            <a:pPr>
              <a:defRPr/>
            </a:pPr>
            <a:r>
              <a:rPr lang="zh-CN" altLang="zh-CN" sz="2400" b="1" dirty="0">
                <a:ea typeface="华文新魏" pitchFamily="2" charset="-122"/>
              </a:rPr>
              <a:t>保留着传统的</a:t>
            </a:r>
            <a:r>
              <a:rPr lang="en-US" altLang="zh-CN" sz="2400" b="1" dirty="0">
                <a:ea typeface="华文新魏" pitchFamily="2" charset="-122"/>
              </a:rPr>
              <a:t>Ethernet</a:t>
            </a:r>
            <a:r>
              <a:rPr lang="zh-CN" altLang="zh-CN" sz="2400" b="1" dirty="0">
                <a:ea typeface="华文新魏" pitchFamily="2" charset="-122"/>
              </a:rPr>
              <a:t>的的帧格式与最小、最大帧长度的特征。</a:t>
            </a:r>
          </a:p>
          <a:p>
            <a:pPr>
              <a:defRPr/>
            </a:pPr>
            <a:r>
              <a:rPr lang="en-US" altLang="zh-CN" sz="2400" b="1" dirty="0">
                <a:ea typeface="华文新魏" pitchFamily="2" charset="-122"/>
              </a:rPr>
              <a:t>10GbE</a:t>
            </a:r>
            <a:r>
              <a:rPr lang="zh-CN" altLang="zh-CN" sz="2400" b="1" dirty="0">
                <a:ea typeface="华文新魏" pitchFamily="2" charset="-122"/>
              </a:rPr>
              <a:t>定义了专用的介质专用接口</a:t>
            </a:r>
            <a:r>
              <a:rPr lang="en-US" altLang="zh-CN" sz="2400" b="1" dirty="0">
                <a:ea typeface="华文新魏" pitchFamily="2" charset="-122"/>
              </a:rPr>
              <a:t>10GMII</a:t>
            </a:r>
            <a:r>
              <a:rPr lang="zh-CN" altLang="zh-CN" sz="2400" b="1" dirty="0">
                <a:ea typeface="华文新魏" pitchFamily="2" charset="-122"/>
              </a:rPr>
              <a:t>。</a:t>
            </a:r>
          </a:p>
          <a:p>
            <a:pPr>
              <a:defRPr/>
            </a:pPr>
            <a:r>
              <a:rPr lang="en-US" altLang="zh-CN" sz="2400" b="1" dirty="0">
                <a:ea typeface="华文新魏" pitchFamily="2" charset="-122"/>
              </a:rPr>
              <a:t>10GbE</a:t>
            </a:r>
            <a:r>
              <a:rPr lang="zh-CN" altLang="zh-CN" sz="2400" b="1" dirty="0">
                <a:ea typeface="华文新魏" pitchFamily="2" charset="-122"/>
              </a:rPr>
              <a:t>只工作在全双工方式，不再采用</a:t>
            </a:r>
            <a:r>
              <a:rPr lang="en-US" altLang="zh-CN" sz="2400" b="1" dirty="0">
                <a:ea typeface="华文新魏" pitchFamily="2" charset="-122"/>
              </a:rPr>
              <a:t>CSMA/CD</a:t>
            </a:r>
            <a:r>
              <a:rPr lang="zh-CN" altLang="zh-CN" sz="2400" b="1" dirty="0">
                <a:ea typeface="华文新魏" pitchFamily="2" charset="-122"/>
              </a:rPr>
              <a:t>协议，覆盖范围不受传统</a:t>
            </a:r>
            <a:r>
              <a:rPr lang="en-US" altLang="zh-CN" sz="2400" b="1" dirty="0">
                <a:ea typeface="华文新魏" pitchFamily="2" charset="-122"/>
              </a:rPr>
              <a:t>Ethernet</a:t>
            </a:r>
            <a:r>
              <a:rPr lang="zh-CN" altLang="zh-CN" sz="2400" b="1" dirty="0">
                <a:ea typeface="华文新魏" pitchFamily="2" charset="-122"/>
              </a:rPr>
              <a:t>网的冲突窗口限制，传输距离只取决于光纤通信系统的性能。</a:t>
            </a:r>
          </a:p>
          <a:p>
            <a:pPr>
              <a:defRPr/>
            </a:pPr>
            <a:r>
              <a:rPr lang="en-US" altLang="zh-CN" sz="2400" b="1" dirty="0">
                <a:ea typeface="华文新魏" pitchFamily="2" charset="-122"/>
              </a:rPr>
              <a:t>10GbE</a:t>
            </a:r>
            <a:r>
              <a:rPr lang="zh-CN" altLang="zh-CN" sz="2400" b="1" dirty="0">
                <a:ea typeface="华文新魏" pitchFamily="2" charset="-122"/>
              </a:rPr>
              <a:t>的应用领域已经从局域网，逐渐扩展到城域网与广域网的核心交换网之中。</a:t>
            </a:r>
          </a:p>
          <a:p>
            <a:pPr>
              <a:defRPr/>
            </a:pPr>
            <a:r>
              <a:rPr lang="en-US" altLang="zh-CN" sz="2400" b="1" dirty="0">
                <a:ea typeface="华文新魏" pitchFamily="2" charset="-122"/>
              </a:rPr>
              <a:t>10GbE</a:t>
            </a:r>
            <a:r>
              <a:rPr lang="zh-CN" altLang="zh-CN" sz="2400" b="1" dirty="0">
                <a:ea typeface="华文新魏" pitchFamily="2" charset="-122"/>
              </a:rPr>
              <a:t>的物理层协议分为：局域网物理层标准与广域网物理层标准两类。</a:t>
            </a:r>
          </a:p>
          <a:p>
            <a:pPr eaLnBrk="1" hangingPunct="1">
              <a:buFontTx/>
              <a:buNone/>
              <a:defRPr/>
            </a:pPr>
            <a:endParaRPr lang="zh-CN" altLang="en-US" b="1" u="sng" dirty="0">
              <a:ea typeface="华文新魏" pitchFamily="2" charset="-122"/>
            </a:endParaRPr>
          </a:p>
        </p:txBody>
      </p:sp>
      <p:sp>
        <p:nvSpPr>
          <p:cNvPr id="48132"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2936737-E7E4-4B89-A37C-5C33AB6820D7}" type="slidenum">
              <a:rPr lang="zh-CN" altLang="en-US">
                <a:solidFill>
                  <a:srgbClr val="000000"/>
                </a:solidFill>
              </a:rPr>
              <a:pPr>
                <a:defRPr/>
              </a:pPr>
              <a:t>83</a:t>
            </a:fld>
            <a:endParaRPr lang="en-US" altLang="zh-CN">
              <a:solidFill>
                <a:srgbClr val="00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260648"/>
            <a:ext cx="8569002" cy="1152128"/>
          </a:xfrm>
        </p:spPr>
        <p:txBody>
          <a:bodyPr/>
          <a:lstStyle/>
          <a:p>
            <a:pPr algn="l" eaLnBrk="1" hangingPunct="1">
              <a:defRPr/>
            </a:pPr>
            <a:r>
              <a:rPr lang="en-US" altLang="zh-CN" sz="2800" u="sng" dirty="0">
                <a:latin typeface="Times New Roman" pitchFamily="18" charset="0"/>
                <a:cs typeface="Times New Roman" pitchFamily="18" charset="0"/>
              </a:rPr>
              <a:t>4.4.4  40 Gigabit </a:t>
            </a:r>
            <a:r>
              <a:rPr lang="zh-CN" altLang="zh-CN" sz="2800" u="sng" dirty="0">
                <a:latin typeface="Times New Roman" pitchFamily="18" charset="0"/>
                <a:ea typeface="华文新魏" pitchFamily="2" charset="-122"/>
                <a:cs typeface="Times New Roman" pitchFamily="18" charset="0"/>
              </a:rPr>
              <a:t>与</a:t>
            </a:r>
            <a:r>
              <a:rPr lang="en-US" altLang="zh-CN" sz="2800" u="sng" dirty="0">
                <a:latin typeface="Times New Roman" pitchFamily="18" charset="0"/>
                <a:cs typeface="Times New Roman" pitchFamily="18" charset="0"/>
              </a:rPr>
              <a:t>100 Gigabit Ethernet</a:t>
            </a:r>
            <a:endParaRPr lang="zh-CN" altLang="en-US" sz="2800" u="sng" dirty="0">
              <a:latin typeface="Times New Roman" pitchFamily="18" charset="0"/>
              <a:ea typeface="华文新魏" pitchFamily="2" charset="-122"/>
              <a:cs typeface="Times New Roman" pitchFamily="18" charset="0"/>
            </a:endParaRPr>
          </a:p>
        </p:txBody>
      </p:sp>
      <p:sp>
        <p:nvSpPr>
          <p:cNvPr id="17" name="内容占位符 16"/>
          <p:cNvSpPr>
            <a:spLocks noGrp="1"/>
          </p:cNvSpPr>
          <p:nvPr>
            <p:ph idx="1"/>
          </p:nvPr>
        </p:nvSpPr>
        <p:spPr>
          <a:xfrm>
            <a:off x="827584" y="1700808"/>
            <a:ext cx="7345362" cy="4106862"/>
          </a:xfrm>
        </p:spPr>
        <p:txBody>
          <a:bodyPr/>
          <a:lstStyle/>
          <a:p>
            <a:pPr eaLnBrk="1" hangingPunct="1">
              <a:buFontTx/>
              <a:buNone/>
              <a:defRPr/>
            </a:pPr>
            <a:r>
              <a:rPr lang="en-US" altLang="zh-CN" b="1" u="sng" dirty="0">
                <a:ea typeface="华文新魏" pitchFamily="2" charset="-122"/>
              </a:rPr>
              <a:t>40 </a:t>
            </a:r>
            <a:r>
              <a:rPr lang="en-US" altLang="zh-CN" b="1" u="sng" dirty="0" err="1">
                <a:ea typeface="华文新魏" pitchFamily="2" charset="-122"/>
              </a:rPr>
              <a:t>GbE</a:t>
            </a:r>
            <a:r>
              <a:rPr lang="zh-CN" altLang="zh-CN" b="1" u="sng" dirty="0">
                <a:ea typeface="华文新魏" pitchFamily="2" charset="-122"/>
              </a:rPr>
              <a:t>与</a:t>
            </a:r>
            <a:r>
              <a:rPr lang="en-US" altLang="zh-CN" b="1" u="sng" dirty="0">
                <a:ea typeface="华文新魏" pitchFamily="2" charset="-122"/>
              </a:rPr>
              <a:t>100 </a:t>
            </a:r>
            <a:r>
              <a:rPr lang="en-US" altLang="zh-CN" b="1" u="sng" dirty="0" err="1">
                <a:ea typeface="华文新魏" pitchFamily="2" charset="-122"/>
              </a:rPr>
              <a:t>GbE</a:t>
            </a:r>
            <a:r>
              <a:rPr lang="zh-CN" altLang="zh-CN" b="1" u="sng" dirty="0">
                <a:ea typeface="华文新魏" pitchFamily="2" charset="-122"/>
              </a:rPr>
              <a:t>研究的背景</a:t>
            </a:r>
            <a:endParaRPr lang="en-US" altLang="zh-CN" b="1" u="sng" dirty="0">
              <a:ea typeface="华文新魏" pitchFamily="2" charset="-122"/>
            </a:endParaRPr>
          </a:p>
          <a:p>
            <a:pPr eaLnBrk="1" hangingPunct="1">
              <a:defRPr/>
            </a:pPr>
            <a:r>
              <a:rPr lang="zh-CN" altLang="zh-CN" b="1" dirty="0">
                <a:ea typeface="华文新魏" pitchFamily="2" charset="-122"/>
              </a:rPr>
              <a:t>移动</a:t>
            </a:r>
            <a:r>
              <a:rPr lang="en-US" altLang="zh-CN" b="1" dirty="0">
                <a:ea typeface="华文新魏" pitchFamily="2" charset="-122"/>
              </a:rPr>
              <a:t>Internet</a:t>
            </a:r>
            <a:r>
              <a:rPr lang="zh-CN" altLang="zh-CN" b="1" dirty="0">
                <a:ea typeface="华文新魏" pitchFamily="2" charset="-122"/>
              </a:rPr>
              <a:t>应用</a:t>
            </a:r>
            <a:endParaRPr lang="en-US" altLang="zh-CN" b="1" dirty="0">
              <a:ea typeface="华文新魏" pitchFamily="2" charset="-122"/>
            </a:endParaRPr>
          </a:p>
          <a:p>
            <a:pPr eaLnBrk="1" hangingPunct="1">
              <a:defRPr/>
            </a:pPr>
            <a:endParaRPr lang="en-US" altLang="zh-CN" sz="800" b="1" dirty="0">
              <a:ea typeface="华文新魏" pitchFamily="2" charset="-122"/>
            </a:endParaRPr>
          </a:p>
          <a:p>
            <a:pPr eaLnBrk="1" hangingPunct="1">
              <a:defRPr/>
            </a:pPr>
            <a:r>
              <a:rPr lang="zh-CN" altLang="zh-CN" b="1" dirty="0">
                <a:ea typeface="华文新魏" pitchFamily="2" charset="-122"/>
              </a:rPr>
              <a:t>三网融合的高清视频业务增长的</a:t>
            </a:r>
            <a:r>
              <a:rPr lang="zh-CN" altLang="en-US" b="1" dirty="0">
                <a:ea typeface="华文新魏" pitchFamily="2" charset="-122"/>
              </a:rPr>
              <a:t>需要</a:t>
            </a:r>
            <a:endParaRPr lang="en-US" altLang="zh-CN" b="1" dirty="0">
              <a:ea typeface="华文新魏" pitchFamily="2" charset="-122"/>
            </a:endParaRPr>
          </a:p>
          <a:p>
            <a:pPr eaLnBrk="1" hangingPunct="1">
              <a:defRPr/>
            </a:pPr>
            <a:endParaRPr lang="en-US" altLang="zh-CN" sz="800" b="1" dirty="0">
              <a:ea typeface="华文新魏" pitchFamily="2" charset="-122"/>
            </a:endParaRPr>
          </a:p>
          <a:p>
            <a:pPr eaLnBrk="1" hangingPunct="1">
              <a:defRPr/>
            </a:pPr>
            <a:r>
              <a:rPr lang="zh-CN" altLang="zh-CN" b="1" dirty="0">
                <a:ea typeface="华文新魏" pitchFamily="2" charset="-122"/>
              </a:rPr>
              <a:t>云计算、物联网应用的兴起</a:t>
            </a:r>
            <a:endParaRPr lang="en-US" altLang="zh-CN" b="1" dirty="0">
              <a:ea typeface="华文新魏" pitchFamily="2" charset="-122"/>
            </a:endParaRPr>
          </a:p>
          <a:p>
            <a:pPr eaLnBrk="1" hangingPunct="1">
              <a:defRPr/>
            </a:pPr>
            <a:endParaRPr lang="en-US" altLang="zh-CN" sz="800" b="1" dirty="0">
              <a:ea typeface="华文新魏" pitchFamily="2" charset="-122"/>
            </a:endParaRPr>
          </a:p>
          <a:p>
            <a:pPr eaLnBrk="1" hangingPunct="1">
              <a:defRPr/>
            </a:pPr>
            <a:r>
              <a:rPr lang="zh-CN" altLang="zh-CN" b="1" dirty="0">
                <a:ea typeface="华文新魏" pitchFamily="2" charset="-122"/>
              </a:rPr>
              <a:t>城域网与广域网核心交换网传输带宽增长的需求</a:t>
            </a:r>
            <a:endParaRPr lang="zh-CN" altLang="en-US" b="1" u="sng" dirty="0">
              <a:ea typeface="华文新魏" pitchFamily="2" charset="-122"/>
            </a:endParaRPr>
          </a:p>
        </p:txBody>
      </p:sp>
      <p:sp>
        <p:nvSpPr>
          <p:cNvPr id="4915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FAC6E71-DEED-4BC0-A5B6-C4940E6BC6E7}" type="slidenum">
              <a:rPr lang="zh-CN" altLang="en-US">
                <a:solidFill>
                  <a:srgbClr val="000000"/>
                </a:solidFill>
              </a:rPr>
              <a:pPr>
                <a:defRPr/>
              </a:pPr>
              <a:t>84</a:t>
            </a:fld>
            <a:endParaRPr lang="en-US" altLang="zh-CN">
              <a:solidFill>
                <a:srgbClr val="00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692696"/>
            <a:ext cx="7772400" cy="4683125"/>
          </a:xfrm>
        </p:spPr>
        <p:txBody>
          <a:bodyPr/>
          <a:lstStyle/>
          <a:p>
            <a:pPr eaLnBrk="1" hangingPunct="1">
              <a:buFontTx/>
              <a:buNone/>
              <a:defRPr/>
            </a:pPr>
            <a:r>
              <a:rPr lang="en-US" altLang="zh-CN" sz="2800" b="1" u="sng" dirty="0">
                <a:solidFill>
                  <a:schemeClr val="accent6"/>
                </a:solidFill>
                <a:ea typeface="华文新魏" pitchFamily="2" charset="-122"/>
              </a:rPr>
              <a:t>40GbE</a:t>
            </a:r>
            <a:r>
              <a:rPr lang="zh-CN" altLang="en-US" sz="2800" b="1" u="sng" dirty="0">
                <a:solidFill>
                  <a:schemeClr val="accent6"/>
                </a:solidFill>
                <a:ea typeface="华文新魏" pitchFamily="2" charset="-122"/>
              </a:rPr>
              <a:t>的研究与应用</a:t>
            </a:r>
            <a:endParaRPr lang="en-US" altLang="zh-CN" sz="2800" b="1" u="sng" dirty="0">
              <a:solidFill>
                <a:schemeClr val="accent6"/>
              </a:solidFill>
              <a:ea typeface="华文新魏" pitchFamily="2" charset="-122"/>
            </a:endParaRPr>
          </a:p>
          <a:p>
            <a:pPr eaLnBrk="1" hangingPunct="1">
              <a:defRPr/>
            </a:pPr>
            <a:endParaRPr lang="en-US" altLang="zh-CN" b="1" dirty="0">
              <a:ea typeface="华文新魏" pitchFamily="2" charset="-122"/>
            </a:endParaRPr>
          </a:p>
          <a:p>
            <a:pPr eaLnBrk="1" hangingPunct="1">
              <a:defRPr/>
            </a:pPr>
            <a:r>
              <a:rPr lang="en-US" altLang="zh-CN" b="1" dirty="0">
                <a:ea typeface="华文新魏" pitchFamily="2" charset="-122"/>
              </a:rPr>
              <a:t>40Gbps</a:t>
            </a:r>
            <a:r>
              <a:rPr lang="zh-CN" altLang="zh-CN" b="1" dirty="0">
                <a:ea typeface="华文新魏" pitchFamily="2" charset="-122"/>
              </a:rPr>
              <a:t>的波分复用</a:t>
            </a:r>
            <a:r>
              <a:rPr lang="en-US" altLang="zh-CN" b="1" dirty="0">
                <a:ea typeface="华文新魏" pitchFamily="2" charset="-122"/>
              </a:rPr>
              <a:t>WDM</a:t>
            </a:r>
            <a:r>
              <a:rPr lang="zh-CN" altLang="zh-CN" b="1" dirty="0">
                <a:ea typeface="华文新魏" pitchFamily="2" charset="-122"/>
              </a:rPr>
              <a:t>技术早在</a:t>
            </a:r>
            <a:r>
              <a:rPr lang="en-US" altLang="zh-CN" b="1" dirty="0">
                <a:ea typeface="华文新魏" pitchFamily="2" charset="-122"/>
              </a:rPr>
              <a:t>1996</a:t>
            </a:r>
            <a:r>
              <a:rPr lang="zh-CN" altLang="zh-CN" b="1" dirty="0">
                <a:ea typeface="华文新魏" pitchFamily="2" charset="-122"/>
              </a:rPr>
              <a:t>年就出现了</a:t>
            </a:r>
            <a:r>
              <a:rPr lang="zh-CN" altLang="en-US" b="1" dirty="0">
                <a:ea typeface="华文新魏" pitchFamily="2" charset="-122"/>
              </a:rPr>
              <a:t>。</a:t>
            </a:r>
            <a:endParaRPr lang="en-US" altLang="zh-CN" b="1" dirty="0">
              <a:ea typeface="华文新魏" pitchFamily="2" charset="-122"/>
            </a:endParaRPr>
          </a:p>
          <a:p>
            <a:pPr eaLnBrk="1" hangingPunct="1">
              <a:defRPr/>
            </a:pPr>
            <a:r>
              <a:rPr lang="en-US" altLang="zh-CN" b="1" dirty="0">
                <a:ea typeface="华文新魏" pitchFamily="2" charset="-122"/>
              </a:rPr>
              <a:t>2004</a:t>
            </a:r>
            <a:r>
              <a:rPr lang="zh-CN" altLang="zh-CN" b="1" dirty="0">
                <a:ea typeface="华文新魏" pitchFamily="2" charset="-122"/>
              </a:rPr>
              <a:t>～</a:t>
            </a:r>
            <a:r>
              <a:rPr lang="en-US" altLang="zh-CN" b="1" dirty="0">
                <a:ea typeface="华文新魏" pitchFamily="2" charset="-122"/>
              </a:rPr>
              <a:t>2006</a:t>
            </a:r>
            <a:r>
              <a:rPr lang="zh-CN" altLang="zh-CN" b="1" dirty="0">
                <a:ea typeface="华文新魏" pitchFamily="2" charset="-122"/>
              </a:rPr>
              <a:t>年前后在局部范围内开始商用，同时路由器开始提供</a:t>
            </a:r>
            <a:r>
              <a:rPr lang="en-US" altLang="zh-CN" b="1" dirty="0">
                <a:ea typeface="华文新魏" pitchFamily="2" charset="-122"/>
              </a:rPr>
              <a:t>40Gbps</a:t>
            </a:r>
            <a:r>
              <a:rPr lang="zh-CN" altLang="zh-CN" b="1" dirty="0">
                <a:ea typeface="华文新魏" pitchFamily="2" charset="-122"/>
              </a:rPr>
              <a:t>的接口</a:t>
            </a:r>
            <a:r>
              <a:rPr lang="zh-CN" altLang="en-US" b="1" dirty="0">
                <a:ea typeface="华文新魏" pitchFamily="2" charset="-122"/>
              </a:rPr>
              <a:t>。</a:t>
            </a:r>
            <a:endParaRPr lang="en-US" altLang="zh-CN" b="1" dirty="0">
              <a:ea typeface="华文新魏" pitchFamily="2" charset="-122"/>
            </a:endParaRPr>
          </a:p>
          <a:p>
            <a:pPr eaLnBrk="1" hangingPunct="1">
              <a:defRPr/>
            </a:pPr>
            <a:r>
              <a:rPr lang="zh-CN" altLang="zh-CN" b="1" dirty="0">
                <a:ea typeface="华文新魏" pitchFamily="2" charset="-122"/>
              </a:rPr>
              <a:t>在</a:t>
            </a:r>
            <a:r>
              <a:rPr lang="en-US" altLang="zh-CN" b="1" dirty="0">
                <a:ea typeface="华文新魏" pitchFamily="2" charset="-122"/>
              </a:rPr>
              <a:t>2007</a:t>
            </a:r>
            <a:r>
              <a:rPr lang="zh-CN" altLang="zh-CN" b="1" dirty="0">
                <a:ea typeface="华文新魏" pitchFamily="2" charset="-122"/>
              </a:rPr>
              <a:t>～</a:t>
            </a:r>
            <a:r>
              <a:rPr lang="en-US" altLang="zh-CN" b="1" dirty="0">
                <a:ea typeface="华文新魏" pitchFamily="2" charset="-122"/>
              </a:rPr>
              <a:t>2008</a:t>
            </a:r>
            <a:r>
              <a:rPr lang="zh-CN" altLang="zh-CN" b="1" dirty="0">
                <a:ea typeface="华文新魏" pitchFamily="2" charset="-122"/>
              </a:rPr>
              <a:t>年有多个厂商能够提供速率为</a:t>
            </a:r>
            <a:r>
              <a:rPr lang="en-US" altLang="zh-CN" b="1" dirty="0">
                <a:ea typeface="华文新魏" pitchFamily="2" charset="-122"/>
              </a:rPr>
              <a:t>40Gbps </a:t>
            </a:r>
            <a:r>
              <a:rPr lang="zh-CN" altLang="zh-CN" b="1" dirty="0">
                <a:ea typeface="华文新魏" pitchFamily="2" charset="-122"/>
              </a:rPr>
              <a:t>的波分复用设备。</a:t>
            </a:r>
            <a:endParaRPr lang="en-US" altLang="zh-CN" b="1" dirty="0">
              <a:ea typeface="华文新魏" pitchFamily="2" charset="-122"/>
            </a:endParaRPr>
          </a:p>
          <a:p>
            <a:pPr eaLnBrk="1" hangingPunct="1">
              <a:defRPr/>
            </a:pPr>
            <a:r>
              <a:rPr lang="en-US" altLang="zh-CN" b="1" dirty="0">
                <a:ea typeface="华文新魏" pitchFamily="2" charset="-122"/>
              </a:rPr>
              <a:t>40GbE</a:t>
            </a:r>
            <a:r>
              <a:rPr lang="zh-CN" altLang="zh-CN" b="1" dirty="0">
                <a:ea typeface="华文新魏" pitchFamily="2" charset="-122"/>
              </a:rPr>
              <a:t>技术将会大量应用于</a:t>
            </a:r>
            <a:r>
              <a:rPr lang="en-US" altLang="zh-CN" b="1" dirty="0">
                <a:ea typeface="华文新魏" pitchFamily="2" charset="-122"/>
              </a:rPr>
              <a:t>IDC</a:t>
            </a:r>
            <a:r>
              <a:rPr lang="zh-CN" altLang="zh-CN" b="1" dirty="0">
                <a:ea typeface="华文新魏" pitchFamily="2" charset="-122"/>
              </a:rPr>
              <a:t>、高性能计算机、高性能服务器集群与云计算平台。</a:t>
            </a:r>
            <a:endParaRPr lang="zh-CN" altLang="en-US" b="1" u="sng" dirty="0">
              <a:ea typeface="华文新魏" pitchFamily="2" charset="-122"/>
            </a:endParaRPr>
          </a:p>
        </p:txBody>
      </p:sp>
      <p:sp>
        <p:nvSpPr>
          <p:cNvPr id="50180"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BE846454-9E87-4EFA-B8C1-E624C5938F56}" type="slidenum">
              <a:rPr lang="zh-CN" altLang="en-US">
                <a:solidFill>
                  <a:srgbClr val="000000"/>
                </a:solidFill>
              </a:rPr>
              <a:pPr>
                <a:defRPr/>
              </a:pPr>
              <a:t>85</a:t>
            </a:fld>
            <a:endParaRPr lang="en-US" altLang="zh-CN">
              <a:solidFill>
                <a:srgbClr val="0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95536" y="476672"/>
            <a:ext cx="7772400" cy="700087"/>
          </a:xfrm>
        </p:spPr>
        <p:txBody>
          <a:bodyPr/>
          <a:lstStyle/>
          <a:p>
            <a:pPr algn="l" eaLnBrk="1" hangingPunct="1">
              <a:defRPr/>
            </a:pPr>
            <a:r>
              <a:rPr lang="en-US" altLang="zh-CN" sz="2800" u="sng" dirty="0">
                <a:latin typeface="+mn-lt"/>
                <a:ea typeface="华文新魏" pitchFamily="2" charset="-122"/>
              </a:rPr>
              <a:t>100GbE</a:t>
            </a:r>
            <a:r>
              <a:rPr lang="zh-CN" altLang="en-US" sz="2800" u="sng" dirty="0">
                <a:latin typeface="+mn-lt"/>
                <a:ea typeface="华文新魏" pitchFamily="2" charset="-122"/>
              </a:rPr>
              <a:t>技术的研究与应用</a:t>
            </a:r>
          </a:p>
        </p:txBody>
      </p:sp>
      <p:sp>
        <p:nvSpPr>
          <p:cNvPr id="17" name="内容占位符 16"/>
          <p:cNvSpPr>
            <a:spLocks noGrp="1"/>
          </p:cNvSpPr>
          <p:nvPr>
            <p:ph idx="1"/>
          </p:nvPr>
        </p:nvSpPr>
        <p:spPr>
          <a:xfrm>
            <a:off x="467544" y="1340768"/>
            <a:ext cx="7772400" cy="4179887"/>
          </a:xfrm>
        </p:spPr>
        <p:txBody>
          <a:bodyPr/>
          <a:lstStyle/>
          <a:p>
            <a:pPr>
              <a:defRPr/>
            </a:pPr>
            <a:r>
              <a:rPr lang="en-US" altLang="zh-CN" b="1" dirty="0">
                <a:ea typeface="华文新魏" pitchFamily="2" charset="-122"/>
              </a:rPr>
              <a:t>100GbE</a:t>
            </a:r>
            <a:r>
              <a:rPr lang="zh-CN" altLang="zh-CN" b="1" dirty="0">
                <a:ea typeface="华文新魏" pitchFamily="2" charset="-122"/>
              </a:rPr>
              <a:t>的标准</a:t>
            </a:r>
            <a:r>
              <a:rPr lang="zh-CN" altLang="en-US" b="1" dirty="0">
                <a:ea typeface="华文新魏" pitchFamily="2" charset="-122"/>
              </a:rPr>
              <a:t>是</a:t>
            </a:r>
            <a:r>
              <a:rPr lang="en-US" altLang="zh-CN" b="1" dirty="0">
                <a:ea typeface="华文新魏" pitchFamily="2" charset="-122"/>
              </a:rPr>
              <a:t>802.3ba</a:t>
            </a:r>
          </a:p>
          <a:p>
            <a:pPr>
              <a:defRPr/>
            </a:pPr>
            <a:endParaRPr lang="en-US" altLang="zh-CN" sz="800" b="1" dirty="0">
              <a:ea typeface="华文新魏" pitchFamily="2" charset="-122"/>
            </a:endParaRPr>
          </a:p>
          <a:p>
            <a:pPr>
              <a:defRPr/>
            </a:pPr>
            <a:r>
              <a:rPr lang="en-US" altLang="zh-CN" b="1" dirty="0">
                <a:ea typeface="华文新魏" pitchFamily="2" charset="-122"/>
              </a:rPr>
              <a:t>100GbE</a:t>
            </a:r>
            <a:r>
              <a:rPr lang="zh-CN" altLang="zh-CN" b="1" dirty="0">
                <a:ea typeface="华文新魏" pitchFamily="2" charset="-122"/>
              </a:rPr>
              <a:t>保留着传统的</a:t>
            </a:r>
            <a:r>
              <a:rPr lang="en-US" altLang="zh-CN" b="1" dirty="0">
                <a:ea typeface="华文新魏" pitchFamily="2" charset="-122"/>
              </a:rPr>
              <a:t>Ethernet</a:t>
            </a:r>
            <a:r>
              <a:rPr lang="zh-CN" altLang="zh-CN" b="1" dirty="0">
                <a:ea typeface="华文新魏" pitchFamily="2" charset="-122"/>
              </a:rPr>
              <a:t>的的帧格式与最小、最大帧长度的规定</a:t>
            </a:r>
            <a:endParaRPr lang="en-US" altLang="zh-CN" b="1" dirty="0">
              <a:ea typeface="华文新魏" pitchFamily="2" charset="-122"/>
            </a:endParaRPr>
          </a:p>
          <a:p>
            <a:pPr>
              <a:defRPr/>
            </a:pPr>
            <a:endParaRPr lang="zh-CN" altLang="zh-CN" sz="800" b="1" dirty="0">
              <a:ea typeface="华文新魏" pitchFamily="2" charset="-122"/>
            </a:endParaRPr>
          </a:p>
          <a:p>
            <a:pPr>
              <a:defRPr/>
            </a:pPr>
            <a:r>
              <a:rPr lang="en-US" altLang="zh-CN" b="1" dirty="0">
                <a:ea typeface="华文新魏" pitchFamily="2" charset="-122"/>
              </a:rPr>
              <a:t>100GbE</a:t>
            </a:r>
            <a:r>
              <a:rPr lang="zh-CN" altLang="zh-CN" b="1" dirty="0">
                <a:ea typeface="华文新魏" pitchFamily="2" charset="-122"/>
              </a:rPr>
              <a:t>物理接口主要有三种类型：</a:t>
            </a:r>
          </a:p>
          <a:p>
            <a:pPr>
              <a:buFontTx/>
              <a:buNone/>
              <a:defRPr/>
            </a:pPr>
            <a:r>
              <a:rPr lang="zh-CN" altLang="en-US" b="1" dirty="0">
                <a:ea typeface="华文新魏" pitchFamily="2" charset="-122"/>
              </a:rPr>
              <a:t>    </a:t>
            </a:r>
            <a:r>
              <a:rPr lang="en-US" altLang="zh-CN" b="1" dirty="0">
                <a:ea typeface="华文新魏" pitchFamily="2" charset="-122"/>
              </a:rPr>
              <a:t>—</a:t>
            </a:r>
            <a:r>
              <a:rPr lang="zh-CN" altLang="en-US" b="1" dirty="0">
                <a:ea typeface="华文新魏" pitchFamily="2" charset="-122"/>
              </a:rPr>
              <a:t> </a:t>
            </a:r>
            <a:r>
              <a:rPr lang="en-US" altLang="zh-CN" b="1" dirty="0">
                <a:ea typeface="华文新魏" pitchFamily="2" charset="-122"/>
              </a:rPr>
              <a:t>10×10GbE</a:t>
            </a:r>
            <a:r>
              <a:rPr lang="zh-CN" altLang="zh-CN" b="1" dirty="0">
                <a:ea typeface="华文新魏" pitchFamily="2" charset="-122"/>
              </a:rPr>
              <a:t>短距离互联的</a:t>
            </a:r>
            <a:r>
              <a:rPr lang="en-US" altLang="zh-CN" b="1" dirty="0">
                <a:ea typeface="华文新魏" pitchFamily="2" charset="-122"/>
              </a:rPr>
              <a:t>LAN</a:t>
            </a:r>
            <a:r>
              <a:rPr lang="zh-CN" altLang="zh-CN" b="1" dirty="0">
                <a:ea typeface="华文新魏" pitchFamily="2" charset="-122"/>
              </a:rPr>
              <a:t>接口技术</a:t>
            </a:r>
          </a:p>
          <a:p>
            <a:pPr>
              <a:buFontTx/>
              <a:buNone/>
              <a:defRPr/>
            </a:pPr>
            <a:r>
              <a:rPr lang="zh-CN" altLang="en-US" b="1" dirty="0">
                <a:ea typeface="华文新魏" pitchFamily="2" charset="-122"/>
              </a:rPr>
              <a:t>    </a:t>
            </a:r>
            <a:r>
              <a:rPr lang="en-US" altLang="zh-CN" b="1" dirty="0">
                <a:ea typeface="华文新魏" pitchFamily="2" charset="-122"/>
              </a:rPr>
              <a:t>—</a:t>
            </a:r>
            <a:r>
              <a:rPr lang="zh-CN" altLang="en-US" b="1" dirty="0">
                <a:ea typeface="华文新魏" pitchFamily="2" charset="-122"/>
              </a:rPr>
              <a:t> </a:t>
            </a:r>
            <a:r>
              <a:rPr lang="en-US" altLang="zh-CN" b="1" dirty="0">
                <a:ea typeface="华文新魏" pitchFamily="2" charset="-122"/>
              </a:rPr>
              <a:t>4×25GE</a:t>
            </a:r>
            <a:r>
              <a:rPr lang="zh-CN" altLang="zh-CN" b="1" dirty="0">
                <a:ea typeface="华文新魏" pitchFamily="2" charset="-122"/>
              </a:rPr>
              <a:t>中短距离互联的</a:t>
            </a:r>
            <a:r>
              <a:rPr lang="en-US" altLang="zh-CN" b="1" dirty="0">
                <a:ea typeface="华文新魏" pitchFamily="2" charset="-122"/>
              </a:rPr>
              <a:t>LAN </a:t>
            </a:r>
            <a:r>
              <a:rPr lang="zh-CN" altLang="zh-CN" b="1" dirty="0">
                <a:ea typeface="华文新魏" pitchFamily="2" charset="-122"/>
              </a:rPr>
              <a:t>接口技术</a:t>
            </a:r>
            <a:endParaRPr lang="en-US" altLang="zh-CN" b="1" dirty="0">
              <a:ea typeface="华文新魏" pitchFamily="2" charset="-122"/>
            </a:endParaRPr>
          </a:p>
          <a:p>
            <a:pPr>
              <a:buFontTx/>
              <a:buNone/>
              <a:defRPr/>
            </a:pPr>
            <a:r>
              <a:rPr lang="zh-CN" altLang="en-US" b="1" dirty="0">
                <a:ea typeface="华文新魏" pitchFamily="2" charset="-122"/>
              </a:rPr>
              <a:t>    </a:t>
            </a:r>
            <a:r>
              <a:rPr lang="en-US" altLang="zh-CN" b="1" dirty="0">
                <a:ea typeface="华文新魏" pitchFamily="2" charset="-122"/>
              </a:rPr>
              <a:t>—</a:t>
            </a:r>
            <a:r>
              <a:rPr lang="zh-CN" altLang="en-US" b="1" dirty="0">
                <a:ea typeface="华文新魏" pitchFamily="2" charset="-122"/>
              </a:rPr>
              <a:t> </a:t>
            </a:r>
            <a:r>
              <a:rPr lang="en-US" altLang="zh-CN" b="1" dirty="0">
                <a:ea typeface="华文新魏" pitchFamily="2" charset="-122"/>
              </a:rPr>
              <a:t>10m</a:t>
            </a:r>
            <a:r>
              <a:rPr lang="zh-CN" altLang="zh-CN" b="1" dirty="0">
                <a:ea typeface="华文新魏" pitchFamily="2" charset="-122"/>
              </a:rPr>
              <a:t>的铜缆接口和</a:t>
            </a:r>
            <a:r>
              <a:rPr lang="en-US" altLang="zh-CN" b="1" dirty="0">
                <a:ea typeface="华文新魏" pitchFamily="2" charset="-122"/>
              </a:rPr>
              <a:t>1m</a:t>
            </a:r>
            <a:r>
              <a:rPr lang="zh-CN" altLang="zh-CN" b="1" dirty="0">
                <a:ea typeface="华文新魏" pitchFamily="2" charset="-122"/>
              </a:rPr>
              <a:t>的系统背板互联技术</a:t>
            </a:r>
          </a:p>
          <a:p>
            <a:pPr eaLnBrk="1" hangingPunct="1">
              <a:buFontTx/>
              <a:buNone/>
              <a:defRPr/>
            </a:pPr>
            <a:endParaRPr lang="zh-CN" altLang="en-US" b="1" u="sng" dirty="0">
              <a:ea typeface="华文新魏" pitchFamily="2" charset="-122"/>
            </a:endParaRPr>
          </a:p>
        </p:txBody>
      </p:sp>
      <p:sp>
        <p:nvSpPr>
          <p:cNvPr id="51204"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79DC0E5-5280-4830-928D-267698F23C7E}" type="slidenum">
              <a:rPr lang="zh-CN" altLang="en-US">
                <a:solidFill>
                  <a:srgbClr val="000000"/>
                </a:solidFill>
              </a:rPr>
              <a:pPr>
                <a:defRPr/>
              </a:pPr>
              <a:t>86</a:t>
            </a:fld>
            <a:endParaRPr lang="en-US" altLang="zh-CN">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7772400" cy="658813"/>
          </a:xfrm>
        </p:spPr>
        <p:txBody>
          <a:bodyPr/>
          <a:lstStyle/>
          <a:p>
            <a:pPr algn="l" eaLnBrk="1" hangingPunct="1">
              <a:defRPr/>
            </a:pPr>
            <a:r>
              <a:rPr lang="en-US" altLang="zh-CN" sz="2800" u="sng" dirty="0">
                <a:latin typeface="+mn-lt"/>
                <a:ea typeface="华文新魏" pitchFamily="2" charset="-122"/>
              </a:rPr>
              <a:t>4.4.5  </a:t>
            </a:r>
            <a:r>
              <a:rPr lang="zh-CN" altLang="zh-CN" sz="2800" u="sng" dirty="0">
                <a:latin typeface="+mn-lt"/>
                <a:ea typeface="华文新魏" pitchFamily="2" charset="-122"/>
              </a:rPr>
              <a:t>光以太网与城域以太网</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395536" y="908720"/>
            <a:ext cx="8064896" cy="4899025"/>
          </a:xfrm>
        </p:spPr>
        <p:txBody>
          <a:bodyPr/>
          <a:lstStyle/>
          <a:p>
            <a:pPr eaLnBrk="1" hangingPunct="1">
              <a:buFontTx/>
              <a:buNone/>
              <a:defRPr/>
            </a:pPr>
            <a:r>
              <a:rPr lang="zh-CN" altLang="zh-CN" sz="2400" b="1" u="sng" dirty="0">
                <a:ea typeface="华文新魏" pitchFamily="2" charset="-122"/>
              </a:rPr>
              <a:t>光以太网的基本概念</a:t>
            </a:r>
            <a:endParaRPr lang="en-US" altLang="zh-CN" sz="2400" b="1" u="sng" dirty="0">
              <a:ea typeface="华文新魏" pitchFamily="2" charset="-122"/>
            </a:endParaRPr>
          </a:p>
          <a:p>
            <a:pPr eaLnBrk="1" hangingPunct="1">
              <a:defRPr/>
            </a:pPr>
            <a:r>
              <a:rPr lang="zh-CN" altLang="zh-CN" sz="2400" b="1" dirty="0">
                <a:ea typeface="华文新魏" pitchFamily="2" charset="-122"/>
              </a:rPr>
              <a:t>光以太网术语是北电网络</a:t>
            </a:r>
            <a:r>
              <a:rPr lang="en-US" altLang="zh-CN" sz="2400" b="1" dirty="0">
                <a:ea typeface="华文新魏" pitchFamily="2" charset="-122"/>
              </a:rPr>
              <a:t>2000</a:t>
            </a:r>
            <a:r>
              <a:rPr lang="zh-CN" altLang="zh-CN" sz="2400" b="1" dirty="0">
                <a:ea typeface="华文新魏" pitchFamily="2" charset="-122"/>
              </a:rPr>
              <a:t>年提出，得到网络界与电信界的认同和支持。</a:t>
            </a:r>
            <a:endParaRPr lang="en-US" altLang="zh-CN" sz="2400" b="1" dirty="0">
              <a:ea typeface="华文新魏" pitchFamily="2" charset="-122"/>
            </a:endParaRPr>
          </a:p>
          <a:p>
            <a:pPr eaLnBrk="1" hangingPunct="1">
              <a:defRPr/>
            </a:pPr>
            <a:r>
              <a:rPr lang="en-US" altLang="zh-CN" sz="2400" b="1" dirty="0">
                <a:ea typeface="华文新魏" pitchFamily="2" charset="-122"/>
              </a:rPr>
              <a:t>10Gbps</a:t>
            </a:r>
            <a:r>
              <a:rPr lang="zh-CN" altLang="zh-CN" sz="2400" b="1" dirty="0">
                <a:ea typeface="华文新魏" pitchFamily="2" charset="-122"/>
              </a:rPr>
              <a:t>、</a:t>
            </a:r>
            <a:r>
              <a:rPr lang="en-US" altLang="zh-CN" sz="2400" b="1" dirty="0">
                <a:ea typeface="华文新魏" pitchFamily="2" charset="-122"/>
              </a:rPr>
              <a:t>40Gbps </a:t>
            </a:r>
            <a:r>
              <a:rPr lang="zh-CN" altLang="zh-CN" sz="2400" b="1" dirty="0">
                <a:ea typeface="华文新魏" pitchFamily="2" charset="-122"/>
              </a:rPr>
              <a:t>、</a:t>
            </a:r>
            <a:r>
              <a:rPr lang="en-US" altLang="zh-CN" sz="2400" b="1" dirty="0">
                <a:ea typeface="华文新魏" pitchFamily="2" charset="-122"/>
              </a:rPr>
              <a:t>100Gbps</a:t>
            </a:r>
            <a:r>
              <a:rPr lang="zh-CN" altLang="zh-CN" sz="2400" b="1" dirty="0">
                <a:ea typeface="华文新魏" pitchFamily="2" charset="-122"/>
              </a:rPr>
              <a:t>高速以太网中只采用全双工模式，物理传输介质以光纤为主。</a:t>
            </a:r>
            <a:endParaRPr lang="en-US" altLang="zh-CN" sz="2400" b="1" dirty="0">
              <a:ea typeface="华文新魏" pitchFamily="2" charset="-122"/>
            </a:endParaRPr>
          </a:p>
          <a:p>
            <a:pPr eaLnBrk="1" hangingPunct="1">
              <a:defRPr/>
            </a:pPr>
            <a:r>
              <a:rPr lang="zh-CN" altLang="zh-CN" sz="2400" b="1" dirty="0">
                <a:ea typeface="华文新魏" pitchFamily="2" charset="-122"/>
              </a:rPr>
              <a:t>可以充分地将</a:t>
            </a:r>
            <a:r>
              <a:rPr lang="en-US" altLang="zh-CN" sz="2400" b="1" dirty="0">
                <a:ea typeface="华文新魏" pitchFamily="2" charset="-122"/>
              </a:rPr>
              <a:t>Ethernet</a:t>
            </a:r>
            <a:r>
              <a:rPr lang="zh-CN" altLang="zh-CN" sz="2400" b="1" dirty="0">
                <a:ea typeface="华文新魏" pitchFamily="2" charset="-122"/>
              </a:rPr>
              <a:t>技术与</a:t>
            </a:r>
            <a:r>
              <a:rPr lang="en-US" altLang="zh-CN" sz="2400" b="1" dirty="0">
                <a:ea typeface="华文新魏" pitchFamily="2" charset="-122"/>
              </a:rPr>
              <a:t>SDH</a:t>
            </a:r>
            <a:r>
              <a:rPr lang="zh-CN" altLang="zh-CN" sz="2400" b="1" dirty="0">
                <a:ea typeface="华文新魏" pitchFamily="2" charset="-122"/>
              </a:rPr>
              <a:t>、</a:t>
            </a:r>
            <a:r>
              <a:rPr lang="en-US" altLang="zh-CN" sz="2400" b="1" dirty="0">
                <a:ea typeface="华文新魏" pitchFamily="2" charset="-122"/>
              </a:rPr>
              <a:t>MPLS</a:t>
            </a:r>
            <a:r>
              <a:rPr lang="zh-CN" altLang="zh-CN" sz="2400" b="1" dirty="0">
                <a:ea typeface="华文新魏" pitchFamily="2" charset="-122"/>
              </a:rPr>
              <a:t>与</a:t>
            </a:r>
            <a:r>
              <a:rPr lang="en-US" altLang="zh-CN" sz="2400" b="1" dirty="0">
                <a:ea typeface="华文新魏" pitchFamily="2" charset="-122"/>
              </a:rPr>
              <a:t>DWDM</a:t>
            </a:r>
            <a:r>
              <a:rPr lang="zh-CN" altLang="zh-CN" sz="2400" b="1" dirty="0">
                <a:ea typeface="华文新魏" pitchFamily="2" charset="-122"/>
              </a:rPr>
              <a:t>等成熟的光通信技术交叉融合、优势互补，以提升</a:t>
            </a:r>
            <a:r>
              <a:rPr lang="en-US" altLang="zh-CN" sz="2400" b="1" dirty="0">
                <a:ea typeface="华文新魏" pitchFamily="2" charset="-122"/>
              </a:rPr>
              <a:t>Ethernet</a:t>
            </a:r>
            <a:r>
              <a:rPr lang="zh-CN" altLang="zh-CN" sz="2400" b="1" dirty="0">
                <a:ea typeface="华文新魏" pitchFamily="2" charset="-122"/>
              </a:rPr>
              <a:t>技术的服务质量</a:t>
            </a:r>
            <a:r>
              <a:rPr lang="en-US" altLang="zh-CN" sz="2400" b="1" dirty="0" err="1">
                <a:ea typeface="华文新魏" pitchFamily="2" charset="-122"/>
              </a:rPr>
              <a:t>QoS</a:t>
            </a:r>
            <a:r>
              <a:rPr lang="zh-CN" altLang="zh-CN" sz="2400" b="1" dirty="0">
                <a:ea typeface="华文新魏" pitchFamily="2" charset="-122"/>
              </a:rPr>
              <a:t>、网络安全性与系统可靠性，使得光以太网成为能够满足电信级服务要求的网络技术。</a:t>
            </a:r>
            <a:endParaRPr lang="en-US" altLang="zh-CN" sz="2400" b="1" dirty="0">
              <a:ea typeface="华文新魏" pitchFamily="2" charset="-122"/>
            </a:endParaRPr>
          </a:p>
          <a:p>
            <a:pPr eaLnBrk="1" hangingPunct="1">
              <a:defRPr/>
            </a:pPr>
            <a:r>
              <a:rPr lang="zh-CN" altLang="zh-CN" sz="2400" b="1" dirty="0">
                <a:ea typeface="华文新魏" pitchFamily="2" charset="-122"/>
              </a:rPr>
              <a:t>利用光纤的巨大带宽资源与成熟、广泛应用的</a:t>
            </a:r>
            <a:r>
              <a:rPr lang="en-US" altLang="zh-CN" sz="2400" b="1" dirty="0">
                <a:ea typeface="华文新魏" pitchFamily="2" charset="-122"/>
              </a:rPr>
              <a:t>Ethernet</a:t>
            </a:r>
            <a:r>
              <a:rPr lang="zh-CN" altLang="zh-CN" sz="2400" b="1" dirty="0">
                <a:ea typeface="华文新魏" pitchFamily="2" charset="-122"/>
              </a:rPr>
              <a:t>技术，为网络运营商建造新一代的宽带城域网提供技术支持。</a:t>
            </a:r>
            <a:endParaRPr lang="zh-CN" altLang="en-US" sz="2400" b="1" u="sng" dirty="0">
              <a:ea typeface="华文新魏" pitchFamily="2" charset="-122"/>
            </a:endParaRPr>
          </a:p>
        </p:txBody>
      </p:sp>
      <p:sp>
        <p:nvSpPr>
          <p:cNvPr id="52228"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5C97EDB-59A4-4E4F-9F29-2881808E99C8}" type="slidenum">
              <a:rPr lang="zh-CN" altLang="en-US">
                <a:solidFill>
                  <a:srgbClr val="000000"/>
                </a:solidFill>
              </a:rPr>
              <a:pPr>
                <a:defRPr/>
              </a:pPr>
              <a:t>87</a:t>
            </a:fld>
            <a:endParaRPr lang="en-US" altLang="zh-CN">
              <a:solidFill>
                <a:srgbClr val="00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404664"/>
            <a:ext cx="7772400" cy="4827587"/>
          </a:xfrm>
        </p:spPr>
        <p:txBody>
          <a:bodyPr/>
          <a:lstStyle/>
          <a:p>
            <a:pPr eaLnBrk="1" hangingPunct="1">
              <a:buFontTx/>
              <a:buNone/>
              <a:defRPr/>
            </a:pPr>
            <a:r>
              <a:rPr lang="zh-CN" altLang="zh-CN" sz="2800" b="1" u="sng" dirty="0">
                <a:solidFill>
                  <a:schemeClr val="accent6"/>
                </a:solidFill>
                <a:ea typeface="华文新魏" pitchFamily="2" charset="-122"/>
              </a:rPr>
              <a:t>城域以太网的基本概念</a:t>
            </a:r>
            <a:endParaRPr lang="en-US" altLang="zh-CN" sz="2800" b="1" u="sng" dirty="0">
              <a:solidFill>
                <a:schemeClr val="accent6"/>
              </a:solidFill>
              <a:ea typeface="华文新魏" pitchFamily="2" charset="-122"/>
            </a:endParaRPr>
          </a:p>
          <a:p>
            <a:pPr eaLnBrk="1" hangingPunct="1">
              <a:buFontTx/>
              <a:buNone/>
              <a:defRPr/>
            </a:pPr>
            <a:endParaRPr lang="en-US" altLang="zh-CN" sz="800" b="1" u="sng" dirty="0">
              <a:solidFill>
                <a:schemeClr val="accent6"/>
              </a:solidFill>
              <a:ea typeface="华文新魏" pitchFamily="2" charset="-122"/>
            </a:endParaRPr>
          </a:p>
          <a:p>
            <a:pPr eaLnBrk="1" hangingPunct="1">
              <a:defRPr/>
            </a:pPr>
            <a:r>
              <a:rPr lang="zh-CN" altLang="zh-CN" sz="2400" b="1" dirty="0">
                <a:ea typeface="华文新魏" pitchFamily="2" charset="-122"/>
              </a:rPr>
              <a:t>宽带城域网选择网络方案的三大驱动因素是成本、可扩展性和易用性的话，那么选择</a:t>
            </a:r>
            <a:r>
              <a:rPr lang="en-US" altLang="zh-CN" sz="2400" b="1" dirty="0">
                <a:ea typeface="华文新魏" pitchFamily="2" charset="-122"/>
              </a:rPr>
              <a:t>Ethernet</a:t>
            </a:r>
            <a:r>
              <a:rPr lang="zh-CN" altLang="zh-CN" sz="2400" b="1" dirty="0">
                <a:ea typeface="华文新魏" pitchFamily="2" charset="-122"/>
              </a:rPr>
              <a:t>技术作为下一代构建宽带城域网的主要技术是非常恰当的。</a:t>
            </a:r>
            <a:endParaRPr lang="en-US" altLang="zh-CN" sz="2400" b="1" dirty="0">
              <a:ea typeface="华文新魏" pitchFamily="2" charset="-122"/>
            </a:endParaRPr>
          </a:p>
          <a:p>
            <a:pPr eaLnBrk="1" hangingPunct="1">
              <a:defRPr/>
            </a:pPr>
            <a:endParaRPr lang="en-US" altLang="zh-CN" sz="800" b="1" dirty="0">
              <a:ea typeface="华文新魏" pitchFamily="2" charset="-122"/>
            </a:endParaRPr>
          </a:p>
          <a:p>
            <a:pPr eaLnBrk="1" hangingPunct="1">
              <a:defRPr/>
            </a:pPr>
            <a:r>
              <a:rPr lang="en-US" altLang="zh-CN" sz="2400" b="1" dirty="0">
                <a:ea typeface="华文新魏" pitchFamily="2" charset="-122"/>
              </a:rPr>
              <a:t>Ethernet</a:t>
            </a:r>
            <a:r>
              <a:rPr lang="zh-CN" altLang="zh-CN" sz="2400" b="1" dirty="0">
                <a:ea typeface="华文新魏" pitchFamily="2" charset="-122"/>
              </a:rPr>
              <a:t>具有良好的扩展性，能够容易地实现从</a:t>
            </a:r>
            <a:r>
              <a:rPr lang="en-US" altLang="zh-CN" sz="2400" b="1" dirty="0">
                <a:ea typeface="华文新魏" pitchFamily="2" charset="-122"/>
              </a:rPr>
              <a:t>10Mbps</a:t>
            </a:r>
            <a:r>
              <a:rPr lang="zh-CN" altLang="zh-CN" sz="2400" b="1" dirty="0">
                <a:ea typeface="华文新魏" pitchFamily="2" charset="-122"/>
              </a:rPr>
              <a:t>到</a:t>
            </a:r>
            <a:r>
              <a:rPr lang="en-US" altLang="zh-CN" sz="2400" b="1" dirty="0">
                <a:ea typeface="华文新魏" pitchFamily="2" charset="-122"/>
              </a:rPr>
              <a:t>100Gbps</a:t>
            </a:r>
            <a:r>
              <a:rPr lang="zh-CN" altLang="zh-CN" sz="2400" b="1" dirty="0">
                <a:ea typeface="华文新魏" pitchFamily="2" charset="-122"/>
              </a:rPr>
              <a:t>的平滑升级，并且能够覆盖从几十米到</a:t>
            </a:r>
            <a:r>
              <a:rPr lang="en-US" altLang="zh-CN" sz="2400" b="1" dirty="0">
                <a:ea typeface="华文新魏" pitchFamily="2" charset="-122"/>
              </a:rPr>
              <a:t>100</a:t>
            </a:r>
            <a:r>
              <a:rPr lang="zh-CN" altLang="zh-CN" sz="2400" b="1" dirty="0">
                <a:ea typeface="华文新魏" pitchFamily="2" charset="-122"/>
              </a:rPr>
              <a:t>公里的范围。</a:t>
            </a:r>
            <a:endParaRPr lang="en-US" altLang="zh-CN" sz="2400" b="1" dirty="0">
              <a:ea typeface="华文新魏" pitchFamily="2" charset="-122"/>
            </a:endParaRPr>
          </a:p>
          <a:p>
            <a:pPr eaLnBrk="1" hangingPunct="1">
              <a:defRPr/>
            </a:pPr>
            <a:endParaRPr lang="en-US" altLang="zh-CN" sz="800" b="1" dirty="0">
              <a:ea typeface="华文新魏" pitchFamily="2" charset="-122"/>
            </a:endParaRPr>
          </a:p>
          <a:p>
            <a:pPr eaLnBrk="1" hangingPunct="1">
              <a:defRPr/>
            </a:pPr>
            <a:r>
              <a:rPr lang="zh-CN" altLang="zh-CN" sz="2400" b="1" dirty="0">
                <a:ea typeface="华文新魏" pitchFamily="2" charset="-122"/>
              </a:rPr>
              <a:t>研究可运营的光以太网已经不是单一的技术研究，而是提出了城域以太网的解决方案。光以太网、城域以太网的发展将从根本上改变网络运营商规划、建设、管理思想。</a:t>
            </a:r>
            <a:endParaRPr lang="zh-CN" altLang="en-US" sz="2400" b="1" u="sng" dirty="0">
              <a:ea typeface="华文新魏" pitchFamily="2" charset="-122"/>
            </a:endParaRPr>
          </a:p>
        </p:txBody>
      </p:sp>
      <p:sp>
        <p:nvSpPr>
          <p:cNvPr id="53252"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5BCDCF8C-2F92-4017-805E-405FEE4A940E}" type="slidenum">
              <a:rPr lang="zh-CN" altLang="en-US">
                <a:solidFill>
                  <a:srgbClr val="000000"/>
                </a:solidFill>
              </a:rPr>
              <a:pPr>
                <a:defRPr/>
              </a:pPr>
              <a:t>88</a:t>
            </a:fld>
            <a:endParaRPr lang="en-US" altLang="zh-CN">
              <a:solidFill>
                <a:srgbClr val="00000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5"/>
          <p:cNvSpPr>
            <a:spLocks noGrp="1"/>
          </p:cNvSpPr>
          <p:nvPr>
            <p:ph type="title"/>
          </p:nvPr>
        </p:nvSpPr>
        <p:spPr>
          <a:xfrm>
            <a:off x="395536" y="0"/>
            <a:ext cx="7772400" cy="1090613"/>
          </a:xfrm>
        </p:spPr>
        <p:txBody>
          <a:bodyPr/>
          <a:lstStyle/>
          <a:p>
            <a:pPr algn="l" eaLnBrk="1" hangingPunct="1"/>
            <a:r>
              <a:rPr lang="en-US" altLang="zh-CN" sz="3600" u="sng" dirty="0"/>
              <a:t>4.7  </a:t>
            </a:r>
            <a:r>
              <a:rPr lang="zh-CN" altLang="zh-CN" sz="3600" u="sng" dirty="0">
                <a:latin typeface="华文新魏" pitchFamily="2" charset="-122"/>
                <a:ea typeface="华文新魏" pitchFamily="2" charset="-122"/>
              </a:rPr>
              <a:t>无线局域网</a:t>
            </a:r>
            <a:endParaRPr lang="zh-CN" altLang="en-US" sz="3600" u="sng" dirty="0">
              <a:latin typeface="华文新魏" pitchFamily="2" charset="-122"/>
              <a:ea typeface="华文新魏" pitchFamily="2" charset="-122"/>
            </a:endParaRPr>
          </a:p>
        </p:txBody>
      </p:sp>
      <p:sp>
        <p:nvSpPr>
          <p:cNvPr id="17" name="内容占位符 16"/>
          <p:cNvSpPr>
            <a:spLocks noGrp="1"/>
          </p:cNvSpPr>
          <p:nvPr>
            <p:ph idx="1"/>
          </p:nvPr>
        </p:nvSpPr>
        <p:spPr>
          <a:xfrm>
            <a:off x="683568" y="1052736"/>
            <a:ext cx="7772400" cy="4968552"/>
          </a:xfrm>
        </p:spPr>
        <p:txBody>
          <a:bodyPr/>
          <a:lstStyle/>
          <a:p>
            <a:pPr eaLnBrk="1" hangingPunct="1">
              <a:buFontTx/>
              <a:buNone/>
              <a:defRPr/>
            </a:pPr>
            <a:r>
              <a:rPr lang="en-US" altLang="zh-CN" sz="2800" u="sng" dirty="0">
                <a:solidFill>
                  <a:schemeClr val="accent6"/>
                </a:solidFill>
                <a:ea typeface="华文新魏" pitchFamily="2" charset="-122"/>
              </a:rPr>
              <a:t>4</a:t>
            </a:r>
            <a:r>
              <a:rPr lang="en-US" altLang="zh-CN" sz="2800" b="1" u="sng" dirty="0">
                <a:solidFill>
                  <a:schemeClr val="accent6"/>
                </a:solidFill>
                <a:ea typeface="华文新魏" pitchFamily="2" charset="-122"/>
              </a:rPr>
              <a:t>.7.1  </a:t>
            </a:r>
            <a:r>
              <a:rPr lang="zh-CN" altLang="zh-CN" sz="2800" b="1" u="sng" dirty="0">
                <a:solidFill>
                  <a:schemeClr val="accent6"/>
                </a:solidFill>
                <a:ea typeface="华文新魏" pitchFamily="2" charset="-122"/>
              </a:rPr>
              <a:t>无线局域网发展背景</a:t>
            </a:r>
            <a:endParaRPr lang="en-US" altLang="zh-CN" sz="2800" b="1" u="sng" dirty="0">
              <a:solidFill>
                <a:schemeClr val="accent6"/>
              </a:solidFill>
              <a:ea typeface="华文新魏" pitchFamily="2" charset="-122"/>
            </a:endParaRPr>
          </a:p>
          <a:p>
            <a:pPr eaLnBrk="1" hangingPunct="1">
              <a:buFontTx/>
              <a:buNone/>
              <a:defRPr/>
            </a:pPr>
            <a:endParaRPr lang="en-US" altLang="zh-CN" sz="800" b="1" u="sng" dirty="0">
              <a:solidFill>
                <a:schemeClr val="accent6"/>
              </a:solidFill>
              <a:ea typeface="华文新魏" pitchFamily="2" charset="-122"/>
            </a:endParaRPr>
          </a:p>
          <a:p>
            <a:pPr eaLnBrk="1" hangingPunct="1">
              <a:defRPr/>
            </a:pPr>
            <a:r>
              <a:rPr lang="zh-CN" altLang="zh-CN" sz="2400" b="1" dirty="0">
                <a:ea typeface="华文新魏" pitchFamily="2" charset="-122"/>
              </a:rPr>
              <a:t>无线局域网（</a:t>
            </a:r>
            <a:r>
              <a:rPr lang="en-US" altLang="zh-CN" sz="2400" b="1" dirty="0">
                <a:ea typeface="华文新魏" pitchFamily="2" charset="-122"/>
              </a:rPr>
              <a:t>WLAN</a:t>
            </a:r>
            <a:r>
              <a:rPr lang="zh-CN" altLang="zh-CN" sz="2400" b="1" dirty="0">
                <a:ea typeface="华文新魏" pitchFamily="2" charset="-122"/>
              </a:rPr>
              <a:t>）不仅能够作为独立的一种移动通信网络来使用，而且可以作为传统局域网的补充。</a:t>
            </a:r>
            <a:endParaRPr lang="en-US" altLang="zh-CN" sz="2400" b="1" dirty="0">
              <a:ea typeface="华文新魏" pitchFamily="2" charset="-122"/>
            </a:endParaRPr>
          </a:p>
          <a:p>
            <a:pPr>
              <a:defRPr/>
            </a:pPr>
            <a:r>
              <a:rPr lang="zh-CN" altLang="zh-CN" sz="2400" b="1" dirty="0">
                <a:ea typeface="华文新魏" pitchFamily="2" charset="-122"/>
              </a:rPr>
              <a:t>无线局域网以微波、激光与红外线等无线电波作为传输介质，来全部或部分取代传统局域网中的双绞线与光纤。</a:t>
            </a:r>
            <a:endParaRPr lang="en-US" altLang="zh-CN" sz="2400" b="1" dirty="0">
              <a:ea typeface="华文新魏" pitchFamily="2" charset="-122"/>
            </a:endParaRPr>
          </a:p>
          <a:p>
            <a:pPr>
              <a:defRPr/>
            </a:pPr>
            <a:r>
              <a:rPr lang="zh-CN" altLang="zh-CN" sz="2400" b="1" dirty="0">
                <a:ea typeface="华文新魏" pitchFamily="2" charset="-122"/>
              </a:rPr>
              <a:t>无线局域网不仅能够满足移动和特殊应用领域网络的要求，还能覆盖有线局域网难以布线的位置。</a:t>
            </a:r>
          </a:p>
          <a:p>
            <a:pPr>
              <a:defRPr/>
            </a:pPr>
            <a:r>
              <a:rPr lang="zh-CN" altLang="zh-CN" sz="2400" b="1" dirty="0">
                <a:ea typeface="华文新魏" pitchFamily="2" charset="-122"/>
              </a:rPr>
              <a:t>无线局域网的发展速度</a:t>
            </a:r>
            <a:r>
              <a:rPr lang="zh-CN" altLang="en-US" sz="2400" b="1" dirty="0">
                <a:ea typeface="华文新魏" pitchFamily="2" charset="-122"/>
              </a:rPr>
              <a:t>很</a:t>
            </a:r>
            <a:r>
              <a:rPr lang="zh-CN" altLang="zh-CN" sz="2400" b="1" dirty="0">
                <a:ea typeface="华文新魏" pitchFamily="2" charset="-122"/>
              </a:rPr>
              <a:t>快。目前，支持</a:t>
            </a:r>
            <a:r>
              <a:rPr lang="en-US" altLang="zh-CN" sz="2400" b="1" dirty="0">
                <a:ea typeface="华文新魏" pitchFamily="2" charset="-122"/>
              </a:rPr>
              <a:t>2Mbps</a:t>
            </a:r>
            <a:r>
              <a:rPr lang="zh-CN" altLang="zh-CN" sz="2400" b="1" dirty="0">
                <a:ea typeface="华文新魏" pitchFamily="2" charset="-122"/>
              </a:rPr>
              <a:t>传输速率的系统已经成熟，而速率为</a:t>
            </a:r>
            <a:r>
              <a:rPr lang="en-US" altLang="zh-CN" sz="2400" b="1" dirty="0">
                <a:ea typeface="华文新魏" pitchFamily="2" charset="-122"/>
              </a:rPr>
              <a:t>40Mbps</a:t>
            </a:r>
            <a:r>
              <a:rPr lang="zh-CN" altLang="zh-CN" sz="2400" b="1" dirty="0">
                <a:ea typeface="华文新魏" pitchFamily="2" charset="-122"/>
              </a:rPr>
              <a:t>～</a:t>
            </a:r>
            <a:r>
              <a:rPr lang="en-US" altLang="zh-CN" sz="2400" b="1" dirty="0">
                <a:ea typeface="华文新魏" pitchFamily="2" charset="-122"/>
              </a:rPr>
              <a:t>80Mbps</a:t>
            </a:r>
            <a:r>
              <a:rPr lang="zh-CN" altLang="zh-CN" sz="2400" b="1" dirty="0">
                <a:ea typeface="华文新魏" pitchFamily="2" charset="-122"/>
              </a:rPr>
              <a:t>的系统正在研究中。</a:t>
            </a:r>
            <a:endParaRPr lang="zh-CN" altLang="en-US" sz="2400" b="1" u="sng" dirty="0">
              <a:ea typeface="华文新魏" pitchFamily="2" charset="-122"/>
            </a:endParaRPr>
          </a:p>
        </p:txBody>
      </p:sp>
      <p:sp>
        <p:nvSpPr>
          <p:cNvPr id="6963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a:xfrm>
            <a:off x="7020272" y="6400800"/>
            <a:ext cx="1905000" cy="457200"/>
          </a:xfrm>
        </p:spPr>
        <p:txBody>
          <a:bodyPr/>
          <a:lstStyle/>
          <a:p>
            <a:pPr>
              <a:defRPr/>
            </a:pPr>
            <a:fld id="{505077FC-BA69-4851-BC4C-A95655C3C795}" type="slidenum">
              <a:rPr lang="zh-CN" altLang="en-US">
                <a:solidFill>
                  <a:srgbClr val="000000"/>
                </a:solidFill>
              </a:rPr>
              <a:pPr>
                <a:defRPr/>
              </a:pPr>
              <a:t>89</a:t>
            </a:fld>
            <a:endParaRPr lang="en-US" altLang="zh-CN" dirty="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3568" y="476672"/>
            <a:ext cx="7772400" cy="4538662"/>
          </a:xfrm>
        </p:spPr>
        <p:txBody>
          <a:bodyPr/>
          <a:lstStyle/>
          <a:p>
            <a:pPr eaLnBrk="1" hangingPunct="1">
              <a:buFontTx/>
              <a:buNone/>
              <a:defRPr/>
            </a:pPr>
            <a:r>
              <a:rPr lang="zh-CN" altLang="zh-CN" sz="3200" b="1" u="sng" dirty="0">
                <a:solidFill>
                  <a:schemeClr val="accent6"/>
                </a:solidFill>
                <a:latin typeface="华文新魏" pitchFamily="2" charset="-122"/>
                <a:ea typeface="华文新魏" pitchFamily="2" charset="-122"/>
              </a:rPr>
              <a:t>令牌环局域网的特点</a:t>
            </a:r>
            <a:endParaRPr lang="zh-CN" altLang="en-US" sz="3200" b="1" u="sng" dirty="0">
              <a:solidFill>
                <a:schemeClr val="accent6"/>
              </a:solidFill>
              <a:latin typeface="华文新魏" pitchFamily="2" charset="-122"/>
              <a:ea typeface="华文新魏" pitchFamily="2" charset="-122"/>
            </a:endParaRPr>
          </a:p>
        </p:txBody>
      </p:sp>
      <p:sp>
        <p:nvSpPr>
          <p:cNvPr id="18436"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B2DB266-1AB1-4D71-A640-50F0B98DD5A0}" type="slidenum">
              <a:rPr lang="zh-CN" altLang="en-US">
                <a:solidFill>
                  <a:srgbClr val="000000"/>
                </a:solidFill>
              </a:rPr>
              <a:pPr>
                <a:defRPr/>
              </a:pPr>
              <a:t>9</a:t>
            </a:fld>
            <a:endParaRPr lang="en-US" altLang="zh-CN">
              <a:solidFill>
                <a:srgbClr val="000000"/>
              </a:solidFill>
            </a:endParaRPr>
          </a:p>
        </p:txBody>
      </p:sp>
      <p:pic>
        <p:nvPicPr>
          <p:cNvPr id="62465" name="Picture 1"/>
          <p:cNvPicPr>
            <a:picLocks noChangeAspect="1" noChangeArrowheads="1"/>
          </p:cNvPicPr>
          <p:nvPr/>
        </p:nvPicPr>
        <p:blipFill>
          <a:blip r:embed="rId2" cstate="print"/>
          <a:srcRect/>
          <a:stretch>
            <a:fillRect/>
          </a:stretch>
        </p:blipFill>
        <p:spPr bwMode="auto">
          <a:xfrm>
            <a:off x="827584" y="1340768"/>
            <a:ext cx="7416800" cy="40195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476672"/>
            <a:ext cx="8136904" cy="5043487"/>
          </a:xfrm>
        </p:spPr>
        <p:txBody>
          <a:bodyPr/>
          <a:lstStyle/>
          <a:p>
            <a:pPr eaLnBrk="1" hangingPunct="1">
              <a:buFontTx/>
              <a:buNone/>
              <a:defRPr/>
            </a:pPr>
            <a:r>
              <a:rPr lang="zh-CN" altLang="zh-CN" sz="2800" b="1" u="sng" dirty="0">
                <a:solidFill>
                  <a:schemeClr val="accent6"/>
                </a:solidFill>
                <a:ea typeface="华文新魏" pitchFamily="2" charset="-122"/>
              </a:rPr>
              <a:t>无线局域网</a:t>
            </a:r>
            <a:r>
              <a:rPr lang="en-US" altLang="zh-CN" sz="2800" b="1" u="sng" dirty="0">
                <a:solidFill>
                  <a:schemeClr val="accent6"/>
                </a:solidFill>
                <a:ea typeface="华文新魏" pitchFamily="2" charset="-122"/>
              </a:rPr>
              <a:t>802.11</a:t>
            </a:r>
            <a:r>
              <a:rPr lang="zh-CN" altLang="zh-CN" sz="2800" b="1" u="sng" dirty="0">
                <a:solidFill>
                  <a:schemeClr val="accent6"/>
                </a:solidFill>
                <a:ea typeface="华文新魏" pitchFamily="2" charset="-122"/>
              </a:rPr>
              <a:t>协议发展过程</a:t>
            </a:r>
            <a:endParaRPr lang="en-US" altLang="zh-CN" sz="2800" b="1" u="sng" dirty="0">
              <a:solidFill>
                <a:schemeClr val="accent6"/>
              </a:solidFill>
              <a:ea typeface="华文新魏" pitchFamily="2" charset="-122"/>
            </a:endParaRPr>
          </a:p>
          <a:p>
            <a:pPr eaLnBrk="1" hangingPunct="1">
              <a:buFontTx/>
              <a:buNone/>
              <a:defRPr/>
            </a:pPr>
            <a:endParaRPr lang="en-US" altLang="zh-CN" sz="800" b="1" dirty="0">
              <a:solidFill>
                <a:schemeClr val="accent6"/>
              </a:solidFill>
              <a:ea typeface="华文新魏" pitchFamily="2" charset="-122"/>
            </a:endParaRPr>
          </a:p>
          <a:p>
            <a:pPr>
              <a:defRPr/>
            </a:pPr>
            <a:r>
              <a:rPr lang="en-US" altLang="zh-CN" sz="2400" b="1" dirty="0">
                <a:ea typeface="华文新魏" pitchFamily="2" charset="-122"/>
              </a:rPr>
              <a:t>1997</a:t>
            </a:r>
            <a:r>
              <a:rPr lang="zh-CN" altLang="zh-CN" sz="2400" b="1" dirty="0">
                <a:ea typeface="华文新魏" pitchFamily="2" charset="-122"/>
              </a:rPr>
              <a:t>年形成了第一个无线局域网的标准</a:t>
            </a:r>
            <a:r>
              <a:rPr lang="en-US" altLang="zh-CN" sz="2400" b="1" dirty="0">
                <a:ea typeface="华文新魏" pitchFamily="2" charset="-122"/>
              </a:rPr>
              <a:t>802.11</a:t>
            </a:r>
            <a:r>
              <a:rPr lang="zh-CN" altLang="zh-CN" sz="2400" b="1" dirty="0">
                <a:ea typeface="华文新魏" pitchFamily="2" charset="-122"/>
              </a:rPr>
              <a:t>。</a:t>
            </a:r>
            <a:endParaRPr lang="en-US" altLang="zh-CN" sz="2400" b="1" dirty="0">
              <a:ea typeface="华文新魏" pitchFamily="2" charset="-122"/>
            </a:endParaRPr>
          </a:p>
          <a:p>
            <a:pPr>
              <a:defRPr/>
            </a:pPr>
            <a:r>
              <a:rPr lang="en-US" altLang="zh-CN" sz="2400" b="1" dirty="0">
                <a:ea typeface="华文新魏" pitchFamily="2" charset="-122"/>
              </a:rPr>
              <a:t>802.11</a:t>
            </a:r>
            <a:r>
              <a:rPr lang="zh-CN" altLang="zh-CN" sz="2400" b="1" dirty="0">
                <a:ea typeface="华文新魏" pitchFamily="2" charset="-122"/>
              </a:rPr>
              <a:t>定义了使用红外、跳频扩频与直接序列扩频技术，传输速率为</a:t>
            </a:r>
            <a:r>
              <a:rPr lang="en-US" altLang="zh-CN" sz="2400" b="1" dirty="0">
                <a:ea typeface="华文新魏" pitchFamily="2" charset="-122"/>
              </a:rPr>
              <a:t>1Mbps</a:t>
            </a:r>
            <a:r>
              <a:rPr lang="zh-CN" altLang="zh-CN" sz="2400" b="1" dirty="0">
                <a:ea typeface="华文新魏" pitchFamily="2" charset="-122"/>
              </a:rPr>
              <a:t>或</a:t>
            </a:r>
            <a:r>
              <a:rPr lang="en-US" altLang="zh-CN" sz="2400" b="1" dirty="0">
                <a:ea typeface="华文新魏" pitchFamily="2" charset="-122"/>
              </a:rPr>
              <a:t>2Mbps</a:t>
            </a:r>
            <a:r>
              <a:rPr lang="zh-CN" altLang="zh-CN" sz="2400" b="1" dirty="0">
                <a:ea typeface="华文新魏" pitchFamily="2" charset="-122"/>
              </a:rPr>
              <a:t>的无线局域网标准。</a:t>
            </a:r>
            <a:endParaRPr lang="en-US" altLang="zh-CN" sz="2400" b="1" dirty="0">
              <a:ea typeface="华文新魏" pitchFamily="2" charset="-122"/>
            </a:endParaRPr>
          </a:p>
          <a:p>
            <a:pPr>
              <a:defRPr/>
            </a:pPr>
            <a:r>
              <a:rPr lang="en-US" altLang="zh-CN" sz="2400" b="1" dirty="0">
                <a:ea typeface="华文新魏" pitchFamily="2" charset="-122"/>
              </a:rPr>
              <a:t>802.11b</a:t>
            </a:r>
            <a:r>
              <a:rPr lang="zh-CN" altLang="zh-CN" sz="2400" b="1" dirty="0">
                <a:ea typeface="华文新魏" pitchFamily="2" charset="-122"/>
              </a:rPr>
              <a:t>定义了使用跳频扩频技术，传输速率为</a:t>
            </a:r>
            <a:r>
              <a:rPr lang="en-US" altLang="zh-CN" sz="2400" b="1" dirty="0">
                <a:ea typeface="华文新魏" pitchFamily="2" charset="-122"/>
              </a:rPr>
              <a:t>1</a:t>
            </a:r>
            <a:r>
              <a:rPr lang="zh-CN" altLang="zh-CN" sz="2400" b="1" dirty="0">
                <a:ea typeface="华文新魏" pitchFamily="2" charset="-122"/>
              </a:rPr>
              <a:t>、</a:t>
            </a:r>
            <a:r>
              <a:rPr lang="en-US" altLang="zh-CN" sz="2400" b="1" dirty="0">
                <a:ea typeface="华文新魏" pitchFamily="2" charset="-122"/>
              </a:rPr>
              <a:t>2</a:t>
            </a:r>
            <a:r>
              <a:rPr lang="zh-CN" altLang="zh-CN" sz="2400" b="1" dirty="0">
                <a:ea typeface="华文新魏" pitchFamily="2" charset="-122"/>
              </a:rPr>
              <a:t>、</a:t>
            </a:r>
            <a:r>
              <a:rPr lang="en-US" altLang="zh-CN" sz="2400" b="1" dirty="0">
                <a:ea typeface="华文新魏" pitchFamily="2" charset="-122"/>
              </a:rPr>
              <a:t>5.5</a:t>
            </a:r>
            <a:r>
              <a:rPr lang="zh-CN" altLang="zh-CN" sz="2400" b="1" dirty="0">
                <a:ea typeface="华文新魏" pitchFamily="2" charset="-122"/>
              </a:rPr>
              <a:t>与</a:t>
            </a:r>
            <a:r>
              <a:rPr lang="en-US" altLang="zh-CN" sz="2400" b="1" dirty="0">
                <a:ea typeface="华文新魏" pitchFamily="2" charset="-122"/>
              </a:rPr>
              <a:t>11Mbps</a:t>
            </a:r>
            <a:r>
              <a:rPr lang="zh-CN" altLang="zh-CN" sz="2400" b="1" dirty="0">
                <a:ea typeface="华文新魏" pitchFamily="2" charset="-122"/>
              </a:rPr>
              <a:t>的无线局域网标准。</a:t>
            </a:r>
            <a:endParaRPr lang="en-US" altLang="zh-CN" sz="2400" b="1" dirty="0">
              <a:ea typeface="华文新魏" pitchFamily="2" charset="-122"/>
            </a:endParaRPr>
          </a:p>
          <a:p>
            <a:pPr>
              <a:defRPr/>
            </a:pPr>
            <a:r>
              <a:rPr lang="en-US" altLang="zh-CN" sz="2400" b="1" dirty="0">
                <a:ea typeface="华文新魏" pitchFamily="2" charset="-122"/>
              </a:rPr>
              <a:t>802.11a</a:t>
            </a:r>
            <a:r>
              <a:rPr lang="zh-CN" altLang="zh-CN" sz="2400" b="1" dirty="0">
                <a:ea typeface="华文新魏" pitchFamily="2" charset="-122"/>
              </a:rPr>
              <a:t>将传输速率提高到</a:t>
            </a:r>
            <a:r>
              <a:rPr lang="en-US" altLang="zh-CN" sz="2400" b="1" dirty="0">
                <a:ea typeface="华文新魏" pitchFamily="2" charset="-122"/>
              </a:rPr>
              <a:t>54Mbps</a:t>
            </a:r>
            <a:r>
              <a:rPr lang="zh-CN" altLang="zh-CN" sz="2400" b="1" dirty="0">
                <a:ea typeface="华文新魏" pitchFamily="2" charset="-122"/>
              </a:rPr>
              <a:t>。</a:t>
            </a:r>
          </a:p>
          <a:p>
            <a:pPr>
              <a:defRPr/>
            </a:pPr>
            <a:r>
              <a:rPr lang="zh-CN" altLang="zh-CN" sz="2400" b="1" dirty="0">
                <a:ea typeface="华文新魏" pitchFamily="2" charset="-122"/>
              </a:rPr>
              <a:t>目前</a:t>
            </a:r>
            <a:r>
              <a:rPr lang="en-US" altLang="zh-CN" sz="2400" b="1" dirty="0">
                <a:ea typeface="华文新魏" pitchFamily="2" charset="-122"/>
              </a:rPr>
              <a:t>802.11</a:t>
            </a:r>
            <a:r>
              <a:rPr lang="zh-CN" altLang="zh-CN" sz="2400" b="1" dirty="0">
                <a:ea typeface="华文新魏" pitchFamily="2" charset="-122"/>
              </a:rPr>
              <a:t>标准已经从</a:t>
            </a:r>
            <a:r>
              <a:rPr lang="en-US" altLang="zh-CN" sz="2400" b="1" dirty="0">
                <a:ea typeface="华文新魏" pitchFamily="2" charset="-122"/>
              </a:rPr>
              <a:t>802.11</a:t>
            </a:r>
            <a:r>
              <a:rPr lang="zh-CN" altLang="zh-CN" sz="2400" b="1" dirty="0">
                <a:ea typeface="华文新魏" pitchFamily="2" charset="-122"/>
              </a:rPr>
              <a:t>、</a:t>
            </a:r>
            <a:r>
              <a:rPr lang="en-US" altLang="zh-CN" sz="2400" b="1" dirty="0">
                <a:ea typeface="华文新魏" pitchFamily="2" charset="-122"/>
              </a:rPr>
              <a:t>802.11a</a:t>
            </a:r>
            <a:r>
              <a:rPr lang="zh-CN" altLang="zh-CN" sz="2400" b="1" dirty="0">
                <a:ea typeface="华文新魏" pitchFamily="2" charset="-122"/>
              </a:rPr>
              <a:t>发展</a:t>
            </a:r>
            <a:r>
              <a:rPr lang="en-US" altLang="zh-CN" sz="2400" b="1" dirty="0">
                <a:ea typeface="华文新魏" pitchFamily="2" charset="-122"/>
              </a:rPr>
              <a:t>802.11j</a:t>
            </a:r>
            <a:r>
              <a:rPr lang="zh-CN" altLang="zh-CN" sz="2400" b="1" dirty="0">
                <a:ea typeface="华文新魏" pitchFamily="2" charset="-122"/>
              </a:rPr>
              <a:t>，对多种频段无线传输技术的物理层、</a:t>
            </a:r>
            <a:r>
              <a:rPr lang="en-US" altLang="zh-CN" sz="2400" b="1" dirty="0">
                <a:ea typeface="华文新魏" pitchFamily="2" charset="-122"/>
              </a:rPr>
              <a:t>MAC</a:t>
            </a:r>
            <a:r>
              <a:rPr lang="zh-CN" altLang="zh-CN" sz="2400" b="1" dirty="0">
                <a:ea typeface="华文新魏" pitchFamily="2" charset="-122"/>
              </a:rPr>
              <a:t>层、无线网桥，以及</a:t>
            </a:r>
            <a:r>
              <a:rPr lang="en-US" altLang="zh-CN" sz="2400" b="1" dirty="0" err="1">
                <a:ea typeface="华文新魏" pitchFamily="2" charset="-122"/>
              </a:rPr>
              <a:t>QoS</a:t>
            </a:r>
            <a:r>
              <a:rPr lang="zh-CN" altLang="zh-CN" sz="2400" b="1" dirty="0">
                <a:ea typeface="华文新魏" pitchFamily="2" charset="-122"/>
              </a:rPr>
              <a:t>管理、安全与身份认证作出了一系列的规定。</a:t>
            </a:r>
          </a:p>
          <a:p>
            <a:pPr eaLnBrk="1" hangingPunct="1">
              <a:buFontTx/>
              <a:buNone/>
              <a:defRPr/>
            </a:pPr>
            <a:endParaRPr lang="zh-CN" altLang="en-US" b="1" u="sng" dirty="0">
              <a:solidFill>
                <a:schemeClr val="accent6"/>
              </a:solidFill>
              <a:ea typeface="华文新魏" pitchFamily="2" charset="-122"/>
            </a:endParaRPr>
          </a:p>
        </p:txBody>
      </p:sp>
      <p:sp>
        <p:nvSpPr>
          <p:cNvPr id="70660" name="页脚占位符 3"/>
          <p:cNvSpPr>
            <a:spLocks noGrp="1"/>
          </p:cNvSpPr>
          <p:nvPr>
            <p:ph type="ftr" sz="quarter" idx="11"/>
          </p:nvPr>
        </p:nvSpPr>
        <p:spPr>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5</a:t>
            </a:r>
            <a:r>
              <a:rPr lang="zh-CN" altLang="en-US" dirty="0">
                <a:solidFill>
                  <a:srgbClr val="3333CC"/>
                </a:solidFill>
              </a:rPr>
              <a:t>章 介质访问控制子层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5C32CB01-B1E4-462F-8405-12DF5C16F9B4}" type="slidenum">
              <a:rPr lang="zh-CN" altLang="en-US">
                <a:solidFill>
                  <a:srgbClr val="000000"/>
                </a:solidFill>
              </a:rPr>
              <a:pPr>
                <a:defRPr/>
              </a:pPr>
              <a:t>90</a:t>
            </a:fld>
            <a:endParaRPr lang="en-US" altLang="zh-CN">
              <a:solidFill>
                <a:srgbClr val="000000"/>
              </a:solidFill>
            </a:endParaRPr>
          </a:p>
        </p:txBody>
      </p:sp>
      <p:pic>
        <p:nvPicPr>
          <p:cNvPr id="6" name="图片 5" descr="IMG_0173.JPG"/>
          <p:cNvPicPr>
            <a:picLocks noChangeAspect="1"/>
          </p:cNvPicPr>
          <p:nvPr/>
        </p:nvPicPr>
        <p:blipFill>
          <a:blip r:embed="rId2" cstate="print">
            <a:lum bright="10000" contrast="30000"/>
          </a:blip>
          <a:srcRect t="34250" b="33200"/>
          <a:stretch>
            <a:fillRect/>
          </a:stretch>
        </p:blipFill>
        <p:spPr>
          <a:xfrm>
            <a:off x="2673145" y="3717032"/>
            <a:ext cx="6470855" cy="28083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116632"/>
            <a:ext cx="8136904" cy="1440160"/>
          </a:xfrm>
        </p:spPr>
        <p:txBody>
          <a:bodyPr/>
          <a:lstStyle/>
          <a:p>
            <a:pPr eaLnBrk="1" hangingPunct="1">
              <a:buFontTx/>
              <a:buNone/>
              <a:defRPr/>
            </a:pPr>
            <a:r>
              <a:rPr lang="en-US" altLang="zh-CN" sz="2800" b="1" u="sng" dirty="0">
                <a:solidFill>
                  <a:schemeClr val="accent6"/>
                </a:solidFill>
                <a:ea typeface="华文新魏" pitchFamily="2" charset="-122"/>
              </a:rPr>
              <a:t>802.11</a:t>
            </a:r>
            <a:r>
              <a:rPr lang="zh-CN" altLang="en-US" sz="2800" b="1" u="sng" dirty="0">
                <a:solidFill>
                  <a:schemeClr val="accent6"/>
                </a:solidFill>
                <a:ea typeface="华文新魏" pitchFamily="2" charset="-122"/>
              </a:rPr>
              <a:t>无线信道划分的基本方法</a:t>
            </a:r>
            <a:endParaRPr lang="en-US" altLang="zh-CN" sz="2800" b="1" u="sng" dirty="0">
              <a:solidFill>
                <a:schemeClr val="accent6"/>
              </a:solidFill>
              <a:ea typeface="华文新魏" pitchFamily="2" charset="-122"/>
            </a:endParaRPr>
          </a:p>
          <a:p>
            <a:pPr eaLnBrk="1" hangingPunct="1">
              <a:buFontTx/>
              <a:buNone/>
              <a:defRPr/>
            </a:pPr>
            <a:endParaRPr lang="en-US" altLang="zh-CN" sz="800" b="1" dirty="0">
              <a:solidFill>
                <a:schemeClr val="accent6"/>
              </a:solidFill>
              <a:ea typeface="华文新魏" pitchFamily="2" charset="-122"/>
            </a:endParaRPr>
          </a:p>
          <a:p>
            <a:pPr eaLnBrk="1" hangingPunct="1">
              <a:defRPr/>
            </a:pPr>
            <a:r>
              <a:rPr lang="en-US" altLang="zh-CN" b="1" dirty="0">
                <a:ea typeface="华文新魏" pitchFamily="2" charset="-122"/>
              </a:rPr>
              <a:t>2.4GHz</a:t>
            </a:r>
            <a:r>
              <a:rPr lang="zh-CN" altLang="en-US" b="1" dirty="0">
                <a:ea typeface="华文新魏" pitchFamily="2" charset="-122"/>
              </a:rPr>
              <a:t>频段的信道划分方法</a:t>
            </a:r>
            <a:endParaRPr lang="en-US" altLang="zh-CN" b="1" dirty="0">
              <a:ea typeface="华文新魏" pitchFamily="2" charset="-122"/>
            </a:endParaRPr>
          </a:p>
          <a:p>
            <a:pPr eaLnBrk="1" hangingPunct="1">
              <a:defRPr/>
            </a:pPr>
            <a:endParaRPr lang="en-US" altLang="zh-CN" dirty="0">
              <a:ea typeface="华文新魏" pitchFamily="2" charset="-122"/>
            </a:endParaRPr>
          </a:p>
          <a:p>
            <a:pPr eaLnBrk="1" hangingPunct="1">
              <a:defRPr/>
            </a:pPr>
            <a:endParaRPr lang="en-US" altLang="zh-CN" b="1" dirty="0">
              <a:ea typeface="华文新魏" pitchFamily="2" charset="-122"/>
            </a:endParaRPr>
          </a:p>
          <a:p>
            <a:pPr eaLnBrk="1" hangingPunct="1">
              <a:defRPr/>
            </a:pPr>
            <a:endParaRPr lang="en-US" altLang="zh-CN" dirty="0">
              <a:ea typeface="华文新魏" pitchFamily="2" charset="-122"/>
            </a:endParaRPr>
          </a:p>
          <a:p>
            <a:pPr eaLnBrk="1" hangingPunct="1">
              <a:defRPr/>
            </a:pPr>
            <a:r>
              <a:rPr lang="en-US" altLang="zh-CN" b="1" dirty="0">
                <a:ea typeface="华文新魏" pitchFamily="2" charset="-122"/>
              </a:rPr>
              <a:t>2.4GHz</a:t>
            </a:r>
            <a:r>
              <a:rPr lang="zh-CN" altLang="en-US" b="1" dirty="0">
                <a:ea typeface="华文新魏" pitchFamily="2" charset="-122"/>
              </a:rPr>
              <a:t>信道复用规划方法</a:t>
            </a:r>
            <a:endParaRPr lang="en-US" altLang="zh-CN" b="1" dirty="0">
              <a:ea typeface="华文新魏" pitchFamily="2" charset="-122"/>
            </a:endParaRPr>
          </a:p>
        </p:txBody>
      </p:sp>
      <p:sp>
        <p:nvSpPr>
          <p:cNvPr id="70660" name="页脚占位符 3"/>
          <p:cNvSpPr>
            <a:spLocks noGrp="1"/>
          </p:cNvSpPr>
          <p:nvPr>
            <p:ph type="ftr" sz="quarter" idx="11"/>
          </p:nvPr>
        </p:nvSpPr>
        <p:spPr>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5</a:t>
            </a:r>
            <a:r>
              <a:rPr lang="zh-CN" altLang="en-US" dirty="0">
                <a:solidFill>
                  <a:srgbClr val="3333CC"/>
                </a:solidFill>
              </a:rPr>
              <a:t>章 介质访问控制子层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5C32CB01-B1E4-462F-8405-12DF5C16F9B4}" type="slidenum">
              <a:rPr lang="zh-CN" altLang="en-US">
                <a:solidFill>
                  <a:srgbClr val="000000"/>
                </a:solidFill>
              </a:rPr>
              <a:pPr>
                <a:defRPr/>
              </a:pPr>
              <a:t>91</a:t>
            </a:fld>
            <a:endParaRPr lang="en-US" altLang="zh-CN">
              <a:solidFill>
                <a:srgbClr val="000000"/>
              </a:solidFill>
            </a:endParaRPr>
          </a:p>
        </p:txBody>
      </p:sp>
      <p:pic>
        <p:nvPicPr>
          <p:cNvPr id="6" name="图片 5" descr="u=3244089191,364630371&amp;fm=27&amp;gp=0.jpg"/>
          <p:cNvPicPr>
            <a:picLocks noChangeAspect="1"/>
          </p:cNvPicPr>
          <p:nvPr/>
        </p:nvPicPr>
        <p:blipFill>
          <a:blip r:embed="rId2" cstate="print"/>
          <a:stretch>
            <a:fillRect/>
          </a:stretch>
        </p:blipFill>
        <p:spPr>
          <a:xfrm>
            <a:off x="827584" y="1340768"/>
            <a:ext cx="8013794" cy="1656184"/>
          </a:xfrm>
          <a:prstGeom prst="rect">
            <a:avLst/>
          </a:prstGeom>
        </p:spPr>
      </p:pic>
      <p:pic>
        <p:nvPicPr>
          <p:cNvPr id="7" name="图片 6" descr="timg (1).jpg"/>
          <p:cNvPicPr>
            <a:picLocks noChangeAspect="1"/>
          </p:cNvPicPr>
          <p:nvPr/>
        </p:nvPicPr>
        <p:blipFill>
          <a:blip r:embed="rId3" cstate="print"/>
          <a:stretch>
            <a:fillRect/>
          </a:stretch>
        </p:blipFill>
        <p:spPr>
          <a:xfrm>
            <a:off x="683568" y="3429000"/>
            <a:ext cx="3528392" cy="3131051"/>
          </a:xfrm>
          <a:prstGeom prst="rect">
            <a:avLst/>
          </a:prstGeom>
        </p:spPr>
      </p:pic>
      <p:pic>
        <p:nvPicPr>
          <p:cNvPr id="8" name="内容占位符 5" descr="IMG_0143.JPG"/>
          <p:cNvPicPr>
            <a:picLocks noChangeAspect="1"/>
          </p:cNvPicPr>
          <p:nvPr/>
        </p:nvPicPr>
        <p:blipFill>
          <a:blip r:embed="rId4" cstate="print">
            <a:lum contrast="20000"/>
          </a:blip>
          <a:srcRect l="10007" t="6359" r="7580" b="34449"/>
          <a:stretch>
            <a:fillRect/>
          </a:stretch>
        </p:blipFill>
        <p:spPr bwMode="auto">
          <a:xfrm>
            <a:off x="4644008" y="2924944"/>
            <a:ext cx="3888432" cy="372376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476672"/>
            <a:ext cx="8136904" cy="5043487"/>
          </a:xfrm>
        </p:spPr>
        <p:txBody>
          <a:bodyPr/>
          <a:lstStyle/>
          <a:p>
            <a:pPr eaLnBrk="1" hangingPunct="1">
              <a:buFontTx/>
              <a:buNone/>
              <a:defRPr/>
            </a:pPr>
            <a:r>
              <a:rPr lang="en-US" altLang="zh-CN" sz="2800" b="1" u="sng" dirty="0">
                <a:solidFill>
                  <a:schemeClr val="accent6"/>
                </a:solidFill>
                <a:ea typeface="华文新魏" pitchFamily="2" charset="-122"/>
              </a:rPr>
              <a:t>802.11</a:t>
            </a:r>
            <a:r>
              <a:rPr lang="zh-CN" altLang="en-US" sz="2800" b="1" u="sng" dirty="0">
                <a:solidFill>
                  <a:schemeClr val="accent6"/>
                </a:solidFill>
                <a:ea typeface="华文新魏" pitchFamily="2" charset="-122"/>
              </a:rPr>
              <a:t>无线信道划分的基本方法</a:t>
            </a:r>
            <a:endParaRPr lang="en-US" altLang="zh-CN" sz="2800" b="1" u="sng" dirty="0">
              <a:solidFill>
                <a:schemeClr val="accent6"/>
              </a:solidFill>
              <a:ea typeface="华文新魏" pitchFamily="2" charset="-122"/>
            </a:endParaRPr>
          </a:p>
          <a:p>
            <a:pPr eaLnBrk="1" hangingPunct="1">
              <a:buFontTx/>
              <a:buNone/>
              <a:defRPr/>
            </a:pPr>
            <a:endParaRPr lang="en-US" altLang="zh-CN" sz="800" b="1" dirty="0">
              <a:solidFill>
                <a:schemeClr val="accent6"/>
              </a:solidFill>
              <a:ea typeface="华文新魏" pitchFamily="2" charset="-122"/>
            </a:endParaRPr>
          </a:p>
          <a:p>
            <a:pPr eaLnBrk="1" hangingPunct="1">
              <a:defRPr/>
            </a:pPr>
            <a:r>
              <a:rPr lang="en-US" altLang="zh-CN" dirty="0">
                <a:ea typeface="华文新魏" pitchFamily="2" charset="-122"/>
              </a:rPr>
              <a:t>5GHz</a:t>
            </a:r>
            <a:r>
              <a:rPr lang="zh-CN" altLang="en-US" dirty="0">
                <a:ea typeface="华文新魏" pitchFamily="2" charset="-122"/>
              </a:rPr>
              <a:t>频段的信道划分方法</a:t>
            </a:r>
            <a:endParaRPr lang="en-US" altLang="zh-CN" dirty="0">
              <a:ea typeface="华文新魏" pitchFamily="2" charset="-122"/>
            </a:endParaRPr>
          </a:p>
          <a:p>
            <a:pPr lvl="1" eaLnBrk="1" hangingPunct="1">
              <a:defRPr/>
            </a:pPr>
            <a:r>
              <a:rPr lang="en-US" altLang="zh-CN" b="1" dirty="0">
                <a:ea typeface="华文新魏" pitchFamily="2" charset="-122"/>
              </a:rPr>
              <a:t>UNII – 1   </a:t>
            </a:r>
            <a:r>
              <a:rPr lang="zh-CN" altLang="en-US" b="1" dirty="0">
                <a:ea typeface="华文新魏" pitchFamily="2" charset="-122"/>
              </a:rPr>
              <a:t>低频段  </a:t>
            </a:r>
            <a:r>
              <a:rPr lang="en-US" altLang="zh-CN" b="1" dirty="0">
                <a:ea typeface="华文新魏" pitchFamily="2" charset="-122"/>
              </a:rPr>
              <a:t>5.15G ~ 5.25G</a:t>
            </a:r>
          </a:p>
          <a:p>
            <a:pPr lvl="1" eaLnBrk="1" hangingPunct="1">
              <a:defRPr/>
            </a:pPr>
            <a:r>
              <a:rPr lang="en-US" altLang="zh-CN" dirty="0">
                <a:ea typeface="华文新魏" pitchFamily="2" charset="-122"/>
              </a:rPr>
              <a:t>UNII – 2   </a:t>
            </a:r>
            <a:r>
              <a:rPr lang="zh-CN" altLang="en-US" dirty="0">
                <a:ea typeface="华文新魏" pitchFamily="2" charset="-122"/>
              </a:rPr>
              <a:t>中频段  </a:t>
            </a:r>
            <a:r>
              <a:rPr lang="en-US" altLang="zh-CN" dirty="0">
                <a:ea typeface="华文新魏" pitchFamily="2" charset="-122"/>
              </a:rPr>
              <a:t>5.25G ~ 5.35G</a:t>
            </a:r>
          </a:p>
          <a:p>
            <a:pPr lvl="1" eaLnBrk="1" hangingPunct="1">
              <a:defRPr/>
            </a:pPr>
            <a:r>
              <a:rPr lang="en-US" altLang="zh-CN" dirty="0">
                <a:ea typeface="华文新魏" pitchFamily="2" charset="-122"/>
              </a:rPr>
              <a:t>UNII – 3   </a:t>
            </a:r>
            <a:r>
              <a:rPr lang="zh-CN" altLang="en-US" dirty="0">
                <a:ea typeface="华文新魏" pitchFamily="2" charset="-122"/>
              </a:rPr>
              <a:t>高频段  </a:t>
            </a:r>
            <a:r>
              <a:rPr lang="en-US" altLang="zh-CN" dirty="0">
                <a:ea typeface="华文新魏" pitchFamily="2" charset="-122"/>
              </a:rPr>
              <a:t>5.725G ~ 5.825G</a:t>
            </a:r>
          </a:p>
        </p:txBody>
      </p:sp>
      <p:sp>
        <p:nvSpPr>
          <p:cNvPr id="70660" name="页脚占位符 3"/>
          <p:cNvSpPr>
            <a:spLocks noGrp="1"/>
          </p:cNvSpPr>
          <p:nvPr>
            <p:ph type="ftr" sz="quarter" idx="11"/>
          </p:nvPr>
        </p:nvSpPr>
        <p:spPr>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5</a:t>
            </a:r>
            <a:r>
              <a:rPr lang="zh-CN" altLang="en-US" dirty="0">
                <a:solidFill>
                  <a:srgbClr val="3333CC"/>
                </a:solidFill>
              </a:rPr>
              <a:t>章 介质访问控制子层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5C32CB01-B1E4-462F-8405-12DF5C16F9B4}" type="slidenum">
              <a:rPr lang="zh-CN" altLang="en-US">
                <a:solidFill>
                  <a:srgbClr val="000000"/>
                </a:solidFill>
              </a:rPr>
              <a:pPr>
                <a:defRPr/>
              </a:pPr>
              <a:t>92</a:t>
            </a:fld>
            <a:endParaRPr lang="en-US" altLang="zh-CN">
              <a:solidFill>
                <a:srgbClr val="000000"/>
              </a:solidFill>
            </a:endParaRPr>
          </a:p>
        </p:txBody>
      </p:sp>
      <p:pic>
        <p:nvPicPr>
          <p:cNvPr id="8" name="图片 7" descr="IMG_0174.JPG"/>
          <p:cNvPicPr>
            <a:picLocks noChangeAspect="1"/>
          </p:cNvPicPr>
          <p:nvPr/>
        </p:nvPicPr>
        <p:blipFill>
          <a:blip r:embed="rId2" cstate="print">
            <a:lum bright="10000" contrast="30000"/>
          </a:blip>
          <a:srcRect t="31100" b="42650"/>
          <a:stretch>
            <a:fillRect/>
          </a:stretch>
        </p:blipFill>
        <p:spPr>
          <a:xfrm>
            <a:off x="755576" y="3284984"/>
            <a:ext cx="7406640" cy="2592288"/>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83568" y="0"/>
            <a:ext cx="7772400" cy="1090613"/>
          </a:xfrm>
        </p:spPr>
        <p:txBody>
          <a:bodyPr/>
          <a:lstStyle/>
          <a:p>
            <a:pPr algn="l" eaLnBrk="1" hangingPunct="1">
              <a:defRPr/>
            </a:pPr>
            <a:r>
              <a:rPr lang="en-US" altLang="zh-CN" sz="2800" u="sng" dirty="0">
                <a:latin typeface="+mn-lt"/>
                <a:ea typeface="华文新魏" pitchFamily="2" charset="-122"/>
              </a:rPr>
              <a:t>4.7.2  IEEE 802.11</a:t>
            </a:r>
            <a:r>
              <a:rPr lang="zh-CN" altLang="en-US" sz="2800" u="sng" dirty="0">
                <a:latin typeface="+mn-lt"/>
                <a:ea typeface="华文新魏" pitchFamily="2" charset="-122"/>
              </a:rPr>
              <a:t>协议的特点</a:t>
            </a:r>
          </a:p>
        </p:txBody>
      </p:sp>
      <p:sp>
        <p:nvSpPr>
          <p:cNvPr id="17" name="内容占位符 16"/>
          <p:cNvSpPr>
            <a:spLocks noGrp="1"/>
          </p:cNvSpPr>
          <p:nvPr>
            <p:ph idx="1"/>
          </p:nvPr>
        </p:nvSpPr>
        <p:spPr>
          <a:xfrm>
            <a:off x="684213" y="1080790"/>
            <a:ext cx="7772400" cy="2708250"/>
          </a:xfrm>
        </p:spPr>
        <p:txBody>
          <a:bodyPr/>
          <a:lstStyle/>
          <a:p>
            <a:pPr eaLnBrk="1" hangingPunct="1">
              <a:defRPr/>
            </a:pPr>
            <a:r>
              <a:rPr lang="en-US" altLang="zh-CN" b="1" dirty="0">
                <a:latin typeface="华文新魏" pitchFamily="2" charset="-122"/>
                <a:ea typeface="华文新魏" pitchFamily="2" charset="-122"/>
              </a:rPr>
              <a:t>802.11 </a:t>
            </a:r>
            <a:r>
              <a:rPr lang="zh-CN" altLang="en-US" b="1" dirty="0">
                <a:latin typeface="华文新魏" pitchFamily="2" charset="-122"/>
                <a:ea typeface="华文新魏" pitchFamily="2" charset="-122"/>
              </a:rPr>
              <a:t>网络拓扑类型</a:t>
            </a:r>
            <a:endParaRPr lang="en-US" altLang="zh-CN" b="1" dirty="0">
              <a:latin typeface="华文新魏" pitchFamily="2" charset="-122"/>
              <a:ea typeface="华文新魏" pitchFamily="2" charset="-122"/>
            </a:endParaRPr>
          </a:p>
          <a:p>
            <a:pPr lvl="1" eaLnBrk="1" hangingPunct="1">
              <a:spcBef>
                <a:spcPts val="0"/>
              </a:spcBef>
              <a:spcAft>
                <a:spcPts val="0"/>
              </a:spcAft>
              <a:defRPr/>
            </a:pPr>
            <a:r>
              <a:rPr lang="zh-CN" altLang="en-US" sz="2400" b="1" dirty="0">
                <a:latin typeface="华文新魏" pitchFamily="2" charset="-122"/>
                <a:ea typeface="华文新魏" pitchFamily="2" charset="-122"/>
              </a:rPr>
              <a:t>基础设施模式</a:t>
            </a:r>
            <a:endParaRPr lang="en-US" altLang="zh-CN" sz="2400" b="1" dirty="0">
              <a:latin typeface="华文新魏" pitchFamily="2" charset="-122"/>
              <a:ea typeface="华文新魏" pitchFamily="2" charset="-122"/>
            </a:endParaRPr>
          </a:p>
          <a:p>
            <a:pPr lvl="2" eaLnBrk="1" hangingPunct="1">
              <a:spcBef>
                <a:spcPts val="0"/>
              </a:spcBef>
              <a:spcAft>
                <a:spcPts val="0"/>
              </a:spcAft>
              <a:defRPr/>
            </a:pPr>
            <a:r>
              <a:rPr lang="zh-CN" altLang="en-US" sz="2200" dirty="0">
                <a:latin typeface="华文新魏" pitchFamily="2" charset="-122"/>
                <a:ea typeface="华文新魏" pitchFamily="2" charset="-122"/>
              </a:rPr>
              <a:t>基本服务集（</a:t>
            </a:r>
            <a:r>
              <a:rPr lang="en-US" altLang="zh-CN" sz="2200" dirty="0">
                <a:latin typeface="华文新魏" pitchFamily="2" charset="-122"/>
                <a:ea typeface="华文新魏" pitchFamily="2" charset="-122"/>
              </a:rPr>
              <a:t>BSS</a:t>
            </a:r>
            <a:r>
              <a:rPr lang="zh-CN" altLang="en-US" sz="2200" dirty="0">
                <a:latin typeface="华文新魏" pitchFamily="2" charset="-122"/>
                <a:ea typeface="华文新魏" pitchFamily="2" charset="-122"/>
              </a:rPr>
              <a:t>）、扩展服务集（</a:t>
            </a:r>
            <a:r>
              <a:rPr lang="en-US" altLang="zh-CN" sz="2200" dirty="0">
                <a:latin typeface="华文新魏" pitchFamily="2" charset="-122"/>
                <a:ea typeface="华文新魏" pitchFamily="2" charset="-122"/>
              </a:rPr>
              <a:t>ESS</a:t>
            </a:r>
            <a:r>
              <a:rPr lang="zh-CN" altLang="en-US" sz="2200" dirty="0">
                <a:latin typeface="华文新魏" pitchFamily="2" charset="-122"/>
                <a:ea typeface="华文新魏" pitchFamily="2" charset="-122"/>
              </a:rPr>
              <a:t>）</a:t>
            </a:r>
            <a:endParaRPr lang="en-US" altLang="zh-CN" sz="2200" b="1" dirty="0">
              <a:latin typeface="华文新魏" pitchFamily="2" charset="-122"/>
              <a:ea typeface="华文新魏" pitchFamily="2" charset="-122"/>
            </a:endParaRPr>
          </a:p>
          <a:p>
            <a:pPr lvl="1" eaLnBrk="1" hangingPunct="1">
              <a:spcBef>
                <a:spcPts val="0"/>
              </a:spcBef>
              <a:spcAft>
                <a:spcPts val="0"/>
              </a:spcAft>
              <a:defRPr/>
            </a:pPr>
            <a:r>
              <a:rPr lang="zh-CN" altLang="en-US" sz="2400" dirty="0">
                <a:latin typeface="华文新魏" pitchFamily="2" charset="-122"/>
                <a:ea typeface="华文新魏" pitchFamily="2" charset="-122"/>
              </a:rPr>
              <a:t>独立模式    </a:t>
            </a:r>
            <a:endParaRPr lang="en-US" altLang="zh-CN" sz="2400" dirty="0">
              <a:latin typeface="华文新魏" pitchFamily="2" charset="-122"/>
              <a:ea typeface="华文新魏" pitchFamily="2" charset="-122"/>
            </a:endParaRPr>
          </a:p>
          <a:p>
            <a:pPr lvl="2" eaLnBrk="1" hangingPunct="1">
              <a:spcBef>
                <a:spcPts val="0"/>
              </a:spcBef>
              <a:spcAft>
                <a:spcPts val="0"/>
              </a:spcAft>
              <a:defRPr/>
            </a:pPr>
            <a:r>
              <a:rPr lang="zh-CN" altLang="en-US" sz="2200" dirty="0">
                <a:latin typeface="华文新魏" pitchFamily="2" charset="-122"/>
                <a:ea typeface="华文新魏" pitchFamily="2" charset="-122"/>
              </a:rPr>
              <a:t>无线自组网（</a:t>
            </a:r>
            <a:r>
              <a:rPr lang="en-US" altLang="zh-CN" sz="2200" dirty="0">
                <a:latin typeface="华文新魏" pitchFamily="2" charset="-122"/>
                <a:ea typeface="华文新魏" pitchFamily="2" charset="-122"/>
              </a:rPr>
              <a:t>Ad hoc</a:t>
            </a:r>
            <a:r>
              <a:rPr lang="zh-CN" altLang="en-US" sz="2200" dirty="0">
                <a:latin typeface="华文新魏" pitchFamily="2" charset="-122"/>
                <a:ea typeface="华文新魏" pitchFamily="2" charset="-122"/>
              </a:rPr>
              <a:t>）</a:t>
            </a:r>
            <a:endParaRPr lang="en-US" altLang="zh-CN" sz="2200" dirty="0">
              <a:latin typeface="华文新魏" pitchFamily="2" charset="-122"/>
              <a:ea typeface="华文新魏" pitchFamily="2" charset="-122"/>
            </a:endParaRPr>
          </a:p>
          <a:p>
            <a:pPr lvl="1" eaLnBrk="1" hangingPunct="1">
              <a:spcBef>
                <a:spcPts val="0"/>
              </a:spcBef>
              <a:spcAft>
                <a:spcPts val="0"/>
              </a:spcAft>
              <a:defRPr/>
            </a:pPr>
            <a:r>
              <a:rPr lang="zh-CN" altLang="en-US" sz="2400" b="1" dirty="0">
                <a:latin typeface="华文新魏" pitchFamily="2" charset="-122"/>
                <a:ea typeface="华文新魏" pitchFamily="2" charset="-122"/>
              </a:rPr>
              <a:t>混合模式</a:t>
            </a:r>
            <a:endParaRPr lang="en-US" altLang="zh-CN" sz="2400" b="1" dirty="0">
              <a:latin typeface="华文新魏" pitchFamily="2" charset="-122"/>
              <a:ea typeface="华文新魏" pitchFamily="2" charset="-122"/>
            </a:endParaRPr>
          </a:p>
          <a:p>
            <a:pPr lvl="2" eaLnBrk="1" hangingPunct="1">
              <a:spcBef>
                <a:spcPts val="0"/>
              </a:spcBef>
              <a:spcAft>
                <a:spcPts val="0"/>
              </a:spcAft>
              <a:defRPr/>
            </a:pPr>
            <a:r>
              <a:rPr lang="en-US" altLang="zh-CN" sz="2200" dirty="0">
                <a:latin typeface="华文新魏" pitchFamily="2" charset="-122"/>
                <a:ea typeface="华文新魏" pitchFamily="2" charset="-122"/>
              </a:rPr>
              <a:t>Mesh</a:t>
            </a:r>
            <a:r>
              <a:rPr lang="zh-CN" altLang="en-US" sz="2200" dirty="0">
                <a:latin typeface="华文新魏" pitchFamily="2" charset="-122"/>
                <a:ea typeface="华文新魏" pitchFamily="2" charset="-122"/>
              </a:rPr>
              <a:t>基本服务集</a:t>
            </a:r>
            <a:r>
              <a:rPr lang="en-US" altLang="zh-CN" sz="2200" dirty="0">
                <a:latin typeface="华文新魏" pitchFamily="2" charset="-122"/>
                <a:ea typeface="华文新魏" pitchFamily="2" charset="-122"/>
              </a:rPr>
              <a:t>MBSS</a:t>
            </a:r>
            <a:endParaRPr lang="zh-CN" altLang="en-US" sz="2200" b="1" dirty="0">
              <a:latin typeface="华文新魏" pitchFamily="2" charset="-122"/>
              <a:ea typeface="华文新魏" pitchFamily="2" charset="-122"/>
            </a:endParaRPr>
          </a:p>
        </p:txBody>
      </p:sp>
      <p:sp>
        <p:nvSpPr>
          <p:cNvPr id="73732"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B4525419-FE75-4968-932B-D8553216FCDF}" type="slidenum">
              <a:rPr lang="zh-CN" altLang="en-US">
                <a:solidFill>
                  <a:srgbClr val="000000"/>
                </a:solidFill>
              </a:rPr>
              <a:pPr>
                <a:defRPr/>
              </a:pPr>
              <a:t>93</a:t>
            </a:fld>
            <a:endParaRPr lang="en-US" altLang="zh-CN">
              <a:solidFill>
                <a:srgbClr val="000000"/>
              </a:solidFill>
            </a:endParaRPr>
          </a:p>
        </p:txBody>
      </p:sp>
      <p:pic>
        <p:nvPicPr>
          <p:cNvPr id="9" name="Picture 2"/>
          <p:cNvPicPr>
            <a:picLocks noChangeAspect="1" noChangeArrowheads="1"/>
          </p:cNvPicPr>
          <p:nvPr/>
        </p:nvPicPr>
        <p:blipFill>
          <a:blip r:embed="rId2" cstate="print"/>
          <a:srcRect/>
          <a:stretch>
            <a:fillRect/>
          </a:stretch>
        </p:blipFill>
        <p:spPr bwMode="auto">
          <a:xfrm>
            <a:off x="899592" y="3861048"/>
            <a:ext cx="7588895" cy="2432971"/>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 name="Text Box 16"/>
          <p:cNvSpPr txBox="1">
            <a:spLocks noChangeArrowheads="1"/>
          </p:cNvSpPr>
          <p:nvPr/>
        </p:nvSpPr>
        <p:spPr bwMode="auto">
          <a:xfrm>
            <a:off x="323528" y="476672"/>
            <a:ext cx="8568951" cy="1200329"/>
          </a:xfrm>
          <a:prstGeom prst="rect">
            <a:avLst/>
          </a:prstGeom>
          <a:noFill/>
          <a:ln w="9525">
            <a:noFill/>
            <a:miter lim="800000"/>
            <a:headEnd/>
            <a:tailEnd/>
          </a:ln>
        </p:spPr>
        <p:txBody>
          <a:bodyPr wrap="square">
            <a:spAutoFit/>
          </a:bodyPr>
          <a:lstStyle/>
          <a:p>
            <a:r>
              <a:rPr lang="zh-CN" altLang="en-US" sz="2400" b="1" dirty="0">
                <a:latin typeface="华文新魏" pitchFamily="2" charset="-122"/>
                <a:ea typeface="华文新魏" pitchFamily="2" charset="-122"/>
              </a:rPr>
              <a:t>基本服务集内的基站叫做接入点 </a:t>
            </a:r>
            <a:r>
              <a:rPr lang="en-US" altLang="zh-CN" sz="2400" b="1" dirty="0">
                <a:latin typeface="华文新魏" pitchFamily="2" charset="-122"/>
                <a:ea typeface="华文新魏" pitchFamily="2" charset="-122"/>
              </a:rPr>
              <a:t>AP (Access Point)</a:t>
            </a:r>
            <a:r>
              <a:rPr lang="zh-CN" altLang="en-US" sz="2400" b="1">
                <a:latin typeface="华文新魏" pitchFamily="2" charset="-122"/>
                <a:ea typeface="华文新魏" pitchFamily="2" charset="-122"/>
              </a:rPr>
              <a:t>，其</a:t>
            </a:r>
            <a:r>
              <a:rPr lang="zh-CN" altLang="en-US" sz="2400" b="1" dirty="0">
                <a:latin typeface="华文新魏" pitchFamily="2" charset="-122"/>
                <a:ea typeface="华文新魏" pitchFamily="2" charset="-122"/>
              </a:rPr>
              <a:t>作用和网桥相似。当网络管理员安装 </a:t>
            </a:r>
            <a:r>
              <a:rPr lang="en-US" altLang="zh-CN" sz="2400" b="1" dirty="0">
                <a:latin typeface="华文新魏" pitchFamily="2" charset="-122"/>
                <a:ea typeface="华文新魏" pitchFamily="2" charset="-122"/>
              </a:rPr>
              <a:t>AP </a:t>
            </a:r>
            <a:r>
              <a:rPr lang="zh-CN" altLang="en-US" sz="2400" b="1" dirty="0">
                <a:latin typeface="华文新魏" pitchFamily="2" charset="-122"/>
                <a:ea typeface="华文新魏" pitchFamily="2" charset="-122"/>
              </a:rPr>
              <a:t>时，必须为该 </a:t>
            </a:r>
            <a:r>
              <a:rPr lang="en-US" altLang="zh-CN" sz="2400" b="1" dirty="0">
                <a:latin typeface="华文新魏" pitchFamily="2" charset="-122"/>
                <a:ea typeface="华文新魏" pitchFamily="2" charset="-122"/>
              </a:rPr>
              <a:t>AP </a:t>
            </a:r>
            <a:r>
              <a:rPr lang="zh-CN" altLang="en-US" sz="2400" b="1" dirty="0">
                <a:latin typeface="华文新魏" pitchFamily="2" charset="-122"/>
                <a:ea typeface="华文新魏" pitchFamily="2" charset="-122"/>
              </a:rPr>
              <a:t>分配一个不超过 </a:t>
            </a:r>
            <a:r>
              <a:rPr lang="en-US" altLang="zh-CN" sz="2400" b="1" dirty="0">
                <a:latin typeface="华文新魏" pitchFamily="2" charset="-122"/>
                <a:ea typeface="华文新魏" pitchFamily="2" charset="-122"/>
              </a:rPr>
              <a:t>32 </a:t>
            </a:r>
            <a:r>
              <a:rPr lang="zh-CN" altLang="en-US" sz="2400" b="1" dirty="0">
                <a:latin typeface="华文新魏" pitchFamily="2" charset="-122"/>
                <a:ea typeface="华文新魏" pitchFamily="2" charset="-122"/>
              </a:rPr>
              <a:t>字节的服务集标识符 </a:t>
            </a:r>
            <a:r>
              <a:rPr lang="en-US" altLang="zh-CN" sz="2400" b="1" dirty="0">
                <a:latin typeface="华文新魏" pitchFamily="2" charset="-122"/>
                <a:ea typeface="华文新魏" pitchFamily="2" charset="-122"/>
              </a:rPr>
              <a:t>SSID </a:t>
            </a:r>
            <a:r>
              <a:rPr lang="zh-CN" altLang="en-US" sz="2400" b="1" dirty="0">
                <a:latin typeface="华文新魏" pitchFamily="2" charset="-122"/>
                <a:ea typeface="华文新魏" pitchFamily="2" charset="-122"/>
              </a:rPr>
              <a:t>和一个信道。 </a:t>
            </a:r>
          </a:p>
        </p:txBody>
      </p:sp>
      <p:sp>
        <p:nvSpPr>
          <p:cNvPr id="7183" name="日期占位符 14"/>
          <p:cNvSpPr>
            <a:spLocks noGrp="1"/>
          </p:cNvSpPr>
          <p:nvPr>
            <p:ph type="dt" sz="quarter" idx="10"/>
          </p:nvPr>
        </p:nvSpPr>
        <p:spPr>
          <a:xfrm>
            <a:off x="683568" y="6400800"/>
            <a:ext cx="1905000" cy="457200"/>
          </a:xfrm>
          <a:noFill/>
        </p:spPr>
        <p:txBody>
          <a:bodyPr/>
          <a:lstStyle/>
          <a:p>
            <a:fld id="{47E7F7B4-0FA3-4517-AFB5-1AE053F47EEA}" type="datetime1">
              <a:rPr lang="zh-CN" altLang="en-US" smtClean="0"/>
              <a:pPr/>
              <a:t>2018/1/14</a:t>
            </a:fld>
            <a:endParaRPr lang="en-US" altLang="zh-CN" dirty="0"/>
          </a:p>
        </p:txBody>
      </p:sp>
      <p:sp>
        <p:nvSpPr>
          <p:cNvPr id="7184" name="灯片编号占位符 15"/>
          <p:cNvSpPr>
            <a:spLocks noGrp="1"/>
          </p:cNvSpPr>
          <p:nvPr>
            <p:ph type="sldNum" sz="quarter" idx="12"/>
          </p:nvPr>
        </p:nvSpPr>
        <p:spPr>
          <a:noFill/>
        </p:spPr>
        <p:txBody>
          <a:bodyPr/>
          <a:lstStyle/>
          <a:p>
            <a:fld id="{0C4418F8-B4AD-4524-A764-298F8620AFAF}" type="slidenum">
              <a:rPr lang="en-US" altLang="zh-CN" smtClean="0"/>
              <a:pPr/>
              <a:t>94</a:t>
            </a:fld>
            <a:endParaRPr lang="en-US" altLang="zh-CN"/>
          </a:p>
        </p:txBody>
      </p:sp>
      <p:pic>
        <p:nvPicPr>
          <p:cNvPr id="16" name="Picture 2"/>
          <p:cNvPicPr>
            <a:picLocks noChangeAspect="1" noChangeArrowheads="1"/>
          </p:cNvPicPr>
          <p:nvPr/>
        </p:nvPicPr>
        <p:blipFill>
          <a:blip r:embed="rId2" cstate="print"/>
          <a:srcRect t="14798" r="75329"/>
          <a:stretch>
            <a:fillRect/>
          </a:stretch>
        </p:blipFill>
        <p:spPr bwMode="auto">
          <a:xfrm>
            <a:off x="2843808" y="2060848"/>
            <a:ext cx="3240360" cy="3587766"/>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5" name="Text Box 14"/>
          <p:cNvSpPr txBox="1">
            <a:spLocks noChangeArrowheads="1"/>
          </p:cNvSpPr>
          <p:nvPr/>
        </p:nvSpPr>
        <p:spPr bwMode="auto">
          <a:xfrm>
            <a:off x="251520" y="404664"/>
            <a:ext cx="8424936" cy="1311128"/>
          </a:xfrm>
          <a:prstGeom prst="rect">
            <a:avLst/>
          </a:prstGeom>
          <a:noFill/>
          <a:ln w="9525">
            <a:noFill/>
            <a:miter lim="800000"/>
            <a:headEnd/>
            <a:tailEnd/>
          </a:ln>
        </p:spPr>
        <p:txBody>
          <a:bodyPr wrap="square">
            <a:spAutoFit/>
          </a:bodyPr>
          <a:lstStyle/>
          <a:p>
            <a:pPr>
              <a:lnSpc>
                <a:spcPct val="110000"/>
              </a:lnSpc>
            </a:pPr>
            <a:r>
              <a:rPr lang="zh-CN" altLang="en-US" sz="2400" b="1" dirty="0">
                <a:latin typeface="华文新魏" pitchFamily="2" charset="-122"/>
                <a:ea typeface="华文新魏" pitchFamily="2" charset="-122"/>
              </a:rPr>
              <a:t>一个基本服务集可以是孤立的，也可通过接入点 </a:t>
            </a:r>
            <a:r>
              <a:rPr lang="en-US" altLang="zh-CN" sz="2400" b="1" dirty="0">
                <a:latin typeface="华文新魏" pitchFamily="2" charset="-122"/>
                <a:ea typeface="华文新魏" pitchFamily="2" charset="-122"/>
              </a:rPr>
              <a:t>AP</a:t>
            </a:r>
            <a:r>
              <a:rPr lang="zh-CN" altLang="en-US" sz="2400" b="1" dirty="0">
                <a:latin typeface="华文新魏" pitchFamily="2" charset="-122"/>
                <a:ea typeface="华文新魏" pitchFamily="2" charset="-122"/>
              </a:rPr>
              <a:t>连接到一个主干分配系统 </a:t>
            </a:r>
            <a:r>
              <a:rPr lang="en-US" altLang="zh-CN" sz="2400" b="1" dirty="0">
                <a:latin typeface="华文新魏" pitchFamily="2" charset="-122"/>
                <a:ea typeface="华文新魏" pitchFamily="2" charset="-122"/>
              </a:rPr>
              <a:t>DS (Distribution System)</a:t>
            </a:r>
            <a:r>
              <a:rPr lang="zh-CN" altLang="en-US" sz="2400" b="1" dirty="0">
                <a:latin typeface="华文新魏" pitchFamily="2" charset="-122"/>
                <a:ea typeface="华文新魏" pitchFamily="2" charset="-122"/>
              </a:rPr>
              <a:t>，然后再接入到另一个基本服务集，构成扩展的服务集</a:t>
            </a:r>
            <a:r>
              <a:rPr lang="en-US" altLang="zh-CN" sz="2400" b="1" dirty="0">
                <a:latin typeface="华文新魏" pitchFamily="2" charset="-122"/>
                <a:ea typeface="华文新魏" pitchFamily="2" charset="-122"/>
              </a:rPr>
              <a:t>ESS (Extended Service Set)</a:t>
            </a:r>
            <a:r>
              <a:rPr lang="zh-CN" altLang="en-US" sz="2400" b="1" dirty="0">
                <a:latin typeface="华文新魏" pitchFamily="2" charset="-122"/>
                <a:ea typeface="华文新魏" pitchFamily="2" charset="-122"/>
              </a:rPr>
              <a:t>。</a:t>
            </a:r>
          </a:p>
        </p:txBody>
      </p:sp>
      <p:sp>
        <p:nvSpPr>
          <p:cNvPr id="8210" name="日期占位符 17"/>
          <p:cNvSpPr>
            <a:spLocks noGrp="1"/>
          </p:cNvSpPr>
          <p:nvPr>
            <p:ph type="dt" sz="quarter" idx="10"/>
          </p:nvPr>
        </p:nvSpPr>
        <p:spPr>
          <a:xfrm>
            <a:off x="683568" y="6400800"/>
            <a:ext cx="1905000" cy="457200"/>
          </a:xfrm>
          <a:noFill/>
        </p:spPr>
        <p:txBody>
          <a:bodyPr/>
          <a:lstStyle/>
          <a:p>
            <a:fld id="{D4451629-3370-423C-BA10-A75C0D5A6BB4}" type="datetime1">
              <a:rPr lang="zh-CN" altLang="en-US" smtClean="0"/>
              <a:pPr/>
              <a:t>2018/1/14</a:t>
            </a:fld>
            <a:endParaRPr lang="en-US" altLang="zh-CN" dirty="0"/>
          </a:p>
        </p:txBody>
      </p:sp>
      <p:sp>
        <p:nvSpPr>
          <p:cNvPr id="8211" name="灯片编号占位符 18"/>
          <p:cNvSpPr>
            <a:spLocks noGrp="1"/>
          </p:cNvSpPr>
          <p:nvPr>
            <p:ph type="sldNum" sz="quarter" idx="12"/>
          </p:nvPr>
        </p:nvSpPr>
        <p:spPr>
          <a:noFill/>
        </p:spPr>
        <p:txBody>
          <a:bodyPr/>
          <a:lstStyle/>
          <a:p>
            <a:fld id="{0E442135-6AFF-40F0-8E8B-FB1DAA9CDB04}" type="slidenum">
              <a:rPr lang="en-US" altLang="zh-CN" smtClean="0"/>
              <a:pPr/>
              <a:t>95</a:t>
            </a:fld>
            <a:endParaRPr lang="en-US" altLang="zh-CN"/>
          </a:p>
        </p:txBody>
      </p:sp>
      <p:pic>
        <p:nvPicPr>
          <p:cNvPr id="20" name="图片 19" descr="IMG_0147.JPG"/>
          <p:cNvPicPr>
            <a:picLocks noChangeAspect="1"/>
          </p:cNvPicPr>
          <p:nvPr/>
        </p:nvPicPr>
        <p:blipFill>
          <a:blip r:embed="rId2" cstate="print">
            <a:lum contrast="20000"/>
          </a:blip>
          <a:srcRect l="6601" t="4851" r="6601" b="47900"/>
          <a:stretch>
            <a:fillRect/>
          </a:stretch>
        </p:blipFill>
        <p:spPr>
          <a:xfrm>
            <a:off x="1475656" y="1772815"/>
            <a:ext cx="6120680" cy="444242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title"/>
          </p:nvPr>
        </p:nvSpPr>
        <p:spPr>
          <a:xfrm>
            <a:off x="611560" y="116632"/>
            <a:ext cx="8116887" cy="1126455"/>
          </a:xfrm>
        </p:spPr>
        <p:txBody>
          <a:bodyPr/>
          <a:lstStyle/>
          <a:p>
            <a:pPr algn="l" eaLnBrk="1" hangingPunct="1"/>
            <a:r>
              <a:rPr lang="zh-CN" altLang="en-US" sz="4000" dirty="0">
                <a:solidFill>
                  <a:schemeClr val="accent6"/>
                </a:solidFill>
              </a:rPr>
              <a:t>独立型</a:t>
            </a:r>
            <a:r>
              <a:rPr lang="en-US" altLang="zh-CN" sz="4000" dirty="0">
                <a:solidFill>
                  <a:schemeClr val="accent6"/>
                </a:solidFill>
              </a:rPr>
              <a:t>BSS(ad hoc) </a:t>
            </a:r>
          </a:p>
        </p:txBody>
      </p:sp>
      <p:sp>
        <p:nvSpPr>
          <p:cNvPr id="14339" name="Text Box 104"/>
          <p:cNvSpPr txBox="1">
            <a:spLocks noChangeArrowheads="1"/>
          </p:cNvSpPr>
          <p:nvPr/>
        </p:nvSpPr>
        <p:spPr bwMode="auto">
          <a:xfrm>
            <a:off x="7956550" y="1700213"/>
            <a:ext cx="184150" cy="396875"/>
          </a:xfrm>
          <a:prstGeom prst="rect">
            <a:avLst/>
          </a:prstGeom>
          <a:noFill/>
          <a:ln w="9525">
            <a:noFill/>
            <a:miter lim="800000"/>
            <a:headEnd/>
            <a:tailEnd/>
          </a:ln>
        </p:spPr>
        <p:txBody>
          <a:bodyPr wrap="none">
            <a:spAutoFit/>
          </a:bodyPr>
          <a:lstStyle/>
          <a:p>
            <a:endParaRPr lang="zh-CN" altLang="zh-CN"/>
          </a:p>
        </p:txBody>
      </p:sp>
      <p:sp>
        <p:nvSpPr>
          <p:cNvPr id="14340" name="Oval 106"/>
          <p:cNvSpPr>
            <a:spLocks noChangeArrowheads="1"/>
          </p:cNvSpPr>
          <p:nvPr/>
        </p:nvSpPr>
        <p:spPr bwMode="auto">
          <a:xfrm>
            <a:off x="1619672" y="3356992"/>
            <a:ext cx="6007100" cy="2506662"/>
          </a:xfrm>
          <a:prstGeom prst="ellipse">
            <a:avLst/>
          </a:prstGeom>
          <a:solidFill>
            <a:srgbClr val="FFCCFF"/>
          </a:solidFill>
          <a:ln w="9525">
            <a:solidFill>
              <a:schemeClr val="tx1"/>
            </a:solidFill>
            <a:round/>
            <a:headEnd/>
            <a:tailEnd/>
          </a:ln>
        </p:spPr>
        <p:txBody>
          <a:bodyPr wrap="none" anchor="ctr"/>
          <a:lstStyle/>
          <a:p>
            <a:endParaRPr lang="zh-CN" altLang="en-US"/>
          </a:p>
        </p:txBody>
      </p:sp>
      <p:sp>
        <p:nvSpPr>
          <p:cNvPr id="14341" name="Text Box 107"/>
          <p:cNvSpPr txBox="1">
            <a:spLocks noChangeArrowheads="1"/>
          </p:cNvSpPr>
          <p:nvPr/>
        </p:nvSpPr>
        <p:spPr bwMode="auto">
          <a:xfrm>
            <a:off x="4250159" y="4257104"/>
            <a:ext cx="1200150" cy="398463"/>
          </a:xfrm>
          <a:prstGeom prst="rect">
            <a:avLst/>
          </a:prstGeom>
          <a:noFill/>
          <a:ln w="9525">
            <a:noFill/>
            <a:miter lim="800000"/>
            <a:headEnd/>
            <a:tailEnd/>
          </a:ln>
        </p:spPr>
        <p:txBody>
          <a:bodyPr wrap="none">
            <a:spAutoFit/>
          </a:bodyPr>
          <a:lstStyle/>
          <a:p>
            <a:r>
              <a:rPr kumimoji="1" lang="zh-CN" altLang="en-US">
                <a:solidFill>
                  <a:srgbClr val="333399"/>
                </a:solidFill>
                <a:latin typeface="Arial" pitchFamily="34" charset="0"/>
                <a:ea typeface="黑体" pitchFamily="49" charset="-122"/>
              </a:rPr>
              <a:t>自组网络</a:t>
            </a:r>
          </a:p>
        </p:txBody>
      </p:sp>
      <p:sp>
        <p:nvSpPr>
          <p:cNvPr id="14342" name="Freeform 108"/>
          <p:cNvSpPr>
            <a:spLocks/>
          </p:cNvSpPr>
          <p:nvPr/>
        </p:nvSpPr>
        <p:spPr bwMode="auto">
          <a:xfrm rot="-2939644">
            <a:off x="4069184" y="3301430"/>
            <a:ext cx="352425" cy="57150"/>
          </a:xfrm>
          <a:custGeom>
            <a:avLst/>
            <a:gdLst>
              <a:gd name="T0" fmla="*/ 0 w 168"/>
              <a:gd name="T1" fmla="*/ 0 h 36"/>
              <a:gd name="T2" fmla="*/ 2147483647 w 168"/>
              <a:gd name="T3" fmla="*/ 0 h 36"/>
              <a:gd name="T4" fmla="*/ 2147483647 w 168"/>
              <a:gd name="T5" fmla="*/ 2147483647 h 36"/>
              <a:gd name="T6" fmla="*/ 2147483647 w 168"/>
              <a:gd name="T7" fmla="*/ 214748364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14344" name="Freeform 110"/>
          <p:cNvSpPr>
            <a:spLocks/>
          </p:cNvSpPr>
          <p:nvPr/>
        </p:nvSpPr>
        <p:spPr bwMode="auto">
          <a:xfrm rot="-2939644">
            <a:off x="2323728" y="3703861"/>
            <a:ext cx="350837" cy="57150"/>
          </a:xfrm>
          <a:custGeom>
            <a:avLst/>
            <a:gdLst>
              <a:gd name="T0" fmla="*/ 0 w 168"/>
              <a:gd name="T1" fmla="*/ 0 h 36"/>
              <a:gd name="T2" fmla="*/ 2147483647 w 168"/>
              <a:gd name="T3" fmla="*/ 0 h 36"/>
              <a:gd name="T4" fmla="*/ 2147483647 w 168"/>
              <a:gd name="T5" fmla="*/ 2147483647 h 36"/>
              <a:gd name="T6" fmla="*/ 2147483647 w 168"/>
              <a:gd name="T7" fmla="*/ 214748364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14345" name="Freeform 111"/>
          <p:cNvSpPr>
            <a:spLocks/>
          </p:cNvSpPr>
          <p:nvPr/>
        </p:nvSpPr>
        <p:spPr bwMode="auto">
          <a:xfrm rot="-2939644">
            <a:off x="2918247" y="4933379"/>
            <a:ext cx="350838" cy="58737"/>
          </a:xfrm>
          <a:custGeom>
            <a:avLst/>
            <a:gdLst>
              <a:gd name="T0" fmla="*/ 0 w 168"/>
              <a:gd name="T1" fmla="*/ 0 h 36"/>
              <a:gd name="T2" fmla="*/ 2147483647 w 168"/>
              <a:gd name="T3" fmla="*/ 0 h 36"/>
              <a:gd name="T4" fmla="*/ 2147483647 w 168"/>
              <a:gd name="T5" fmla="*/ 2147483647 h 36"/>
              <a:gd name="T6" fmla="*/ 2147483647 w 168"/>
              <a:gd name="T7" fmla="*/ 214748364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14346" name="Freeform 112"/>
          <p:cNvSpPr>
            <a:spLocks/>
          </p:cNvSpPr>
          <p:nvPr/>
        </p:nvSpPr>
        <p:spPr bwMode="auto">
          <a:xfrm rot="2939644" flipH="1">
            <a:off x="1954634" y="3703067"/>
            <a:ext cx="350837" cy="58738"/>
          </a:xfrm>
          <a:custGeom>
            <a:avLst/>
            <a:gdLst>
              <a:gd name="T0" fmla="*/ 0 w 168"/>
              <a:gd name="T1" fmla="*/ 0 h 36"/>
              <a:gd name="T2" fmla="*/ 2147483647 w 168"/>
              <a:gd name="T3" fmla="*/ 0 h 36"/>
              <a:gd name="T4" fmla="*/ 2147483647 w 168"/>
              <a:gd name="T5" fmla="*/ 2147483647 h 36"/>
              <a:gd name="T6" fmla="*/ 2147483647 w 168"/>
              <a:gd name="T7" fmla="*/ 214748364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14347" name="Freeform 113"/>
          <p:cNvSpPr>
            <a:spLocks/>
          </p:cNvSpPr>
          <p:nvPr/>
        </p:nvSpPr>
        <p:spPr bwMode="auto">
          <a:xfrm rot="2939644" flipH="1">
            <a:off x="3694534" y="3326830"/>
            <a:ext cx="350837" cy="55562"/>
          </a:xfrm>
          <a:custGeom>
            <a:avLst/>
            <a:gdLst>
              <a:gd name="T0" fmla="*/ 0 w 168"/>
              <a:gd name="T1" fmla="*/ 0 h 36"/>
              <a:gd name="T2" fmla="*/ 2147483647 w 168"/>
              <a:gd name="T3" fmla="*/ 0 h 36"/>
              <a:gd name="T4" fmla="*/ 2147483647 w 168"/>
              <a:gd name="T5" fmla="*/ 2147483647 h 36"/>
              <a:gd name="T6" fmla="*/ 2147483647 w 168"/>
              <a:gd name="T7" fmla="*/ 214748364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14348" name="Freeform 114"/>
          <p:cNvSpPr>
            <a:spLocks/>
          </p:cNvSpPr>
          <p:nvPr/>
        </p:nvSpPr>
        <p:spPr bwMode="auto">
          <a:xfrm rot="2939644" flipH="1">
            <a:off x="2618209" y="4922267"/>
            <a:ext cx="350838" cy="55562"/>
          </a:xfrm>
          <a:custGeom>
            <a:avLst/>
            <a:gdLst>
              <a:gd name="T0" fmla="*/ 0 w 168"/>
              <a:gd name="T1" fmla="*/ 0 h 36"/>
              <a:gd name="T2" fmla="*/ 2147483647 w 168"/>
              <a:gd name="T3" fmla="*/ 0 h 36"/>
              <a:gd name="T4" fmla="*/ 2147483647 w 168"/>
              <a:gd name="T5" fmla="*/ 2147483647 h 36"/>
              <a:gd name="T6" fmla="*/ 2147483647 w 168"/>
              <a:gd name="T7" fmla="*/ 214748364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grpSp>
        <p:nvGrpSpPr>
          <p:cNvPr id="3" name="Group 119"/>
          <p:cNvGrpSpPr>
            <a:grpSpLocks/>
          </p:cNvGrpSpPr>
          <p:nvPr/>
        </p:nvGrpSpPr>
        <p:grpSpPr bwMode="auto">
          <a:xfrm>
            <a:off x="2583284" y="4982592"/>
            <a:ext cx="450850" cy="579437"/>
            <a:chOff x="2352" y="2061"/>
            <a:chExt cx="246" cy="237"/>
          </a:xfrm>
        </p:grpSpPr>
        <p:pic>
          <p:nvPicPr>
            <p:cNvPr id="14387" name="Picture 120"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14388" name="Line 121"/>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grpSp>
        <p:nvGrpSpPr>
          <p:cNvPr id="4" name="Group 122"/>
          <p:cNvGrpSpPr>
            <a:grpSpLocks/>
          </p:cNvGrpSpPr>
          <p:nvPr/>
        </p:nvGrpSpPr>
        <p:grpSpPr bwMode="auto">
          <a:xfrm>
            <a:off x="2070522" y="3836417"/>
            <a:ext cx="449262" cy="577850"/>
            <a:chOff x="2352" y="2061"/>
            <a:chExt cx="246" cy="237"/>
          </a:xfrm>
        </p:grpSpPr>
        <p:pic>
          <p:nvPicPr>
            <p:cNvPr id="14385" name="Picture 123"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14386" name="Line 124"/>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grpSp>
        <p:nvGrpSpPr>
          <p:cNvPr id="5" name="Group 125"/>
          <p:cNvGrpSpPr>
            <a:grpSpLocks/>
          </p:cNvGrpSpPr>
          <p:nvPr/>
        </p:nvGrpSpPr>
        <p:grpSpPr bwMode="auto">
          <a:xfrm>
            <a:off x="3723109" y="3398267"/>
            <a:ext cx="450850" cy="579437"/>
            <a:chOff x="2352" y="2061"/>
            <a:chExt cx="246" cy="237"/>
          </a:xfrm>
        </p:grpSpPr>
        <p:pic>
          <p:nvPicPr>
            <p:cNvPr id="14383" name="Picture 126"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14384" name="Line 127"/>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sp>
        <p:nvSpPr>
          <p:cNvPr id="14354" name="Freeform 128"/>
          <p:cNvSpPr>
            <a:spLocks/>
          </p:cNvSpPr>
          <p:nvPr/>
        </p:nvSpPr>
        <p:spPr bwMode="auto">
          <a:xfrm rot="-2939644">
            <a:off x="5878934" y="3403030"/>
            <a:ext cx="350837" cy="55562"/>
          </a:xfrm>
          <a:custGeom>
            <a:avLst/>
            <a:gdLst>
              <a:gd name="T0" fmla="*/ 0 w 168"/>
              <a:gd name="T1" fmla="*/ 0 h 36"/>
              <a:gd name="T2" fmla="*/ 2147483647 w 168"/>
              <a:gd name="T3" fmla="*/ 0 h 36"/>
              <a:gd name="T4" fmla="*/ 2147483647 w 168"/>
              <a:gd name="T5" fmla="*/ 2147483647 h 36"/>
              <a:gd name="T6" fmla="*/ 2147483647 w 168"/>
              <a:gd name="T7" fmla="*/ 214748364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14355" name="Freeform 129"/>
          <p:cNvSpPr>
            <a:spLocks/>
          </p:cNvSpPr>
          <p:nvPr/>
        </p:nvSpPr>
        <p:spPr bwMode="auto">
          <a:xfrm rot="2939644" flipH="1">
            <a:off x="5503490" y="3427636"/>
            <a:ext cx="350837" cy="57150"/>
          </a:xfrm>
          <a:custGeom>
            <a:avLst/>
            <a:gdLst>
              <a:gd name="T0" fmla="*/ 0 w 168"/>
              <a:gd name="T1" fmla="*/ 0 h 36"/>
              <a:gd name="T2" fmla="*/ 2147483647 w 168"/>
              <a:gd name="T3" fmla="*/ 0 h 36"/>
              <a:gd name="T4" fmla="*/ 2147483647 w 168"/>
              <a:gd name="T5" fmla="*/ 2147483647 h 36"/>
              <a:gd name="T6" fmla="*/ 2147483647 w 168"/>
              <a:gd name="T7" fmla="*/ 214748364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grpSp>
        <p:nvGrpSpPr>
          <p:cNvPr id="6" name="Group 130"/>
          <p:cNvGrpSpPr>
            <a:grpSpLocks/>
          </p:cNvGrpSpPr>
          <p:nvPr/>
        </p:nvGrpSpPr>
        <p:grpSpPr bwMode="auto">
          <a:xfrm>
            <a:off x="5531272" y="3496692"/>
            <a:ext cx="449262" cy="579437"/>
            <a:chOff x="2352" y="2061"/>
            <a:chExt cx="246" cy="237"/>
          </a:xfrm>
        </p:grpSpPr>
        <p:pic>
          <p:nvPicPr>
            <p:cNvPr id="14381" name="Picture 131"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14382" name="Line 132"/>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sp>
        <p:nvSpPr>
          <p:cNvPr id="14357" name="Freeform 133"/>
          <p:cNvSpPr>
            <a:spLocks/>
          </p:cNvSpPr>
          <p:nvPr/>
        </p:nvSpPr>
        <p:spPr bwMode="auto">
          <a:xfrm rot="-2939644">
            <a:off x="7423572" y="4004691"/>
            <a:ext cx="350838" cy="55563"/>
          </a:xfrm>
          <a:custGeom>
            <a:avLst/>
            <a:gdLst>
              <a:gd name="T0" fmla="*/ 0 w 168"/>
              <a:gd name="T1" fmla="*/ 0 h 36"/>
              <a:gd name="T2" fmla="*/ 2147483647 w 168"/>
              <a:gd name="T3" fmla="*/ 0 h 36"/>
              <a:gd name="T4" fmla="*/ 2147483647 w 168"/>
              <a:gd name="T5" fmla="*/ 2147483647 h 36"/>
              <a:gd name="T6" fmla="*/ 2147483647 w 168"/>
              <a:gd name="T7" fmla="*/ 214748364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14358" name="Freeform 134"/>
          <p:cNvSpPr>
            <a:spLocks/>
          </p:cNvSpPr>
          <p:nvPr/>
        </p:nvSpPr>
        <p:spPr bwMode="auto">
          <a:xfrm rot="2939644" flipH="1">
            <a:off x="7048128" y="4003898"/>
            <a:ext cx="350838" cy="57150"/>
          </a:xfrm>
          <a:custGeom>
            <a:avLst/>
            <a:gdLst>
              <a:gd name="T0" fmla="*/ 0 w 168"/>
              <a:gd name="T1" fmla="*/ 0 h 36"/>
              <a:gd name="T2" fmla="*/ 2147483647 w 168"/>
              <a:gd name="T3" fmla="*/ 0 h 36"/>
              <a:gd name="T4" fmla="*/ 2147483647 w 168"/>
              <a:gd name="T5" fmla="*/ 2147483647 h 36"/>
              <a:gd name="T6" fmla="*/ 2147483647 w 168"/>
              <a:gd name="T7" fmla="*/ 214748364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grpSp>
        <p:nvGrpSpPr>
          <p:cNvPr id="7" name="Group 135"/>
          <p:cNvGrpSpPr>
            <a:grpSpLocks/>
          </p:cNvGrpSpPr>
          <p:nvPr/>
        </p:nvGrpSpPr>
        <p:grpSpPr bwMode="auto">
          <a:xfrm>
            <a:off x="7026697" y="4107879"/>
            <a:ext cx="452437" cy="577850"/>
            <a:chOff x="2352" y="2061"/>
            <a:chExt cx="246" cy="237"/>
          </a:xfrm>
        </p:grpSpPr>
        <p:pic>
          <p:nvPicPr>
            <p:cNvPr id="14379" name="Picture 136"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14380" name="Line 137"/>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sp>
        <p:nvSpPr>
          <p:cNvPr id="14360" name="Text Box 138"/>
          <p:cNvSpPr txBox="1">
            <a:spLocks noChangeArrowheads="1"/>
          </p:cNvSpPr>
          <p:nvPr/>
        </p:nvSpPr>
        <p:spPr bwMode="auto">
          <a:xfrm>
            <a:off x="2292772" y="5047679"/>
            <a:ext cx="352425"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A</a:t>
            </a:r>
          </a:p>
        </p:txBody>
      </p:sp>
      <p:sp>
        <p:nvSpPr>
          <p:cNvPr id="14361" name="Text Box 139"/>
          <p:cNvSpPr txBox="1">
            <a:spLocks noChangeArrowheads="1"/>
          </p:cNvSpPr>
          <p:nvPr/>
        </p:nvSpPr>
        <p:spPr bwMode="auto">
          <a:xfrm>
            <a:off x="7102897" y="4636517"/>
            <a:ext cx="354012" cy="398462"/>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E</a:t>
            </a:r>
          </a:p>
        </p:txBody>
      </p:sp>
      <p:sp>
        <p:nvSpPr>
          <p:cNvPr id="14362" name="Text Box 140"/>
          <p:cNvSpPr txBox="1">
            <a:spLocks noChangeArrowheads="1"/>
          </p:cNvSpPr>
          <p:nvPr/>
        </p:nvSpPr>
        <p:spPr bwMode="auto">
          <a:xfrm>
            <a:off x="5556672" y="4039617"/>
            <a:ext cx="36830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D</a:t>
            </a:r>
          </a:p>
        </p:txBody>
      </p:sp>
      <p:sp>
        <p:nvSpPr>
          <p:cNvPr id="14363" name="Text Box 141"/>
          <p:cNvSpPr txBox="1">
            <a:spLocks noChangeArrowheads="1"/>
          </p:cNvSpPr>
          <p:nvPr/>
        </p:nvSpPr>
        <p:spPr bwMode="auto">
          <a:xfrm>
            <a:off x="3723109" y="3968179"/>
            <a:ext cx="36830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C</a:t>
            </a:r>
          </a:p>
        </p:txBody>
      </p:sp>
      <p:sp>
        <p:nvSpPr>
          <p:cNvPr id="14364" name="Text Box 142"/>
          <p:cNvSpPr txBox="1">
            <a:spLocks noChangeArrowheads="1"/>
          </p:cNvSpPr>
          <p:nvPr/>
        </p:nvSpPr>
        <p:spPr bwMode="auto">
          <a:xfrm>
            <a:off x="1780009" y="3966592"/>
            <a:ext cx="354013" cy="398462"/>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B</a:t>
            </a:r>
          </a:p>
        </p:txBody>
      </p:sp>
      <p:sp>
        <p:nvSpPr>
          <p:cNvPr id="303248" name="AutoShape 144"/>
          <p:cNvSpPr>
            <a:spLocks noChangeArrowheads="1"/>
          </p:cNvSpPr>
          <p:nvPr/>
        </p:nvSpPr>
        <p:spPr bwMode="auto">
          <a:xfrm rot="114164">
            <a:off x="4156497" y="3644329"/>
            <a:ext cx="1362075" cy="207963"/>
          </a:xfrm>
          <a:prstGeom prst="rightArrow">
            <a:avLst>
              <a:gd name="adj1" fmla="val 50000"/>
              <a:gd name="adj2" fmla="val 133964"/>
            </a:avLst>
          </a:prstGeom>
          <a:solidFill>
            <a:srgbClr val="00CC00"/>
          </a:solidFill>
          <a:ln w="9525">
            <a:solidFill>
              <a:schemeClr val="tx1"/>
            </a:solidFill>
            <a:miter lim="800000"/>
            <a:headEnd/>
            <a:tailEnd/>
          </a:ln>
        </p:spPr>
        <p:txBody>
          <a:bodyPr wrap="none" anchor="ctr"/>
          <a:lstStyle/>
          <a:p>
            <a:endParaRPr lang="zh-CN" altLang="en-US"/>
          </a:p>
        </p:txBody>
      </p:sp>
      <p:sp>
        <p:nvSpPr>
          <p:cNvPr id="303249" name="AutoShape 145"/>
          <p:cNvSpPr>
            <a:spLocks noChangeArrowheads="1"/>
          </p:cNvSpPr>
          <p:nvPr/>
        </p:nvSpPr>
        <p:spPr bwMode="auto">
          <a:xfrm rot="1262345">
            <a:off x="6013872" y="3991992"/>
            <a:ext cx="1047750" cy="247650"/>
          </a:xfrm>
          <a:prstGeom prst="rightArrow">
            <a:avLst>
              <a:gd name="adj1" fmla="val 50000"/>
              <a:gd name="adj2" fmla="val 86535"/>
            </a:avLst>
          </a:prstGeom>
          <a:solidFill>
            <a:srgbClr val="00CC00"/>
          </a:solidFill>
          <a:ln w="9525">
            <a:solidFill>
              <a:schemeClr val="tx1"/>
            </a:solidFill>
            <a:miter lim="800000"/>
            <a:headEnd/>
            <a:tailEnd/>
          </a:ln>
        </p:spPr>
        <p:txBody>
          <a:bodyPr wrap="none" anchor="ctr"/>
          <a:lstStyle/>
          <a:p>
            <a:endParaRPr lang="zh-CN" altLang="en-US"/>
          </a:p>
        </p:txBody>
      </p:sp>
      <p:sp>
        <p:nvSpPr>
          <p:cNvPr id="303250" name="AutoShape 146"/>
          <p:cNvSpPr>
            <a:spLocks noChangeArrowheads="1"/>
          </p:cNvSpPr>
          <p:nvPr/>
        </p:nvSpPr>
        <p:spPr bwMode="auto">
          <a:xfrm rot="-692809">
            <a:off x="2549947" y="3782442"/>
            <a:ext cx="1155700" cy="241300"/>
          </a:xfrm>
          <a:prstGeom prst="rightArrow">
            <a:avLst>
              <a:gd name="adj1" fmla="val 50000"/>
              <a:gd name="adj2" fmla="val 97962"/>
            </a:avLst>
          </a:prstGeom>
          <a:solidFill>
            <a:srgbClr val="00CC00"/>
          </a:solidFill>
          <a:ln w="9525">
            <a:solidFill>
              <a:schemeClr val="tx1"/>
            </a:solidFill>
            <a:miter lim="800000"/>
            <a:headEnd/>
            <a:tailEnd/>
          </a:ln>
        </p:spPr>
        <p:txBody>
          <a:bodyPr wrap="none" anchor="ctr"/>
          <a:lstStyle/>
          <a:p>
            <a:endParaRPr lang="zh-CN" altLang="en-US"/>
          </a:p>
        </p:txBody>
      </p:sp>
      <p:sp>
        <p:nvSpPr>
          <p:cNvPr id="303251" name="AutoShape 147"/>
          <p:cNvSpPr>
            <a:spLocks noChangeArrowheads="1"/>
          </p:cNvSpPr>
          <p:nvPr/>
        </p:nvSpPr>
        <p:spPr bwMode="auto">
          <a:xfrm rot="-7231871">
            <a:off x="2110209" y="4628579"/>
            <a:ext cx="803275" cy="282575"/>
          </a:xfrm>
          <a:prstGeom prst="rightArrow">
            <a:avLst>
              <a:gd name="adj1" fmla="val 50000"/>
              <a:gd name="adj2" fmla="val 58144"/>
            </a:avLst>
          </a:prstGeom>
          <a:solidFill>
            <a:srgbClr val="00CC00"/>
          </a:solidFill>
          <a:ln w="9525">
            <a:solidFill>
              <a:schemeClr val="tx1"/>
            </a:solidFill>
            <a:miter lim="800000"/>
            <a:headEnd/>
            <a:tailEnd/>
          </a:ln>
        </p:spPr>
        <p:txBody>
          <a:bodyPr wrap="none" anchor="ctr"/>
          <a:lstStyle/>
          <a:p>
            <a:endParaRPr lang="zh-CN" altLang="en-US"/>
          </a:p>
        </p:txBody>
      </p:sp>
      <p:sp>
        <p:nvSpPr>
          <p:cNvPr id="303252" name="Text Box 148"/>
          <p:cNvSpPr txBox="1">
            <a:spLocks noChangeArrowheads="1"/>
          </p:cNvSpPr>
          <p:nvPr/>
        </p:nvSpPr>
        <p:spPr bwMode="auto">
          <a:xfrm>
            <a:off x="2195736" y="5589240"/>
            <a:ext cx="947737" cy="396875"/>
          </a:xfrm>
          <a:prstGeom prst="rect">
            <a:avLst/>
          </a:prstGeom>
          <a:noFill/>
          <a:ln w="9525">
            <a:noFill/>
            <a:miter lim="800000"/>
            <a:headEnd/>
            <a:tailEnd/>
          </a:ln>
        </p:spPr>
        <p:txBody>
          <a:bodyPr wrap="none">
            <a:spAutoFit/>
          </a:bodyPr>
          <a:lstStyle/>
          <a:p>
            <a:r>
              <a:rPr kumimoji="1" lang="zh-CN" altLang="en-US" dirty="0">
                <a:solidFill>
                  <a:srgbClr val="333399"/>
                </a:solidFill>
                <a:latin typeface="Arial" pitchFamily="34" charset="0"/>
                <a:ea typeface="黑体" pitchFamily="49" charset="-122"/>
              </a:rPr>
              <a:t>源结点</a:t>
            </a:r>
          </a:p>
        </p:txBody>
      </p:sp>
      <p:sp>
        <p:nvSpPr>
          <p:cNvPr id="303253" name="Text Box 149"/>
          <p:cNvSpPr txBox="1">
            <a:spLocks noChangeArrowheads="1"/>
          </p:cNvSpPr>
          <p:nvPr/>
        </p:nvSpPr>
        <p:spPr bwMode="auto">
          <a:xfrm>
            <a:off x="7568034" y="4258692"/>
            <a:ext cx="1200150" cy="395287"/>
          </a:xfrm>
          <a:prstGeom prst="rect">
            <a:avLst/>
          </a:prstGeom>
          <a:noFill/>
          <a:ln w="9525">
            <a:noFill/>
            <a:miter lim="800000"/>
            <a:headEnd/>
            <a:tailEnd/>
          </a:ln>
        </p:spPr>
        <p:txBody>
          <a:bodyPr wrap="none">
            <a:spAutoFit/>
          </a:bodyPr>
          <a:lstStyle/>
          <a:p>
            <a:r>
              <a:rPr kumimoji="1" lang="zh-CN" altLang="en-US">
                <a:solidFill>
                  <a:srgbClr val="333399"/>
                </a:solidFill>
                <a:latin typeface="Arial" pitchFamily="34" charset="0"/>
                <a:ea typeface="黑体" pitchFamily="49" charset="-122"/>
              </a:rPr>
              <a:t>目的结点</a:t>
            </a:r>
          </a:p>
        </p:txBody>
      </p:sp>
      <p:sp>
        <p:nvSpPr>
          <p:cNvPr id="14372" name="Text Box 150"/>
          <p:cNvSpPr txBox="1">
            <a:spLocks noChangeArrowheads="1"/>
          </p:cNvSpPr>
          <p:nvPr/>
        </p:nvSpPr>
        <p:spPr bwMode="auto">
          <a:xfrm>
            <a:off x="783059" y="3741167"/>
            <a:ext cx="1200150" cy="395287"/>
          </a:xfrm>
          <a:prstGeom prst="rect">
            <a:avLst/>
          </a:prstGeom>
          <a:noFill/>
          <a:ln w="9525">
            <a:noFill/>
            <a:miter lim="800000"/>
            <a:headEnd/>
            <a:tailEnd/>
          </a:ln>
        </p:spPr>
        <p:txBody>
          <a:bodyPr wrap="none">
            <a:spAutoFit/>
          </a:bodyPr>
          <a:lstStyle/>
          <a:p>
            <a:r>
              <a:rPr kumimoji="1" lang="zh-CN" altLang="en-US">
                <a:solidFill>
                  <a:srgbClr val="333399"/>
                </a:solidFill>
                <a:latin typeface="Arial" pitchFamily="34" charset="0"/>
                <a:ea typeface="黑体" pitchFamily="49" charset="-122"/>
              </a:rPr>
              <a:t>转发结点</a:t>
            </a:r>
          </a:p>
        </p:txBody>
      </p:sp>
      <p:sp>
        <p:nvSpPr>
          <p:cNvPr id="14373" name="Text Box 151"/>
          <p:cNvSpPr txBox="1">
            <a:spLocks noChangeArrowheads="1"/>
          </p:cNvSpPr>
          <p:nvPr/>
        </p:nvSpPr>
        <p:spPr bwMode="auto">
          <a:xfrm>
            <a:off x="3437359" y="2745804"/>
            <a:ext cx="1200150" cy="395288"/>
          </a:xfrm>
          <a:prstGeom prst="rect">
            <a:avLst/>
          </a:prstGeom>
          <a:noFill/>
          <a:ln w="9525">
            <a:noFill/>
            <a:miter lim="800000"/>
            <a:headEnd/>
            <a:tailEnd/>
          </a:ln>
        </p:spPr>
        <p:txBody>
          <a:bodyPr wrap="none">
            <a:spAutoFit/>
          </a:bodyPr>
          <a:lstStyle/>
          <a:p>
            <a:r>
              <a:rPr kumimoji="1" lang="zh-CN" altLang="en-US">
                <a:solidFill>
                  <a:srgbClr val="333399"/>
                </a:solidFill>
                <a:latin typeface="Arial" pitchFamily="34" charset="0"/>
                <a:ea typeface="黑体" pitchFamily="49" charset="-122"/>
              </a:rPr>
              <a:t>转发结点</a:t>
            </a:r>
          </a:p>
        </p:txBody>
      </p:sp>
      <p:sp>
        <p:nvSpPr>
          <p:cNvPr id="14374" name="Text Box 152"/>
          <p:cNvSpPr txBox="1">
            <a:spLocks noChangeArrowheads="1"/>
          </p:cNvSpPr>
          <p:nvPr/>
        </p:nvSpPr>
        <p:spPr bwMode="auto">
          <a:xfrm>
            <a:off x="5247109" y="2806129"/>
            <a:ext cx="1200150" cy="396875"/>
          </a:xfrm>
          <a:prstGeom prst="rect">
            <a:avLst/>
          </a:prstGeom>
          <a:noFill/>
          <a:ln w="9525">
            <a:noFill/>
            <a:miter lim="800000"/>
            <a:headEnd/>
            <a:tailEnd/>
          </a:ln>
        </p:spPr>
        <p:txBody>
          <a:bodyPr wrap="none">
            <a:spAutoFit/>
          </a:bodyPr>
          <a:lstStyle/>
          <a:p>
            <a:r>
              <a:rPr kumimoji="1" lang="zh-CN" altLang="en-US">
                <a:solidFill>
                  <a:srgbClr val="333399"/>
                </a:solidFill>
                <a:latin typeface="Arial" pitchFamily="34" charset="0"/>
                <a:ea typeface="黑体" pitchFamily="49" charset="-122"/>
              </a:rPr>
              <a:t>转发结点</a:t>
            </a:r>
          </a:p>
        </p:txBody>
      </p:sp>
      <p:sp>
        <p:nvSpPr>
          <p:cNvPr id="14375" name="Rectangle 153"/>
          <p:cNvSpPr>
            <a:spLocks noGrp="1" noChangeArrowheads="1"/>
          </p:cNvSpPr>
          <p:nvPr>
            <p:ph type="body" idx="1"/>
          </p:nvPr>
        </p:nvSpPr>
        <p:spPr>
          <a:xfrm>
            <a:off x="467544" y="1196752"/>
            <a:ext cx="7772400" cy="1295400"/>
          </a:xfrm>
        </p:spPr>
        <p:txBody>
          <a:bodyPr/>
          <a:lstStyle/>
          <a:p>
            <a:pPr eaLnBrk="1" hangingPunct="1"/>
            <a:r>
              <a:rPr lang="zh-CN" altLang="en-US" dirty="0">
                <a:latin typeface="华文新魏" pitchFamily="2" charset="-122"/>
                <a:ea typeface="华文新魏" pitchFamily="2" charset="-122"/>
              </a:rPr>
              <a:t>独立型</a:t>
            </a:r>
            <a:r>
              <a:rPr lang="en-US" altLang="zh-CN" dirty="0">
                <a:latin typeface="华文新魏" pitchFamily="2" charset="-122"/>
                <a:ea typeface="华文新魏" pitchFamily="2" charset="-122"/>
              </a:rPr>
              <a:t>BSS</a:t>
            </a:r>
            <a:r>
              <a:rPr lang="zh-CN" altLang="en-US" dirty="0">
                <a:latin typeface="华文新魏" pitchFamily="2" charset="-122"/>
                <a:ea typeface="华文新魏" pitchFamily="2" charset="-122"/>
              </a:rPr>
              <a:t>是没有固定基础设施（没有 </a:t>
            </a:r>
            <a:r>
              <a:rPr lang="en-US" altLang="zh-CN" dirty="0">
                <a:latin typeface="华文新魏" pitchFamily="2" charset="-122"/>
                <a:ea typeface="华文新魏" pitchFamily="2" charset="-122"/>
              </a:rPr>
              <a:t>AP</a:t>
            </a:r>
            <a:r>
              <a:rPr lang="zh-CN" altLang="en-US" dirty="0">
                <a:latin typeface="华文新魏" pitchFamily="2" charset="-122"/>
                <a:ea typeface="华文新魏" pitchFamily="2" charset="-122"/>
              </a:rPr>
              <a:t>）的无线局域网。这种网络由一些处于平等状态的移动站之间相互通信组成的临时网络。</a:t>
            </a:r>
          </a:p>
        </p:txBody>
      </p:sp>
      <p:sp>
        <p:nvSpPr>
          <p:cNvPr id="14376" name="日期占位符 52"/>
          <p:cNvSpPr>
            <a:spLocks noGrp="1"/>
          </p:cNvSpPr>
          <p:nvPr>
            <p:ph type="dt" sz="quarter" idx="10"/>
          </p:nvPr>
        </p:nvSpPr>
        <p:spPr>
          <a:xfrm>
            <a:off x="683568" y="6400800"/>
            <a:ext cx="1905000" cy="457200"/>
          </a:xfrm>
          <a:noFill/>
        </p:spPr>
        <p:txBody>
          <a:bodyPr/>
          <a:lstStyle/>
          <a:p>
            <a:fld id="{4B24CC29-4645-47AD-97B4-E530DBBBED47}" type="datetime1">
              <a:rPr lang="zh-CN" altLang="en-US" smtClean="0"/>
              <a:pPr/>
              <a:t>2018/1/14</a:t>
            </a:fld>
            <a:endParaRPr lang="en-US" altLang="zh-CN" dirty="0"/>
          </a:p>
        </p:txBody>
      </p:sp>
      <p:sp>
        <p:nvSpPr>
          <p:cNvPr id="14377" name="灯片编号占位符 53"/>
          <p:cNvSpPr>
            <a:spLocks noGrp="1"/>
          </p:cNvSpPr>
          <p:nvPr>
            <p:ph type="sldNum" sz="quarter" idx="12"/>
          </p:nvPr>
        </p:nvSpPr>
        <p:spPr>
          <a:noFill/>
        </p:spPr>
        <p:txBody>
          <a:bodyPr/>
          <a:lstStyle/>
          <a:p>
            <a:fld id="{D9BF3A28-350E-4417-85D1-9854ADF21C83}" type="slidenum">
              <a:rPr lang="en-US" altLang="zh-CN" smtClean="0"/>
              <a:pPr/>
              <a:t>96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30325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grpId="0" nodeType="clickEffect">
                                  <p:stCondLst>
                                    <p:cond delay="0"/>
                                  </p:stCondLst>
                                  <p:childTnLst>
                                    <p:anim calcmode="discrete" valueType="str">
                                      <p:cBhvr>
                                        <p:cTn id="10" dur="1000" fill="hold"/>
                                        <p:tgtEl>
                                          <p:spTgt spid="30325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03251"/>
                                        </p:tgtEl>
                                        <p:attrNameLst>
                                          <p:attrName>style.visibility</p:attrName>
                                        </p:attrNameLst>
                                      </p:cBhvr>
                                      <p:to>
                                        <p:strVal val="visible"/>
                                      </p:to>
                                    </p:set>
                                    <p:animEffect transition="in" filter="wipe(down)">
                                      <p:cBhvr>
                                        <p:cTn id="15" dur="500"/>
                                        <p:tgtEl>
                                          <p:spTgt spid="303251"/>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303250"/>
                                        </p:tgtEl>
                                        <p:attrNameLst>
                                          <p:attrName>style.visibility</p:attrName>
                                        </p:attrNameLst>
                                      </p:cBhvr>
                                      <p:to>
                                        <p:strVal val="visible"/>
                                      </p:to>
                                    </p:set>
                                    <p:animEffect transition="in" filter="wipe(left)">
                                      <p:cBhvr>
                                        <p:cTn id="19" dur="500"/>
                                        <p:tgtEl>
                                          <p:spTgt spid="303250"/>
                                        </p:tgtEl>
                                      </p:cBhvr>
                                    </p:animEffect>
                                  </p:childTnLst>
                                </p:cTn>
                              </p:par>
                            </p:childTnLst>
                          </p:cTn>
                        </p:par>
                        <p:par>
                          <p:cTn id="20" fill="hold">
                            <p:stCondLst>
                              <p:cond delay="1500"/>
                            </p:stCondLst>
                            <p:childTnLst>
                              <p:par>
                                <p:cTn id="21" presetID="22" presetClass="entr" presetSubtype="8" fill="hold" grpId="0" nodeType="afterEffect">
                                  <p:stCondLst>
                                    <p:cond delay="500"/>
                                  </p:stCondLst>
                                  <p:childTnLst>
                                    <p:set>
                                      <p:cBhvr>
                                        <p:cTn id="22" dur="1" fill="hold">
                                          <p:stCondLst>
                                            <p:cond delay="0"/>
                                          </p:stCondLst>
                                        </p:cTn>
                                        <p:tgtEl>
                                          <p:spTgt spid="303248"/>
                                        </p:tgtEl>
                                        <p:attrNameLst>
                                          <p:attrName>style.visibility</p:attrName>
                                        </p:attrNameLst>
                                      </p:cBhvr>
                                      <p:to>
                                        <p:strVal val="visible"/>
                                      </p:to>
                                    </p:set>
                                    <p:animEffect transition="in" filter="wipe(left)">
                                      <p:cBhvr>
                                        <p:cTn id="23" dur="500"/>
                                        <p:tgtEl>
                                          <p:spTgt spid="303248"/>
                                        </p:tgtEl>
                                      </p:cBhvr>
                                    </p:animEffect>
                                  </p:childTnLst>
                                </p:cTn>
                              </p:par>
                            </p:childTnLst>
                          </p:cTn>
                        </p:par>
                        <p:par>
                          <p:cTn id="24" fill="hold">
                            <p:stCondLst>
                              <p:cond delay="2500"/>
                            </p:stCondLst>
                            <p:childTnLst>
                              <p:par>
                                <p:cTn id="25" presetID="22" presetClass="entr" presetSubtype="8" fill="hold" grpId="0" nodeType="afterEffect">
                                  <p:stCondLst>
                                    <p:cond delay="500"/>
                                  </p:stCondLst>
                                  <p:childTnLst>
                                    <p:set>
                                      <p:cBhvr>
                                        <p:cTn id="26" dur="1" fill="hold">
                                          <p:stCondLst>
                                            <p:cond delay="0"/>
                                          </p:stCondLst>
                                        </p:cTn>
                                        <p:tgtEl>
                                          <p:spTgt spid="303249"/>
                                        </p:tgtEl>
                                        <p:attrNameLst>
                                          <p:attrName>style.visibility</p:attrName>
                                        </p:attrNameLst>
                                      </p:cBhvr>
                                      <p:to>
                                        <p:strVal val="visible"/>
                                      </p:to>
                                    </p:set>
                                    <p:animEffect transition="in" filter="wipe(left)">
                                      <p:cBhvr>
                                        <p:cTn id="27" dur="500"/>
                                        <p:tgtEl>
                                          <p:spTgt spid="303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248" grpId="0" animBg="1"/>
      <p:bldP spid="303249" grpId="0" animBg="1"/>
      <p:bldP spid="303250" grpId="0" animBg="1"/>
      <p:bldP spid="303251" grpId="0" animBg="1"/>
      <p:bldP spid="303252" grpId="0"/>
      <p:bldP spid="30325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404664"/>
            <a:ext cx="5976664" cy="5043487"/>
          </a:xfrm>
        </p:spPr>
        <p:txBody>
          <a:bodyPr/>
          <a:lstStyle/>
          <a:p>
            <a:pPr eaLnBrk="1" hangingPunct="1">
              <a:buFontTx/>
              <a:buNone/>
              <a:defRPr/>
            </a:pPr>
            <a:r>
              <a:rPr lang="en-US" altLang="zh-CN" sz="2800" b="1" u="sng" dirty="0">
                <a:solidFill>
                  <a:schemeClr val="accent6"/>
                </a:solidFill>
                <a:ea typeface="华文新魏" pitchFamily="2" charset="-122"/>
              </a:rPr>
              <a:t>802.11</a:t>
            </a:r>
            <a:r>
              <a:rPr lang="zh-CN" altLang="en-US" sz="2800" b="1" u="sng" dirty="0">
                <a:solidFill>
                  <a:schemeClr val="accent6"/>
                </a:solidFill>
                <a:ea typeface="华文新魏" pitchFamily="2" charset="-122"/>
              </a:rPr>
              <a:t>网络环境中无线通信的特殊性</a:t>
            </a:r>
            <a:endParaRPr lang="en-US" altLang="zh-CN" sz="2800" b="1" u="sng" dirty="0">
              <a:solidFill>
                <a:schemeClr val="accent6"/>
              </a:solidFill>
              <a:ea typeface="华文新魏" pitchFamily="2" charset="-122"/>
            </a:endParaRPr>
          </a:p>
          <a:p>
            <a:pPr eaLnBrk="1" hangingPunct="1">
              <a:buFontTx/>
              <a:buNone/>
              <a:defRPr/>
            </a:pPr>
            <a:endParaRPr lang="en-US" altLang="zh-CN" sz="800" b="1" dirty="0">
              <a:solidFill>
                <a:schemeClr val="accent6"/>
              </a:solidFill>
              <a:ea typeface="华文新魏" pitchFamily="2" charset="-122"/>
            </a:endParaRPr>
          </a:p>
          <a:p>
            <a:pPr eaLnBrk="1" hangingPunct="1">
              <a:defRPr/>
            </a:pPr>
            <a:r>
              <a:rPr lang="en-US" altLang="zh-CN" dirty="0">
                <a:ea typeface="华文新魏" pitchFamily="2" charset="-122"/>
              </a:rPr>
              <a:t>BSS</a:t>
            </a:r>
            <a:r>
              <a:rPr lang="zh-CN" altLang="en-US" dirty="0">
                <a:ea typeface="华文新魏" pitchFamily="2" charset="-122"/>
              </a:rPr>
              <a:t>中的“冲突”现象</a:t>
            </a:r>
            <a:endParaRPr lang="en-US" altLang="zh-CN" dirty="0">
              <a:ea typeface="华文新魏" pitchFamily="2" charset="-122"/>
            </a:endParaRPr>
          </a:p>
          <a:p>
            <a:pPr lvl="1" eaLnBrk="1" hangingPunct="1">
              <a:defRPr/>
            </a:pPr>
            <a:r>
              <a:rPr lang="zh-CN" altLang="en-US" dirty="0">
                <a:ea typeface="华文新魏" pitchFamily="2" charset="-122"/>
              </a:rPr>
              <a:t>无线接入点</a:t>
            </a:r>
            <a:r>
              <a:rPr lang="en-US" altLang="zh-CN" dirty="0">
                <a:ea typeface="华文新魏" pitchFamily="2" charset="-122"/>
              </a:rPr>
              <a:t>AP</a:t>
            </a:r>
            <a:r>
              <a:rPr lang="zh-CN" altLang="en-US" dirty="0">
                <a:ea typeface="华文新魏" pitchFamily="2" charset="-122"/>
              </a:rPr>
              <a:t>转接数据</a:t>
            </a:r>
            <a:endParaRPr lang="en-US" altLang="zh-CN" dirty="0">
              <a:ea typeface="华文新魏" pitchFamily="2" charset="-122"/>
            </a:endParaRPr>
          </a:p>
          <a:p>
            <a:pPr lvl="1" eaLnBrk="1" hangingPunct="1">
              <a:defRPr/>
            </a:pPr>
            <a:r>
              <a:rPr lang="en-US" altLang="zh-CN" dirty="0">
                <a:ea typeface="华文新魏" pitchFamily="2" charset="-122"/>
              </a:rPr>
              <a:t>AP</a:t>
            </a:r>
            <a:r>
              <a:rPr lang="zh-CN" altLang="en-US" dirty="0">
                <a:ea typeface="华文新魏" pitchFamily="2" charset="-122"/>
              </a:rPr>
              <a:t>利用共享的无线信道，通过“广播”方式发送单播帧</a:t>
            </a:r>
            <a:endParaRPr lang="en-US" altLang="zh-CN" dirty="0">
              <a:ea typeface="华文新魏" pitchFamily="2" charset="-122"/>
            </a:endParaRPr>
          </a:p>
          <a:p>
            <a:pPr lvl="1" eaLnBrk="1" hangingPunct="1">
              <a:defRPr/>
            </a:pPr>
            <a:r>
              <a:rPr lang="zh-CN" altLang="en-US" dirty="0">
                <a:ea typeface="华文新魏" pitchFamily="2" charset="-122"/>
              </a:rPr>
              <a:t>与传统的</a:t>
            </a:r>
            <a:r>
              <a:rPr lang="en-US" altLang="zh-CN" dirty="0">
                <a:ea typeface="华文新魏" pitchFamily="2" charset="-122"/>
              </a:rPr>
              <a:t>Ethernet</a:t>
            </a:r>
            <a:r>
              <a:rPr lang="zh-CN" altLang="en-US" dirty="0">
                <a:ea typeface="华文新魏" pitchFamily="2" charset="-122"/>
              </a:rPr>
              <a:t>类似的“冲突”。</a:t>
            </a:r>
            <a:r>
              <a:rPr lang="en-US" altLang="zh-CN" dirty="0">
                <a:ea typeface="华文新魏" pitchFamily="2" charset="-122"/>
              </a:rPr>
              <a:t>802.11</a:t>
            </a:r>
            <a:r>
              <a:rPr lang="zh-CN" altLang="en-US" dirty="0">
                <a:ea typeface="华文新魏" pitchFamily="2" charset="-122"/>
              </a:rPr>
              <a:t>的</a:t>
            </a:r>
            <a:r>
              <a:rPr lang="en-US" altLang="zh-CN" dirty="0">
                <a:ea typeface="华文新魏" pitchFamily="2" charset="-122"/>
              </a:rPr>
              <a:t>MAC</a:t>
            </a:r>
            <a:r>
              <a:rPr lang="zh-CN" altLang="en-US" dirty="0">
                <a:ea typeface="华文新魏" pitchFamily="2" charset="-122"/>
              </a:rPr>
              <a:t>层协议解决多个无线主机对共享无线信道的争用问题。</a:t>
            </a:r>
            <a:endParaRPr lang="en-US" altLang="zh-CN" dirty="0">
              <a:ea typeface="华文新魏" pitchFamily="2" charset="-122"/>
            </a:endParaRPr>
          </a:p>
        </p:txBody>
      </p:sp>
      <p:sp>
        <p:nvSpPr>
          <p:cNvPr id="70660" name="页脚占位符 3"/>
          <p:cNvSpPr>
            <a:spLocks noGrp="1"/>
          </p:cNvSpPr>
          <p:nvPr>
            <p:ph type="ftr" sz="quarter" idx="11"/>
          </p:nvPr>
        </p:nvSpPr>
        <p:spPr>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5</a:t>
            </a:r>
            <a:r>
              <a:rPr lang="zh-CN" altLang="en-US" dirty="0">
                <a:solidFill>
                  <a:srgbClr val="3333CC"/>
                </a:solidFill>
              </a:rPr>
              <a:t>章 介质访问控制子层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5C32CB01-B1E4-462F-8405-12DF5C16F9B4}" type="slidenum">
              <a:rPr lang="zh-CN" altLang="en-US">
                <a:solidFill>
                  <a:srgbClr val="000000"/>
                </a:solidFill>
              </a:rPr>
              <a:pPr>
                <a:defRPr/>
              </a:pPr>
              <a:t>97</a:t>
            </a:fld>
            <a:endParaRPr lang="en-US" altLang="zh-CN">
              <a:solidFill>
                <a:srgbClr val="000000"/>
              </a:solidFill>
            </a:endParaRPr>
          </a:p>
        </p:txBody>
      </p:sp>
      <p:pic>
        <p:nvPicPr>
          <p:cNvPr id="7" name="Picture 2"/>
          <p:cNvPicPr>
            <a:picLocks noChangeAspect="1" noChangeArrowheads="1"/>
          </p:cNvPicPr>
          <p:nvPr/>
        </p:nvPicPr>
        <p:blipFill>
          <a:blip r:embed="rId2" cstate="print"/>
          <a:srcRect t="14798" r="75329"/>
          <a:stretch>
            <a:fillRect/>
          </a:stretch>
        </p:blipFill>
        <p:spPr bwMode="auto">
          <a:xfrm>
            <a:off x="6372200" y="2204864"/>
            <a:ext cx="2304256" cy="255130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476672"/>
            <a:ext cx="8424936" cy="4968552"/>
          </a:xfrm>
        </p:spPr>
        <p:txBody>
          <a:bodyPr/>
          <a:lstStyle/>
          <a:p>
            <a:pPr eaLnBrk="1" hangingPunct="1">
              <a:buNone/>
              <a:defRPr/>
            </a:pP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无线通信中，实现两个无线主机之间的正常通信：</a:t>
            </a:r>
            <a:endParaRPr lang="en-US" altLang="zh-CN" dirty="0">
              <a:latin typeface="华文新魏" pitchFamily="2" charset="-122"/>
              <a:ea typeface="华文新魏" pitchFamily="2" charset="-122"/>
            </a:endParaRPr>
          </a:p>
          <a:p>
            <a:pPr lvl="1" eaLnBrk="1" hangingPunct="1">
              <a:spcBef>
                <a:spcPts val="0"/>
              </a:spcBef>
              <a:spcAft>
                <a:spcPts val="0"/>
              </a:spcAft>
              <a:defRPr/>
            </a:pPr>
            <a:r>
              <a:rPr lang="zh-CN" altLang="en-US" sz="2400" dirty="0">
                <a:latin typeface="华文新魏" pitchFamily="2" charset="-122"/>
                <a:ea typeface="华文新魏" pitchFamily="2" charset="-122"/>
              </a:rPr>
              <a:t>发送主机和接收主机使用频率相同；</a:t>
            </a:r>
            <a:endParaRPr lang="en-US" altLang="zh-CN" sz="2400" dirty="0">
              <a:latin typeface="华文新魏" pitchFamily="2" charset="-122"/>
              <a:ea typeface="华文新魏" pitchFamily="2" charset="-122"/>
            </a:endParaRPr>
          </a:p>
          <a:p>
            <a:pPr lvl="1" eaLnBrk="1" hangingPunct="1">
              <a:spcBef>
                <a:spcPts val="0"/>
              </a:spcBef>
              <a:spcAft>
                <a:spcPts val="0"/>
              </a:spcAft>
              <a:defRPr/>
            </a:pPr>
            <a:r>
              <a:rPr lang="zh-CN" altLang="en-US" sz="2400" dirty="0">
                <a:latin typeface="华文新魏" pitchFamily="2" charset="-122"/>
                <a:ea typeface="华文新魏" pitchFamily="2" charset="-122"/>
              </a:rPr>
              <a:t>接收主机接收到的信号功率大于或等于接收灵敏功率</a:t>
            </a:r>
            <a:endParaRPr lang="en-US" altLang="zh-CN" sz="2400" dirty="0">
              <a:latin typeface="华文新魏" pitchFamily="2" charset="-122"/>
              <a:ea typeface="华文新魏" pitchFamily="2" charset="-122"/>
            </a:endParaRPr>
          </a:p>
          <a:p>
            <a:pPr lvl="1" eaLnBrk="1" hangingPunct="1">
              <a:spcBef>
                <a:spcPts val="0"/>
              </a:spcBef>
              <a:spcAft>
                <a:spcPts val="0"/>
              </a:spcAft>
              <a:buNone/>
              <a:defRPr/>
            </a:pPr>
            <a:endParaRPr lang="en-US" altLang="zh-CN" sz="2400" dirty="0">
              <a:latin typeface="华文新魏" pitchFamily="2" charset="-122"/>
              <a:ea typeface="华文新魏" pitchFamily="2" charset="-122"/>
            </a:endParaRPr>
          </a:p>
          <a:p>
            <a:pPr eaLnBrk="1" hangingPunct="1">
              <a:spcBef>
                <a:spcPts val="0"/>
              </a:spcBef>
              <a:spcAft>
                <a:spcPts val="0"/>
              </a:spcAft>
              <a:defRPr/>
            </a:pPr>
            <a:r>
              <a:rPr lang="zh-CN" altLang="zh-CN" sz="2800" u="sng" dirty="0">
                <a:solidFill>
                  <a:schemeClr val="accent6"/>
                </a:solidFill>
                <a:latin typeface="华文新魏" pitchFamily="2" charset="-122"/>
                <a:ea typeface="华文新魏" pitchFamily="2" charset="-122"/>
              </a:rPr>
              <a:t>隐藏主机和暴露主机</a:t>
            </a:r>
            <a:endParaRPr lang="en-US" altLang="zh-CN" sz="2800" b="1" u="sng" dirty="0">
              <a:solidFill>
                <a:schemeClr val="accent6"/>
              </a:solidFill>
              <a:latin typeface="华文新魏" pitchFamily="2" charset="-122"/>
              <a:ea typeface="华文新魏" pitchFamily="2" charset="-122"/>
            </a:endParaRPr>
          </a:p>
          <a:p>
            <a:pPr eaLnBrk="1" hangingPunct="1">
              <a:spcBef>
                <a:spcPts val="0"/>
              </a:spcBef>
              <a:spcAft>
                <a:spcPts val="0"/>
              </a:spcAft>
              <a:defRPr/>
            </a:pPr>
            <a:endParaRPr lang="en-US" altLang="zh-CN" b="1" u="sng" dirty="0">
              <a:solidFill>
                <a:schemeClr val="accent6"/>
              </a:solidFill>
              <a:latin typeface="华文新魏" pitchFamily="2" charset="-122"/>
              <a:ea typeface="华文新魏" pitchFamily="2" charset="-122"/>
            </a:endParaRPr>
          </a:p>
          <a:p>
            <a:pPr eaLnBrk="1" hangingPunct="1">
              <a:spcBef>
                <a:spcPts val="0"/>
              </a:spcBef>
              <a:spcAft>
                <a:spcPts val="0"/>
              </a:spcAft>
              <a:defRPr/>
            </a:pPr>
            <a:r>
              <a:rPr lang="zh-CN" altLang="en-US" b="1" u="sng" dirty="0">
                <a:solidFill>
                  <a:schemeClr val="accent6"/>
                </a:solidFill>
                <a:latin typeface="华文新魏" pitchFamily="2" charset="-122"/>
                <a:ea typeface="华文新魏" pitchFamily="2" charset="-122"/>
              </a:rPr>
              <a:t>隐藏主机</a:t>
            </a:r>
            <a:endParaRPr lang="en-US" altLang="zh-CN" b="1" u="sng" dirty="0">
              <a:solidFill>
                <a:schemeClr val="accent6"/>
              </a:solidFill>
              <a:latin typeface="华文新魏" pitchFamily="2" charset="-122"/>
              <a:ea typeface="华文新魏" pitchFamily="2" charset="-122"/>
            </a:endParaRPr>
          </a:p>
          <a:p>
            <a:pPr marL="342900" lvl="1" indent="-342900" eaLnBrk="1" hangingPunct="1">
              <a:spcBef>
                <a:spcPts val="0"/>
              </a:spcBef>
              <a:spcAft>
                <a:spcPts val="0"/>
              </a:spcAft>
              <a:buNone/>
              <a:defRPr/>
            </a:pPr>
            <a:r>
              <a:rPr lang="zh-CN" altLang="en-US" sz="2400" dirty="0">
                <a:latin typeface="华文新魏" pitchFamily="2" charset="-122"/>
                <a:ea typeface="华文新魏" pitchFamily="2" charset="-122"/>
              </a:rPr>
              <a:t>   未能检测出媒体上已存在的信号的问题</a:t>
            </a:r>
            <a:endParaRPr lang="en-US" altLang="zh-CN" sz="2400" dirty="0">
              <a:latin typeface="华文新魏" pitchFamily="2" charset="-122"/>
              <a:ea typeface="华文新魏" pitchFamily="2" charset="-122"/>
            </a:endParaRPr>
          </a:p>
          <a:p>
            <a:pPr marL="342900" lvl="1" indent="-342900" eaLnBrk="1" hangingPunct="1">
              <a:spcBef>
                <a:spcPts val="0"/>
              </a:spcBef>
              <a:spcAft>
                <a:spcPts val="0"/>
              </a:spcAft>
              <a:buNone/>
              <a:defRPr/>
            </a:pPr>
            <a:endParaRPr lang="en-US" altLang="zh-CN" sz="2400" dirty="0">
              <a:latin typeface="华文新魏" pitchFamily="2" charset="-122"/>
              <a:ea typeface="华文新魏" pitchFamily="2" charset="-122"/>
            </a:endParaRPr>
          </a:p>
          <a:p>
            <a:pPr marL="342900" lvl="1" indent="-342900" eaLnBrk="1" hangingPunct="1">
              <a:spcBef>
                <a:spcPts val="0"/>
              </a:spcBef>
              <a:spcAft>
                <a:spcPts val="0"/>
              </a:spcAft>
              <a:buNone/>
              <a:defRPr/>
            </a:pPr>
            <a:r>
              <a:rPr lang="zh-CN" altLang="en-US" dirty="0">
                <a:latin typeface="华文新魏" pitchFamily="2" charset="-122"/>
                <a:ea typeface="华文新魏" pitchFamily="2" charset="-122"/>
              </a:rPr>
              <a:t>当 </a:t>
            </a:r>
            <a:r>
              <a:rPr lang="en-US" altLang="zh-CN" dirty="0">
                <a:latin typeface="华文新魏" pitchFamily="2" charset="-122"/>
                <a:ea typeface="华文新魏" pitchFamily="2" charset="-122"/>
              </a:rPr>
              <a:t>A </a:t>
            </a:r>
            <a:r>
              <a:rPr lang="zh-CN" altLang="en-US" dirty="0">
                <a:latin typeface="华文新魏" pitchFamily="2" charset="-122"/>
                <a:ea typeface="华文新魏" pitchFamily="2" charset="-122"/>
              </a:rPr>
              <a:t>和 </a:t>
            </a:r>
            <a:r>
              <a:rPr lang="en-US" altLang="zh-CN" dirty="0">
                <a:latin typeface="华文新魏" pitchFamily="2" charset="-122"/>
                <a:ea typeface="华文新魏" pitchFamily="2" charset="-122"/>
              </a:rPr>
              <a:t>C </a:t>
            </a:r>
            <a:r>
              <a:rPr lang="zh-CN" altLang="en-US" dirty="0">
                <a:latin typeface="华文新魏" pitchFamily="2" charset="-122"/>
                <a:ea typeface="华文新魏" pitchFamily="2" charset="-122"/>
              </a:rPr>
              <a:t>检测不到对方的无线信号，</a:t>
            </a:r>
            <a:endParaRPr lang="en-US" altLang="zh-CN" dirty="0">
              <a:latin typeface="华文新魏" pitchFamily="2" charset="-122"/>
              <a:ea typeface="华文新魏" pitchFamily="2" charset="-122"/>
            </a:endParaRPr>
          </a:p>
          <a:p>
            <a:pPr marL="342900" lvl="1" indent="-342900" eaLnBrk="1" hangingPunct="1">
              <a:spcBef>
                <a:spcPts val="0"/>
              </a:spcBef>
              <a:spcAft>
                <a:spcPts val="0"/>
              </a:spcAft>
              <a:buNone/>
              <a:defRPr/>
            </a:pPr>
            <a:r>
              <a:rPr lang="zh-CN" altLang="en-US" dirty="0">
                <a:latin typeface="华文新魏" pitchFamily="2" charset="-122"/>
                <a:ea typeface="华文新魏" pitchFamily="2" charset="-122"/>
              </a:rPr>
              <a:t>都以为 </a:t>
            </a:r>
            <a:r>
              <a:rPr lang="en-US" altLang="zh-CN" dirty="0">
                <a:latin typeface="华文新魏" pitchFamily="2" charset="-122"/>
                <a:ea typeface="华文新魏" pitchFamily="2" charset="-122"/>
              </a:rPr>
              <a:t>B </a:t>
            </a:r>
            <a:r>
              <a:rPr lang="zh-CN" altLang="en-US" dirty="0">
                <a:latin typeface="华文新魏" pitchFamily="2" charset="-122"/>
                <a:ea typeface="华文新魏" pitchFamily="2" charset="-122"/>
              </a:rPr>
              <a:t>是空闲的，因而都向 </a:t>
            </a:r>
            <a:r>
              <a:rPr lang="en-US" altLang="zh-CN" dirty="0">
                <a:latin typeface="华文新魏" pitchFamily="2" charset="-122"/>
                <a:ea typeface="华文新魏" pitchFamily="2" charset="-122"/>
              </a:rPr>
              <a:t>B </a:t>
            </a:r>
            <a:r>
              <a:rPr lang="zh-CN" altLang="en-US" dirty="0">
                <a:latin typeface="华文新魏" pitchFamily="2" charset="-122"/>
                <a:ea typeface="华文新魏" pitchFamily="2" charset="-122"/>
              </a:rPr>
              <a:t>发</a:t>
            </a:r>
            <a:endParaRPr lang="en-US" altLang="zh-CN" dirty="0">
              <a:latin typeface="华文新魏" pitchFamily="2" charset="-122"/>
              <a:ea typeface="华文新魏" pitchFamily="2" charset="-122"/>
            </a:endParaRPr>
          </a:p>
          <a:p>
            <a:pPr marL="342900" lvl="1" indent="-342900" eaLnBrk="1" hangingPunct="1">
              <a:spcBef>
                <a:spcPts val="0"/>
              </a:spcBef>
              <a:spcAft>
                <a:spcPts val="0"/>
              </a:spcAft>
              <a:buNone/>
              <a:defRPr/>
            </a:pPr>
            <a:r>
              <a:rPr lang="zh-CN" altLang="en-US" dirty="0">
                <a:latin typeface="华文新魏" pitchFamily="2" charset="-122"/>
                <a:ea typeface="华文新魏" pitchFamily="2" charset="-122"/>
              </a:rPr>
              <a:t>送数据，结果发生碰撞。</a:t>
            </a:r>
          </a:p>
          <a:p>
            <a:pPr eaLnBrk="1" hangingPunct="1">
              <a:spcBef>
                <a:spcPts val="0"/>
              </a:spcBef>
              <a:spcAft>
                <a:spcPts val="0"/>
              </a:spcAft>
              <a:defRPr/>
            </a:pPr>
            <a:endParaRPr lang="zh-CN" altLang="en-US" b="1" u="sng" dirty="0">
              <a:latin typeface="华文新魏" pitchFamily="2" charset="-122"/>
              <a:ea typeface="华文新魏" pitchFamily="2" charset="-122"/>
            </a:endParaRPr>
          </a:p>
        </p:txBody>
      </p:sp>
      <p:sp>
        <p:nvSpPr>
          <p:cNvPr id="75780" name="页脚占位符 3"/>
          <p:cNvSpPr>
            <a:spLocks noGrp="1"/>
          </p:cNvSpPr>
          <p:nvPr>
            <p:ph type="ftr" sz="quarter" idx="11"/>
          </p:nvPr>
        </p:nvSpPr>
        <p:spPr>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5</a:t>
            </a:r>
            <a:r>
              <a:rPr lang="zh-CN" altLang="en-US">
                <a:solidFill>
                  <a:srgbClr val="3333CC"/>
                </a:solidFill>
              </a:rPr>
              <a:t>章 介质访问控制子层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617D00D-B44D-4474-952F-1C953631BFCD}" type="slidenum">
              <a:rPr lang="zh-CN" altLang="en-US">
                <a:solidFill>
                  <a:srgbClr val="000000"/>
                </a:solidFill>
              </a:rPr>
              <a:pPr>
                <a:defRPr/>
              </a:pPr>
              <a:t>98</a:t>
            </a:fld>
            <a:endParaRPr lang="en-US" altLang="zh-CN">
              <a:solidFill>
                <a:srgbClr val="000000"/>
              </a:solidFill>
            </a:endParaRPr>
          </a:p>
        </p:txBody>
      </p:sp>
      <p:pic>
        <p:nvPicPr>
          <p:cNvPr id="100354" name="Picture 2"/>
          <p:cNvPicPr>
            <a:picLocks noChangeAspect="1" noChangeArrowheads="1"/>
          </p:cNvPicPr>
          <p:nvPr/>
        </p:nvPicPr>
        <p:blipFill>
          <a:blip r:embed="rId2" cstate="print"/>
          <a:srcRect r="50069"/>
          <a:stretch>
            <a:fillRect/>
          </a:stretch>
        </p:blipFill>
        <p:spPr bwMode="auto">
          <a:xfrm>
            <a:off x="4572000" y="3717032"/>
            <a:ext cx="4176464" cy="26654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468313" y="0"/>
            <a:ext cx="9144001" cy="0"/>
          </a:xfrm>
          <a:prstGeom prst="rect">
            <a:avLst/>
          </a:prstGeom>
          <a:noFill/>
          <a:ln w="9525">
            <a:noFill/>
            <a:miter lim="800000"/>
            <a:headEnd/>
            <a:tailEnd/>
          </a:ln>
        </p:spPr>
        <p:txBody>
          <a:bodyPr wrap="none" anchor="ctr">
            <a:spAutoFit/>
          </a:bodyPr>
          <a:lstStyle/>
          <a:p>
            <a:endParaRPr lang="zh-CN" altLang="en-US"/>
          </a:p>
        </p:txBody>
      </p:sp>
      <p:sp>
        <p:nvSpPr>
          <p:cNvPr id="24579" name="Rectangle 4"/>
          <p:cNvSpPr>
            <a:spLocks noChangeArrowheads="1"/>
          </p:cNvSpPr>
          <p:nvPr/>
        </p:nvSpPr>
        <p:spPr bwMode="auto">
          <a:xfrm>
            <a:off x="-468313" y="0"/>
            <a:ext cx="9144001" cy="0"/>
          </a:xfrm>
          <a:prstGeom prst="rect">
            <a:avLst/>
          </a:prstGeom>
          <a:noFill/>
          <a:ln w="9525">
            <a:noFill/>
            <a:miter lim="800000"/>
            <a:headEnd/>
            <a:tailEnd/>
          </a:ln>
        </p:spPr>
        <p:txBody>
          <a:bodyPr wrap="none" anchor="ctr">
            <a:spAutoFit/>
          </a:bodyPr>
          <a:lstStyle/>
          <a:p>
            <a:endParaRPr lang="zh-CN" altLang="en-US"/>
          </a:p>
        </p:txBody>
      </p:sp>
      <p:sp>
        <p:nvSpPr>
          <p:cNvPr id="24581" name="Rectangle 8"/>
          <p:cNvSpPr>
            <a:spLocks noChangeArrowheads="1"/>
          </p:cNvSpPr>
          <p:nvPr/>
        </p:nvSpPr>
        <p:spPr bwMode="auto">
          <a:xfrm>
            <a:off x="-468313" y="0"/>
            <a:ext cx="9144001" cy="0"/>
          </a:xfrm>
          <a:prstGeom prst="rect">
            <a:avLst/>
          </a:prstGeom>
          <a:noFill/>
          <a:ln w="9525">
            <a:noFill/>
            <a:miter lim="800000"/>
            <a:headEnd/>
            <a:tailEnd/>
          </a:ln>
        </p:spPr>
        <p:txBody>
          <a:bodyPr wrap="none" anchor="ctr">
            <a:spAutoFit/>
          </a:bodyPr>
          <a:lstStyle/>
          <a:p>
            <a:endParaRPr lang="zh-CN" altLang="en-US"/>
          </a:p>
        </p:txBody>
      </p:sp>
      <p:sp>
        <p:nvSpPr>
          <p:cNvPr id="24600" name="日期占位符 64"/>
          <p:cNvSpPr>
            <a:spLocks noGrp="1"/>
          </p:cNvSpPr>
          <p:nvPr>
            <p:ph type="dt" sz="quarter" idx="10"/>
          </p:nvPr>
        </p:nvSpPr>
        <p:spPr>
          <a:xfrm>
            <a:off x="611560" y="6400800"/>
            <a:ext cx="1905000" cy="457200"/>
          </a:xfrm>
          <a:noFill/>
        </p:spPr>
        <p:txBody>
          <a:bodyPr/>
          <a:lstStyle/>
          <a:p>
            <a:fld id="{B15E9A18-2262-4314-AF36-30D296E053BF}" type="datetime1">
              <a:rPr lang="zh-CN" altLang="en-US" smtClean="0"/>
              <a:pPr/>
              <a:t>2018/1/14</a:t>
            </a:fld>
            <a:endParaRPr lang="en-US" altLang="zh-CN" dirty="0"/>
          </a:p>
        </p:txBody>
      </p:sp>
      <p:sp>
        <p:nvSpPr>
          <p:cNvPr id="24601" name="灯片编号占位符 65"/>
          <p:cNvSpPr>
            <a:spLocks noGrp="1"/>
          </p:cNvSpPr>
          <p:nvPr>
            <p:ph type="sldNum" sz="quarter" idx="12"/>
          </p:nvPr>
        </p:nvSpPr>
        <p:spPr>
          <a:noFill/>
        </p:spPr>
        <p:txBody>
          <a:bodyPr/>
          <a:lstStyle/>
          <a:p>
            <a:fld id="{AD870AFF-2A4B-43AB-81C7-FE1919D7BCE3}" type="slidenum">
              <a:rPr lang="en-US" altLang="zh-CN" smtClean="0"/>
              <a:pPr/>
              <a:t>99</a:t>
            </a:fld>
            <a:endParaRPr lang="en-US" altLang="zh-CN"/>
          </a:p>
        </p:txBody>
      </p:sp>
      <p:pic>
        <p:nvPicPr>
          <p:cNvPr id="67" name="Picture 2"/>
          <p:cNvPicPr>
            <a:picLocks noChangeAspect="1" noChangeArrowheads="1"/>
          </p:cNvPicPr>
          <p:nvPr/>
        </p:nvPicPr>
        <p:blipFill>
          <a:blip r:embed="rId2" cstate="print"/>
          <a:srcRect l="49931"/>
          <a:stretch>
            <a:fillRect/>
          </a:stretch>
        </p:blipFill>
        <p:spPr bwMode="auto">
          <a:xfrm>
            <a:off x="4716016" y="2636912"/>
            <a:ext cx="4188073" cy="2665413"/>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69" name="内容占位符 16"/>
          <p:cNvSpPr>
            <a:spLocks noGrp="1"/>
          </p:cNvSpPr>
          <p:nvPr>
            <p:ph idx="1"/>
          </p:nvPr>
        </p:nvSpPr>
        <p:spPr>
          <a:xfrm>
            <a:off x="179512" y="0"/>
            <a:ext cx="8424936" cy="4968552"/>
          </a:xfrm>
        </p:spPr>
        <p:txBody>
          <a:bodyPr/>
          <a:lstStyle/>
          <a:p>
            <a:pPr eaLnBrk="1" hangingPunct="1">
              <a:buNone/>
              <a:defRPr/>
            </a:pPr>
            <a:r>
              <a:rPr lang="en-US" altLang="zh-CN" dirty="0">
                <a:latin typeface="华文新魏" pitchFamily="2" charset="-122"/>
                <a:ea typeface="华文新魏" pitchFamily="2" charset="-122"/>
              </a:rPr>
              <a:t>	</a:t>
            </a:r>
            <a:endParaRPr lang="en-US" altLang="zh-CN" sz="2400" dirty="0">
              <a:latin typeface="华文新魏" pitchFamily="2" charset="-122"/>
              <a:ea typeface="华文新魏" pitchFamily="2" charset="-122"/>
            </a:endParaRPr>
          </a:p>
          <a:p>
            <a:pPr eaLnBrk="1" hangingPunct="1">
              <a:spcBef>
                <a:spcPts val="0"/>
              </a:spcBef>
              <a:spcAft>
                <a:spcPts val="0"/>
              </a:spcAft>
              <a:defRPr/>
            </a:pPr>
            <a:r>
              <a:rPr lang="zh-CN" altLang="zh-CN" sz="2800" u="sng" dirty="0">
                <a:solidFill>
                  <a:schemeClr val="accent6"/>
                </a:solidFill>
                <a:latin typeface="华文新魏" pitchFamily="2" charset="-122"/>
                <a:ea typeface="华文新魏" pitchFamily="2" charset="-122"/>
              </a:rPr>
              <a:t>隐藏主机和暴露主机</a:t>
            </a:r>
            <a:endParaRPr lang="en-US" altLang="zh-CN" sz="2800" b="1" u="sng" dirty="0">
              <a:solidFill>
                <a:schemeClr val="accent6"/>
              </a:solidFill>
              <a:latin typeface="华文新魏" pitchFamily="2" charset="-122"/>
              <a:ea typeface="华文新魏" pitchFamily="2" charset="-122"/>
            </a:endParaRPr>
          </a:p>
          <a:p>
            <a:pPr eaLnBrk="1" hangingPunct="1">
              <a:spcBef>
                <a:spcPts val="0"/>
              </a:spcBef>
              <a:spcAft>
                <a:spcPts val="0"/>
              </a:spcAft>
              <a:defRPr/>
            </a:pPr>
            <a:endParaRPr lang="en-US" altLang="zh-CN" b="1" u="sng" dirty="0">
              <a:solidFill>
                <a:schemeClr val="accent6"/>
              </a:solidFill>
              <a:latin typeface="华文新魏" pitchFamily="2" charset="-122"/>
              <a:ea typeface="华文新魏" pitchFamily="2" charset="-122"/>
            </a:endParaRPr>
          </a:p>
          <a:p>
            <a:pPr eaLnBrk="1" hangingPunct="1">
              <a:spcBef>
                <a:spcPts val="0"/>
              </a:spcBef>
              <a:spcAft>
                <a:spcPts val="0"/>
              </a:spcAft>
              <a:defRPr/>
            </a:pPr>
            <a:r>
              <a:rPr lang="zh-CN" altLang="en-US" b="1" u="sng" dirty="0">
                <a:solidFill>
                  <a:schemeClr val="accent6"/>
                </a:solidFill>
                <a:latin typeface="华文新魏" pitchFamily="2" charset="-122"/>
                <a:ea typeface="华文新魏" pitchFamily="2" charset="-122"/>
              </a:rPr>
              <a:t>暴露主机</a:t>
            </a:r>
            <a:endParaRPr lang="en-US" altLang="zh-CN" b="1" u="sng" dirty="0">
              <a:solidFill>
                <a:schemeClr val="accent6"/>
              </a:solidFill>
              <a:latin typeface="华文新魏" pitchFamily="2" charset="-122"/>
              <a:ea typeface="华文新魏" pitchFamily="2" charset="-122"/>
            </a:endParaRPr>
          </a:p>
          <a:p>
            <a:pPr marL="342900" lvl="1" indent="-342900" eaLnBrk="1" hangingPunct="1">
              <a:spcBef>
                <a:spcPts val="0"/>
              </a:spcBef>
              <a:spcAft>
                <a:spcPts val="0"/>
              </a:spcAft>
              <a:buNone/>
              <a:defRPr/>
            </a:pPr>
            <a:r>
              <a:rPr lang="zh-CN" altLang="en-US" sz="2400" dirty="0">
                <a:latin typeface="华文新魏" pitchFamily="2" charset="-122"/>
                <a:ea typeface="华文新魏" pitchFamily="2" charset="-122"/>
              </a:rPr>
              <a:t>检测出媒体上已存在信号，导致以为冲突，撤销发送</a:t>
            </a:r>
            <a:endParaRPr lang="en-US" altLang="zh-CN" sz="2400" dirty="0">
              <a:latin typeface="华文新魏" pitchFamily="2" charset="-122"/>
              <a:ea typeface="华文新魏" pitchFamily="2" charset="-122"/>
            </a:endParaRPr>
          </a:p>
          <a:p>
            <a:pPr marL="342900" lvl="1" indent="-342900" eaLnBrk="1" hangingPunct="1">
              <a:spcBef>
                <a:spcPts val="0"/>
              </a:spcBef>
              <a:spcAft>
                <a:spcPts val="0"/>
              </a:spcAft>
              <a:buNone/>
              <a:defRPr/>
            </a:pPr>
            <a:endParaRPr lang="en-US" altLang="zh-CN" sz="2400" dirty="0">
              <a:latin typeface="华文新魏" pitchFamily="2" charset="-122"/>
              <a:ea typeface="华文新魏" pitchFamily="2" charset="-122"/>
            </a:endParaRPr>
          </a:p>
          <a:p>
            <a:pPr marL="342900" lvl="1" indent="-342900" eaLnBrk="1" hangingPunct="1">
              <a:spcBef>
                <a:spcPts val="0"/>
              </a:spcBef>
              <a:spcAft>
                <a:spcPts val="0"/>
              </a:spcAft>
              <a:buNone/>
              <a:defRPr/>
            </a:pPr>
            <a:r>
              <a:rPr lang="en-US" altLang="zh-CN" dirty="0">
                <a:latin typeface="华文新魏" pitchFamily="2" charset="-122"/>
                <a:ea typeface="华文新魏" pitchFamily="2" charset="-122"/>
              </a:rPr>
              <a:t>A </a:t>
            </a:r>
            <a:r>
              <a:rPr lang="zh-CN" altLang="en-US" dirty="0">
                <a:latin typeface="华文新魏" pitchFamily="2" charset="-122"/>
                <a:ea typeface="华文新魏" pitchFamily="2" charset="-122"/>
              </a:rPr>
              <a:t>向 </a:t>
            </a:r>
            <a:r>
              <a:rPr lang="en-US" altLang="zh-CN" dirty="0">
                <a:latin typeface="华文新魏" pitchFamily="2" charset="-122"/>
                <a:ea typeface="华文新魏" pitchFamily="2" charset="-122"/>
              </a:rPr>
              <a:t>D </a:t>
            </a:r>
            <a:r>
              <a:rPr lang="zh-CN" altLang="en-US" dirty="0">
                <a:latin typeface="华文新魏" pitchFamily="2" charset="-122"/>
                <a:ea typeface="华文新魏" pitchFamily="2" charset="-122"/>
              </a:rPr>
              <a:t>发送数据，而 </a:t>
            </a:r>
            <a:r>
              <a:rPr lang="en-US" altLang="zh-CN" dirty="0">
                <a:latin typeface="华文新魏" pitchFamily="2" charset="-122"/>
                <a:ea typeface="华文新魏" pitchFamily="2" charset="-122"/>
              </a:rPr>
              <a:t>B</a:t>
            </a:r>
            <a:r>
              <a:rPr lang="zh-CN" altLang="en-US" dirty="0">
                <a:latin typeface="华文新魏" pitchFamily="2" charset="-122"/>
                <a:ea typeface="华文新魏" pitchFamily="2" charset="-122"/>
              </a:rPr>
              <a:t>想和 </a:t>
            </a:r>
            <a:r>
              <a:rPr lang="en-US" altLang="zh-CN" dirty="0">
                <a:latin typeface="华文新魏" pitchFamily="2" charset="-122"/>
                <a:ea typeface="华文新魏" pitchFamily="2" charset="-122"/>
              </a:rPr>
              <a:t>C </a:t>
            </a:r>
            <a:r>
              <a:rPr lang="zh-CN" altLang="en-US" dirty="0">
                <a:latin typeface="华文新魏" pitchFamily="2" charset="-122"/>
                <a:ea typeface="华文新魏" pitchFamily="2" charset="-122"/>
              </a:rPr>
              <a:t>通信，</a:t>
            </a:r>
            <a:endParaRPr lang="en-US" altLang="zh-CN" dirty="0">
              <a:latin typeface="华文新魏" pitchFamily="2" charset="-122"/>
              <a:ea typeface="华文新魏" pitchFamily="2" charset="-122"/>
            </a:endParaRPr>
          </a:p>
          <a:p>
            <a:pPr marL="342900" lvl="1" indent="-342900" eaLnBrk="1" hangingPunct="1">
              <a:spcBef>
                <a:spcPts val="0"/>
              </a:spcBef>
              <a:spcAft>
                <a:spcPts val="0"/>
              </a:spcAft>
              <a:buNone/>
              <a:defRPr/>
            </a:pPr>
            <a:r>
              <a:rPr lang="en-US" altLang="zh-CN" dirty="0">
                <a:latin typeface="华文新魏" pitchFamily="2" charset="-122"/>
                <a:ea typeface="华文新魏" pitchFamily="2" charset="-122"/>
              </a:rPr>
              <a:t>B </a:t>
            </a:r>
            <a:r>
              <a:rPr lang="zh-CN" altLang="en-US" dirty="0">
                <a:latin typeface="华文新魏" pitchFamily="2" charset="-122"/>
                <a:ea typeface="华文新魏" pitchFamily="2" charset="-122"/>
              </a:rPr>
              <a:t>检测到媒体上有信号，于是就不敢</a:t>
            </a:r>
            <a:endParaRPr lang="en-US" altLang="zh-CN" dirty="0">
              <a:latin typeface="华文新魏" pitchFamily="2" charset="-122"/>
              <a:ea typeface="华文新魏" pitchFamily="2" charset="-122"/>
            </a:endParaRPr>
          </a:p>
          <a:p>
            <a:pPr marL="342900" lvl="1" indent="-342900" eaLnBrk="1" hangingPunct="1">
              <a:spcBef>
                <a:spcPts val="0"/>
              </a:spcBef>
              <a:spcAft>
                <a:spcPts val="0"/>
              </a:spcAft>
              <a:buNone/>
              <a:defRPr/>
            </a:pPr>
            <a:r>
              <a:rPr lang="zh-CN" altLang="en-US" dirty="0">
                <a:latin typeface="华文新魏" pitchFamily="2" charset="-122"/>
                <a:ea typeface="华文新魏" pitchFamily="2" charset="-122"/>
              </a:rPr>
              <a:t>向 </a:t>
            </a:r>
            <a:r>
              <a:rPr lang="en-US" altLang="zh-CN" dirty="0">
                <a:latin typeface="华文新魏" pitchFamily="2" charset="-122"/>
                <a:ea typeface="华文新魏" pitchFamily="2" charset="-122"/>
              </a:rPr>
              <a:t>C </a:t>
            </a:r>
            <a:r>
              <a:rPr lang="zh-CN" altLang="en-US" dirty="0">
                <a:latin typeface="华文新魏" pitchFamily="2" charset="-122"/>
                <a:ea typeface="华文新魏" pitchFamily="2" charset="-122"/>
              </a:rPr>
              <a:t>发送数据。</a:t>
            </a:r>
            <a:endParaRPr lang="en-US" altLang="zh-CN" dirty="0">
              <a:latin typeface="华文新魏" pitchFamily="2" charset="-122"/>
              <a:ea typeface="华文新魏" pitchFamily="2" charset="-122"/>
            </a:endParaRPr>
          </a:p>
          <a:p>
            <a:pPr marL="342900" lvl="1" indent="-342900" eaLnBrk="1" hangingPunct="1">
              <a:spcBef>
                <a:spcPts val="0"/>
              </a:spcBef>
              <a:spcAft>
                <a:spcPts val="0"/>
              </a:spcAft>
              <a:buNone/>
              <a:defRPr/>
            </a:pPr>
            <a:endParaRPr lang="en-US" altLang="zh-CN" dirty="0">
              <a:latin typeface="华文新魏" pitchFamily="2" charset="-122"/>
              <a:ea typeface="华文新魏" pitchFamily="2" charset="-122"/>
            </a:endParaRPr>
          </a:p>
          <a:p>
            <a:pPr marL="342900" lvl="1" indent="-342900" eaLnBrk="1" hangingPunct="1">
              <a:spcBef>
                <a:spcPts val="0"/>
              </a:spcBef>
              <a:spcAft>
                <a:spcPts val="0"/>
              </a:spcAft>
              <a:buNone/>
              <a:defRPr/>
            </a:pPr>
            <a:r>
              <a:rPr lang="zh-CN" altLang="en-US" dirty="0">
                <a:latin typeface="华文新魏" pitchFamily="2" charset="-122"/>
                <a:ea typeface="华文新魏" pitchFamily="2" charset="-122"/>
              </a:rPr>
              <a:t>其实 </a:t>
            </a:r>
            <a:r>
              <a:rPr lang="en-US" altLang="zh-CN" dirty="0">
                <a:latin typeface="华文新魏" pitchFamily="2" charset="-122"/>
                <a:ea typeface="华文新魏" pitchFamily="2" charset="-122"/>
              </a:rPr>
              <a:t>A </a:t>
            </a:r>
            <a:r>
              <a:rPr lang="zh-CN" altLang="en-US" dirty="0">
                <a:latin typeface="华文新魏" pitchFamily="2" charset="-122"/>
                <a:ea typeface="华文新魏" pitchFamily="2" charset="-122"/>
              </a:rPr>
              <a:t>向 </a:t>
            </a:r>
            <a:r>
              <a:rPr lang="en-US" altLang="zh-CN" dirty="0">
                <a:latin typeface="华文新魏" pitchFamily="2" charset="-122"/>
                <a:ea typeface="华文新魏" pitchFamily="2" charset="-122"/>
              </a:rPr>
              <a:t>D </a:t>
            </a:r>
            <a:r>
              <a:rPr lang="zh-CN" altLang="en-US" dirty="0">
                <a:latin typeface="华文新魏" pitchFamily="2" charset="-122"/>
                <a:ea typeface="华文新魏" pitchFamily="2" charset="-122"/>
              </a:rPr>
              <a:t>发送数据并不影响 </a:t>
            </a:r>
            <a:endParaRPr lang="en-US" altLang="zh-CN" dirty="0">
              <a:latin typeface="华文新魏" pitchFamily="2" charset="-122"/>
              <a:ea typeface="华文新魏" pitchFamily="2" charset="-122"/>
            </a:endParaRPr>
          </a:p>
          <a:p>
            <a:pPr marL="342900" lvl="1" indent="-342900" eaLnBrk="1" hangingPunct="1">
              <a:spcBef>
                <a:spcPts val="0"/>
              </a:spcBef>
              <a:spcAft>
                <a:spcPts val="0"/>
              </a:spcAft>
              <a:buNone/>
              <a:defRPr/>
            </a:pPr>
            <a:r>
              <a:rPr lang="en-US" altLang="zh-CN" dirty="0">
                <a:latin typeface="华文新魏" pitchFamily="2" charset="-122"/>
                <a:ea typeface="华文新魏" pitchFamily="2" charset="-122"/>
              </a:rPr>
              <a:t>B </a:t>
            </a:r>
            <a:r>
              <a:rPr lang="zh-CN" altLang="en-US" dirty="0">
                <a:latin typeface="华文新魏" pitchFamily="2" charset="-122"/>
                <a:ea typeface="华文新魏" pitchFamily="2" charset="-122"/>
              </a:rPr>
              <a:t>向 </a:t>
            </a:r>
            <a:r>
              <a:rPr lang="en-US" altLang="zh-CN" dirty="0">
                <a:latin typeface="华文新魏" pitchFamily="2" charset="-122"/>
                <a:ea typeface="华文新魏" pitchFamily="2" charset="-122"/>
              </a:rPr>
              <a:t>C </a:t>
            </a:r>
            <a:r>
              <a:rPr lang="zh-CN" altLang="en-US" dirty="0">
                <a:latin typeface="华文新魏" pitchFamily="2" charset="-122"/>
                <a:ea typeface="华文新魏" pitchFamily="2" charset="-122"/>
              </a:rPr>
              <a:t>发送数据</a:t>
            </a:r>
          </a:p>
          <a:p>
            <a:pPr marL="342900" lvl="1" indent="-342900" eaLnBrk="1" hangingPunct="1">
              <a:spcBef>
                <a:spcPts val="0"/>
              </a:spcBef>
              <a:spcAft>
                <a:spcPts val="0"/>
              </a:spcAft>
              <a:buNone/>
              <a:defRPr/>
            </a:pPr>
            <a:endParaRPr lang="en-US" altLang="zh-CN" dirty="0">
              <a:latin typeface="华文新魏" pitchFamily="2" charset="-122"/>
              <a:ea typeface="华文新魏" pitchFamily="2" charset="-122"/>
            </a:endParaRPr>
          </a:p>
          <a:p>
            <a:pPr marL="342900" lvl="1" indent="-342900" eaLnBrk="1" hangingPunct="1">
              <a:spcBef>
                <a:spcPts val="0"/>
              </a:spcBef>
              <a:spcAft>
                <a:spcPts val="0"/>
              </a:spcAft>
              <a:buNone/>
              <a:defRPr/>
            </a:pPr>
            <a:endParaRPr lang="en-US" altLang="zh-CN" dirty="0">
              <a:latin typeface="华文新魏" pitchFamily="2" charset="-122"/>
              <a:ea typeface="华文新魏" pitchFamily="2" charset="-122"/>
            </a:endParaRPr>
          </a:p>
        </p:txBody>
      </p:sp>
    </p:spTree>
  </p:cSld>
  <p:clrMapOvr>
    <a:masterClrMapping/>
  </p:clrMapOvr>
</p:sld>
</file>

<file path=ppt/theme/theme1.xml><?xml version="1.0" encoding="utf-8"?>
<a:theme xmlns:a="http://schemas.openxmlformats.org/drawingml/2006/main" name="清华版教材展示">
  <a:themeElements>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清华版教材展示">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chemeClr val="accent2"/>
            </a:solidFill>
            <a:effectLst/>
            <a:latin typeface="Arial" charset="0"/>
            <a:ea typeface="华文行楷" pitchFamily="2" charset="-122"/>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chemeClr val="accent2"/>
            </a:solidFill>
            <a:effectLst/>
            <a:latin typeface="Arial" charset="0"/>
            <a:ea typeface="华文行楷" pitchFamily="2" charset="-122"/>
          </a:defRPr>
        </a:defPPr>
      </a:lstStyle>
    </a:lnDef>
  </a:objectDefaults>
  <a:extraClrSchemeLst>
    <a:extraClrScheme>
      <a:clrScheme name="清华版教材展示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清华版教材展示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清华版教材展示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清华版教材展示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清华版教材展示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清华版教材展示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3993</TotalTime>
  <Words>9123</Words>
  <Application>Microsoft Office PowerPoint</Application>
  <PresentationFormat>全屏显示(4:3)</PresentationFormat>
  <Paragraphs>1547</Paragraphs>
  <Slides>142</Slides>
  <Notes>20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142</vt:i4>
      </vt:variant>
    </vt:vector>
  </HeadingPairs>
  <TitlesOfParts>
    <vt:vector size="156" baseType="lpstr">
      <vt:lpstr>黑体</vt:lpstr>
      <vt:lpstr>华文行楷</vt:lpstr>
      <vt:lpstr>华文新魏</vt:lpstr>
      <vt:lpstr>隶书</vt:lpstr>
      <vt:lpstr>宋体</vt:lpstr>
      <vt:lpstr>微软雅黑</vt:lpstr>
      <vt:lpstr>Arial</vt:lpstr>
      <vt:lpstr>Calibri</vt:lpstr>
      <vt:lpstr>Symbol</vt:lpstr>
      <vt:lpstr>Times New Roman</vt:lpstr>
      <vt:lpstr>Wingdings</vt:lpstr>
      <vt:lpstr>清华版教材展示</vt:lpstr>
      <vt:lpstr>Visio</vt:lpstr>
      <vt:lpstr>公式</vt:lpstr>
      <vt:lpstr>第4章 介质访问控制子层</vt:lpstr>
      <vt:lpstr>PowerPoint 演示文稿</vt:lpstr>
      <vt:lpstr>本章知识点结构</vt:lpstr>
      <vt:lpstr>4.1  局域网技术的发展与演变</vt:lpstr>
      <vt:lpstr>PowerPoint 演示文稿</vt:lpstr>
      <vt:lpstr>4.1.2  介质访问控制方法CSMA/CD、               Token Bus与Token Ring的比较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4.1.3  Ethernet技术的研究与发展</vt:lpstr>
      <vt:lpstr>PowerPoint 演示文稿</vt:lpstr>
      <vt:lpstr>4.1.4  局域网参考模型与协议标准</vt:lpstr>
      <vt:lpstr>PowerPoint 演示文稿</vt:lpstr>
      <vt:lpstr>4.2  Ethernet基本工作原理</vt:lpstr>
      <vt:lpstr>PowerPoint 演示文稿</vt:lpstr>
      <vt:lpstr>载波监听多点接入/碰撞检测 Carrier Sense Multiple Access with Collision Detection </vt:lpstr>
      <vt:lpstr>PowerPoint 演示文稿</vt:lpstr>
      <vt:lpstr>PowerPoint 演示文稿</vt:lpstr>
      <vt:lpstr>PowerPoint 演示文稿</vt:lpstr>
      <vt:lpstr>冲突加强</vt:lpstr>
      <vt:lpstr>PowerPoint 演示文稿</vt:lpstr>
      <vt:lpstr>电磁波在总线上的 有限传播速率的影响 </vt:lpstr>
      <vt:lpstr>PowerPoint 演示文稿</vt:lpstr>
      <vt:lpstr>争用期的长度 </vt:lpstr>
      <vt:lpstr>最短有效帧长 </vt:lpstr>
      <vt:lpstr>PowerPoint 演示文稿</vt:lpstr>
      <vt:lpstr>PowerPoint 演示文稿</vt:lpstr>
      <vt:lpstr>PowerPoint 演示文稿</vt:lpstr>
      <vt:lpstr>4.2.4  Ethernet网卡设计与物理地址</vt:lpstr>
      <vt:lpstr>PowerPoint 演示文稿</vt:lpstr>
      <vt:lpstr>PowerPoint 演示文稿</vt:lpstr>
      <vt:lpstr>PowerPoint 演示文稿</vt:lpstr>
      <vt:lpstr>48 位的 MAC 地址</vt:lpstr>
      <vt:lpstr>适配器检查 MAC 地址 </vt:lpstr>
      <vt:lpstr>PowerPoint 演示文稿</vt:lpstr>
      <vt:lpstr>4.5  Ethernet组网设备与组网方法</vt:lpstr>
      <vt:lpstr>PowerPoint 演示文稿</vt:lpstr>
      <vt:lpstr>PowerPoint 演示文稿</vt:lpstr>
      <vt:lpstr>用多个集线器可连成更大的局域网</vt:lpstr>
      <vt:lpstr>集线器组成的局域网都在一个碰撞域中</vt:lpstr>
      <vt:lpstr>PowerPoint 演示文稿</vt:lpstr>
      <vt:lpstr>4.5.3  局域网结构化布线的基本概念</vt:lpstr>
      <vt:lpstr>4.6   局域网互联与网桥</vt:lpstr>
      <vt:lpstr>PowerPoint 演示文稿</vt:lpstr>
      <vt:lpstr>网桥使各网段成为隔离开的碰撞域 </vt:lpstr>
      <vt:lpstr>PowerPoint 演示文稿</vt:lpstr>
      <vt:lpstr>PowerPoint 演示文稿</vt:lpstr>
      <vt:lpstr>透明网桥自学习算法 处理收到的帧和建立转发表 </vt:lpstr>
      <vt:lpstr>透明网桥转发表的建立过程举例</vt:lpstr>
      <vt:lpstr>网桥在转发表中 登记以下三个信息 </vt:lpstr>
      <vt:lpstr>4.6.2  网桥的工作流程</vt:lpstr>
      <vt:lpstr>4.6.3  生成树协议</vt:lpstr>
      <vt:lpstr>PowerPoint 演示文稿</vt:lpstr>
      <vt:lpstr>PowerPoint 演示文稿</vt:lpstr>
      <vt:lpstr>PowerPoint 演示文稿</vt:lpstr>
      <vt:lpstr>PowerPoint 演示文稿</vt:lpstr>
      <vt:lpstr>PowerPoint 演示文稿</vt:lpstr>
      <vt:lpstr>4.6.4  网桥与中继器、集线器、交换机的比较</vt:lpstr>
      <vt:lpstr>用集线器扩展局域网 </vt:lpstr>
      <vt:lpstr>用网桥扩展局域网 </vt:lpstr>
      <vt:lpstr>中继器、集线器、网桥与交换机的比较</vt:lpstr>
      <vt:lpstr>4.3  交换式局域网与虚拟局域网技术</vt:lpstr>
      <vt:lpstr>以太网交换机 </vt:lpstr>
      <vt:lpstr>独占传输媒体的带宽 </vt:lpstr>
      <vt:lpstr>用以太网交换机扩展局域网 </vt:lpstr>
      <vt:lpstr>PowerPoint 演示文稿</vt:lpstr>
      <vt:lpstr>PowerPoint 演示文稿</vt:lpstr>
      <vt:lpstr>PowerPoint 演示文稿</vt:lpstr>
      <vt:lpstr>4.3.2  虚拟局域网技术</vt:lpstr>
      <vt:lpstr>PowerPoint 演示文稿</vt:lpstr>
      <vt:lpstr>PowerPoint 演示文稿</vt:lpstr>
      <vt:lpstr>PowerPoint 演示文稿</vt:lpstr>
      <vt:lpstr>PowerPoint 演示文稿</vt:lpstr>
      <vt:lpstr>PowerPoint 演示文稿</vt:lpstr>
      <vt:lpstr>PowerPoint 演示文稿</vt:lpstr>
      <vt:lpstr>4.4  高速Ethernet研究与发展</vt:lpstr>
      <vt:lpstr>PowerPoint 演示文稿</vt:lpstr>
      <vt:lpstr>PowerPoint 演示文稿</vt:lpstr>
      <vt:lpstr>4.4.3  10 Gigabit Ethernet</vt:lpstr>
      <vt:lpstr>4.4.4  40 Gigabit 与100 Gigabit Ethernet</vt:lpstr>
      <vt:lpstr>PowerPoint 演示文稿</vt:lpstr>
      <vt:lpstr>100GbE技术的研究与应用</vt:lpstr>
      <vt:lpstr>4.4.5  光以太网与城域以太网</vt:lpstr>
      <vt:lpstr>PowerPoint 演示文稿</vt:lpstr>
      <vt:lpstr>4.7  无线局域网</vt:lpstr>
      <vt:lpstr>PowerPoint 演示文稿</vt:lpstr>
      <vt:lpstr>PowerPoint 演示文稿</vt:lpstr>
      <vt:lpstr>PowerPoint 演示文稿</vt:lpstr>
      <vt:lpstr>4.7.2  IEEE 802.11协议的特点</vt:lpstr>
      <vt:lpstr>PowerPoint 演示文稿</vt:lpstr>
      <vt:lpstr>PowerPoint 演示文稿</vt:lpstr>
      <vt:lpstr>独立型BSS(ad hoc) </vt:lpstr>
      <vt:lpstr>PowerPoint 演示文稿</vt:lpstr>
      <vt:lpstr>PowerPoint 演示文稿</vt:lpstr>
      <vt:lpstr>PowerPoint 演示文稿</vt:lpstr>
      <vt:lpstr> SSID与BSSID</vt:lpstr>
      <vt:lpstr> 802.11 的 MAC 层 </vt:lpstr>
      <vt:lpstr>DCF 子层在每一个结点使用 CSMA 机制的分布式接入算法，让各个站通过争用信道来获取发送权。因此 DCF 向上提供争用服务。 </vt:lpstr>
      <vt:lpstr>PCF 子层使用集中控制的接入算法把发送数据权 轮流交给各个站从而避免了碰撞的产生 </vt:lpstr>
      <vt:lpstr>PowerPoint 演示文稿</vt:lpstr>
      <vt:lpstr>PowerPoint 演示文稿</vt:lpstr>
      <vt:lpstr> 帧间间隔 IFS 的规定</vt:lpstr>
      <vt:lpstr>PowerPoint 演示文稿</vt:lpstr>
      <vt:lpstr>三种帧间间隔 </vt:lpstr>
      <vt:lpstr>三种帧间间隔 </vt:lpstr>
      <vt:lpstr>三种帧间间隔 </vt:lpstr>
      <vt:lpstr>CSMA/CA 协议基本模式的工作原理 </vt:lpstr>
      <vt:lpstr>PowerPoint 演示文稿</vt:lpstr>
      <vt:lpstr>虚拟载波监听 </vt:lpstr>
      <vt:lpstr>网络分配向量（NAV） </vt:lpstr>
      <vt:lpstr>冲突退避 </vt:lpstr>
      <vt:lpstr>退避计时器</vt:lpstr>
      <vt:lpstr>二进制指数退避算法 </vt:lpstr>
      <vt:lpstr> 802.11 的退避机制</vt:lpstr>
      <vt:lpstr>CSMA/CA算法总结</vt:lpstr>
      <vt:lpstr>CSMA/CA与CSMA/CD的主要区别</vt:lpstr>
      <vt:lpstr>4.7.4  802.11 管理帧与漫游管理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4.7.5  802.11 控制帧与预约模式</vt:lpstr>
      <vt:lpstr>2. 对信道进行预约 </vt:lpstr>
      <vt:lpstr>2. 对信道进行预约 </vt:lpstr>
      <vt:lpstr>4.7.4  802.11 数据帧</vt:lpstr>
      <vt:lpstr>PowerPoint 演示文稿</vt:lpstr>
      <vt:lpstr>PowerPoint 演示文稿</vt:lpstr>
      <vt:lpstr>关于 802.11 数据帧的地址</vt:lpstr>
      <vt:lpstr>数据帧转发例子</vt:lpstr>
      <vt:lpstr>4.8  IEEE 802.11无线网络设备与Wi-Fi组网方法</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·普通高等教育精品教材 ·普通高等教育“十一五”国家级规划教材</dc:title>
  <dc:creator>Administrator</dc:creator>
  <cp:lastModifiedBy>程子威</cp:lastModifiedBy>
  <cp:revision>57</cp:revision>
  <dcterms:modified xsi:type="dcterms:W3CDTF">2018-01-14T13:17:55Z</dcterms:modified>
</cp:coreProperties>
</file>